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125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72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144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403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67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510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400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038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9084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776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0032-FFBA-4C8F-BC61-581F5F5101DF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6E19-44B4-4AD3-863D-AE718878300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209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3.png"/><Relationship Id="rId7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7.jpg"/><Relationship Id="rId10" Type="http://schemas.openxmlformats.org/officeDocument/2006/relationships/image" Target="../media/image16.jpg"/><Relationship Id="rId4" Type="http://schemas.openxmlformats.org/officeDocument/2006/relationships/image" Target="../media/image14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in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3848"/>
          <a:stretch/>
        </p:blipFill>
        <p:spPr>
          <a:xfrm>
            <a:off x="0" y="-1992703"/>
            <a:ext cx="12161829" cy="6493728"/>
          </a:xfrm>
          <a:prstGeom prst="rect">
            <a:avLst/>
          </a:prstGeom>
        </p:spPr>
      </p:pic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76403" y="216802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o-RO" sz="16000" b="1" i="1" dirty="0"/>
              <a:t> 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C</a:t>
            </a:r>
            <a:r>
              <a:rPr lang="ro-RO" sz="16000" b="1" i="1" dirty="0"/>
              <a:t>ALITATE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 smtClean="0">
                <a:solidFill>
                  <a:srgbClr val="FF0000"/>
                </a:solidFill>
              </a:rPr>
              <a:t>I</a:t>
            </a:r>
            <a:r>
              <a:rPr lang="ro-RO" sz="16000" b="1" i="1" dirty="0" smtClean="0"/>
              <a:t>NCLUZIUNE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U</a:t>
            </a:r>
            <a:r>
              <a:rPr lang="ro-RO" sz="16000" b="1" i="1" dirty="0"/>
              <a:t>NITATE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P</a:t>
            </a:r>
            <a:r>
              <a:rPr lang="ro-RO" sz="16000" b="1" i="1" dirty="0"/>
              <a:t>ERSEVERENŢĂ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E</a:t>
            </a:r>
            <a:r>
              <a:rPr lang="ro-RO" sz="16000" b="1" i="1" dirty="0"/>
              <a:t>FICIENTA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R</a:t>
            </a:r>
            <a:r>
              <a:rPr lang="ro-RO" sz="16000" b="1" i="1" dirty="0"/>
              <a:t>ESPECT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C</a:t>
            </a:r>
            <a:r>
              <a:rPr lang="ro-RO" sz="16000" b="1" i="1" dirty="0"/>
              <a:t>REATIVITATE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U</a:t>
            </a:r>
            <a:r>
              <a:rPr lang="ro-RO" sz="16000" b="1" i="1" dirty="0"/>
              <a:t>NICITATE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T</a:t>
            </a:r>
            <a:r>
              <a:rPr lang="ro-RO" sz="16000" b="1" i="1" dirty="0"/>
              <a:t>RANSPARENTA</a:t>
            </a:r>
            <a:endParaRPr lang="ro-RO" sz="16000" dirty="0"/>
          </a:p>
          <a:p>
            <a:pPr marL="0" lvl="0" indent="0" fontAlgn="base">
              <a:buNone/>
            </a:pPr>
            <a:r>
              <a:rPr lang="ro-RO" sz="16000" b="1" i="1" dirty="0">
                <a:solidFill>
                  <a:srgbClr val="FF0000"/>
                </a:solidFill>
              </a:rPr>
              <a:t>A</a:t>
            </a:r>
            <a:r>
              <a:rPr lang="ro-RO" sz="16000" b="1" i="1" dirty="0"/>
              <a:t>NGAJAMENT</a:t>
            </a:r>
            <a:endParaRPr lang="ro-RO" sz="16000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50" y="1014563"/>
            <a:ext cx="6708913" cy="6858000"/>
          </a:xfrm>
          <a:prstGeom prst="rect">
            <a:avLst/>
          </a:prstGeom>
        </p:spPr>
      </p:pic>
      <p:sp>
        <p:nvSpPr>
          <p:cNvPr id="8" name="Explicație în dreptunghi rotunjit 7"/>
          <p:cNvSpPr/>
          <p:nvPr/>
        </p:nvSpPr>
        <p:spPr>
          <a:xfrm>
            <a:off x="6878877" y="814192"/>
            <a:ext cx="3029211" cy="1277655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Explicație în dreptunghi rotunjit 5"/>
          <p:cNvSpPr/>
          <p:nvPr/>
        </p:nvSpPr>
        <p:spPr>
          <a:xfrm>
            <a:off x="9144000" y="2392471"/>
            <a:ext cx="2760945" cy="1277655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CasetăText 6"/>
          <p:cNvSpPr txBox="1"/>
          <p:nvPr/>
        </p:nvSpPr>
        <p:spPr>
          <a:xfrm>
            <a:off x="7128047" y="852854"/>
            <a:ext cx="253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/>
              <a:t>VIZIUNE: </a:t>
            </a:r>
          </a:p>
          <a:p>
            <a:pPr algn="ctr"/>
            <a:r>
              <a:rPr lang="ro-RO" b="1" i="1" dirty="0" err="1" smtClean="0"/>
              <a:t>garanţia</a:t>
            </a:r>
            <a:r>
              <a:rPr lang="ro-RO" b="1" i="1" dirty="0" smtClean="0"/>
              <a:t> </a:t>
            </a:r>
            <a:r>
              <a:rPr lang="ro-RO" b="1" i="1" dirty="0"/>
              <a:t>unui sistem </a:t>
            </a:r>
            <a:r>
              <a:rPr lang="ro-RO" b="1" i="1" dirty="0" err="1"/>
              <a:t>educaţional</a:t>
            </a:r>
            <a:r>
              <a:rPr lang="ro-RO" b="1" i="1" dirty="0"/>
              <a:t> de calitate, la standarde europene</a:t>
            </a:r>
            <a:endParaRPr lang="ro-RO" dirty="0"/>
          </a:p>
        </p:txBody>
      </p:sp>
      <p:sp>
        <p:nvSpPr>
          <p:cNvPr id="9" name="Explicație în dreptunghi rotunjit 8"/>
          <p:cNvSpPr/>
          <p:nvPr/>
        </p:nvSpPr>
        <p:spPr>
          <a:xfrm>
            <a:off x="4925488" y="2689237"/>
            <a:ext cx="3294909" cy="1878903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CasetăText 9"/>
          <p:cNvSpPr txBox="1"/>
          <p:nvPr/>
        </p:nvSpPr>
        <p:spPr>
          <a:xfrm>
            <a:off x="9009866" y="2469797"/>
            <a:ext cx="302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/>
              <a:t>MISIUNE:</a:t>
            </a:r>
          </a:p>
          <a:p>
            <a:pPr algn="ctr"/>
            <a:r>
              <a:rPr lang="ro-RO" b="1" i="1" dirty="0" smtClean="0"/>
              <a:t>realizarea </a:t>
            </a:r>
            <a:r>
              <a:rPr lang="ro-RO" b="1" i="1" dirty="0"/>
              <a:t>un act </a:t>
            </a:r>
            <a:r>
              <a:rPr lang="ro-RO" b="1" i="1" dirty="0" err="1"/>
              <a:t>educțional</a:t>
            </a:r>
            <a:r>
              <a:rPr lang="ro-RO" b="1" i="1" dirty="0"/>
              <a:t> de calitate, </a:t>
            </a:r>
            <a:r>
              <a:rPr lang="ro-RO" b="1" i="1" dirty="0" err="1"/>
              <a:t>într</a:t>
            </a:r>
            <a:r>
              <a:rPr lang="ro-RO" b="1" i="1" dirty="0"/>
              <a:t> –un mediu cald, stimulativ</a:t>
            </a:r>
            <a:endParaRPr lang="ro-RO" dirty="0"/>
          </a:p>
        </p:txBody>
      </p:sp>
      <p:sp>
        <p:nvSpPr>
          <p:cNvPr id="11" name="CasetăText 10"/>
          <p:cNvSpPr txBox="1"/>
          <p:nvPr/>
        </p:nvSpPr>
        <p:spPr>
          <a:xfrm>
            <a:off x="4925488" y="2850944"/>
            <a:ext cx="3294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/>
              <a:t>MISIUNE:</a:t>
            </a:r>
          </a:p>
          <a:p>
            <a:pPr algn="ctr"/>
            <a:r>
              <a:rPr lang="ro-RO" b="1" i="1" dirty="0" smtClean="0"/>
              <a:t>dezvoltarea creativa </a:t>
            </a:r>
            <a:r>
              <a:rPr lang="ro-RO" b="1" i="1" dirty="0"/>
              <a:t>și </a:t>
            </a:r>
            <a:r>
              <a:rPr lang="ro-RO" b="1" i="1" dirty="0" smtClean="0"/>
              <a:t>autonoma, </a:t>
            </a:r>
            <a:r>
              <a:rPr lang="ro-RO" b="1" i="1" dirty="0"/>
              <a:t>în scopul unei ușoare adaptări la regimul activității școlare.</a:t>
            </a:r>
            <a:endParaRPr lang="ro-RO" dirty="0"/>
          </a:p>
          <a:p>
            <a:pPr algn="ctr"/>
            <a:endParaRPr lang="ro-RO" dirty="0"/>
          </a:p>
        </p:txBody>
      </p:sp>
      <p:pic>
        <p:nvPicPr>
          <p:cNvPr id="15" name="I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5" y="5726358"/>
            <a:ext cx="658658" cy="493993"/>
          </a:xfrm>
          <a:prstGeom prst="rect">
            <a:avLst/>
          </a:prstGeom>
        </p:spPr>
      </p:pic>
      <p:pic>
        <p:nvPicPr>
          <p:cNvPr id="16" name="I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5" y="1844850"/>
            <a:ext cx="658658" cy="493993"/>
          </a:xfrm>
          <a:prstGeom prst="rect">
            <a:avLst/>
          </a:prstGeom>
        </p:spPr>
      </p:pic>
      <p:pic>
        <p:nvPicPr>
          <p:cNvPr id="17" name="I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5" y="1318330"/>
            <a:ext cx="658658" cy="493993"/>
          </a:xfrm>
          <a:prstGeom prst="rect">
            <a:avLst/>
          </a:prstGeom>
        </p:spPr>
      </p:pic>
      <p:pic>
        <p:nvPicPr>
          <p:cNvPr id="18" name="I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5" y="767566"/>
            <a:ext cx="658658" cy="493993"/>
          </a:xfrm>
          <a:prstGeom prst="rect">
            <a:avLst/>
          </a:prstGeom>
        </p:spPr>
      </p:pic>
      <p:pic>
        <p:nvPicPr>
          <p:cNvPr id="19" name="I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5" y="2883471"/>
            <a:ext cx="658658" cy="493993"/>
          </a:xfrm>
          <a:prstGeom prst="rect">
            <a:avLst/>
          </a:prstGeom>
        </p:spPr>
      </p:pic>
      <p:pic>
        <p:nvPicPr>
          <p:cNvPr id="20" name="I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6" y="2356951"/>
            <a:ext cx="658658" cy="493993"/>
          </a:xfrm>
          <a:prstGeom prst="rect">
            <a:avLst/>
          </a:prstGeom>
        </p:spPr>
      </p:pic>
      <p:pic>
        <p:nvPicPr>
          <p:cNvPr id="21" name="I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4" y="4588372"/>
            <a:ext cx="658658" cy="493993"/>
          </a:xfrm>
          <a:prstGeom prst="rect">
            <a:avLst/>
          </a:prstGeom>
        </p:spPr>
      </p:pic>
      <p:pic>
        <p:nvPicPr>
          <p:cNvPr id="22" name="I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5" y="4011551"/>
            <a:ext cx="658658" cy="493993"/>
          </a:xfrm>
          <a:prstGeom prst="rect">
            <a:avLst/>
          </a:prstGeom>
        </p:spPr>
      </p:pic>
      <p:pic>
        <p:nvPicPr>
          <p:cNvPr id="23" name="Imagin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6" y="3452343"/>
            <a:ext cx="658658" cy="493993"/>
          </a:xfrm>
          <a:prstGeom prst="rect">
            <a:avLst/>
          </a:prstGeom>
        </p:spPr>
      </p:pic>
      <p:pic>
        <p:nvPicPr>
          <p:cNvPr id="24" name="I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3" y="5145018"/>
            <a:ext cx="658658" cy="493993"/>
          </a:xfrm>
          <a:prstGeom prst="rect">
            <a:avLst/>
          </a:prstGeom>
        </p:spPr>
      </p:pic>
      <p:pic>
        <p:nvPicPr>
          <p:cNvPr id="25" name="Picture 34" descr="14237521_10206825464623081_2371542866248631275_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73" y="5828299"/>
            <a:ext cx="2496185" cy="126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2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3000">
              <a:schemeClr val="accent2">
                <a:lumMod val="105000"/>
                <a:satMod val="103000"/>
                <a:tint val="73000"/>
              </a:schemeClr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7" y="280554"/>
            <a:ext cx="6241473" cy="6241473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64" y="1402773"/>
            <a:ext cx="4973781" cy="3730336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" y="3246271"/>
            <a:ext cx="2361050" cy="132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7" y="280554"/>
            <a:ext cx="2882406" cy="2487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95" y="280554"/>
            <a:ext cx="2604930" cy="3682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56" y="4318285"/>
            <a:ext cx="2710753" cy="220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17" y="4755843"/>
            <a:ext cx="939935" cy="200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556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ine 16"/>
          <p:cNvPicPr>
            <a:picLocks noChangeAspect="1"/>
          </p:cNvPicPr>
          <p:nvPr/>
        </p:nvPicPr>
        <p:blipFill rotWithShape="1">
          <a:blip r:embed="rId2"/>
          <a:srcRect l="48409" t="35354" r="19886" b="24849"/>
          <a:stretch/>
        </p:blipFill>
        <p:spPr>
          <a:xfrm>
            <a:off x="0" y="0"/>
            <a:ext cx="12192000" cy="6886953"/>
          </a:xfrm>
          <a:prstGeom prst="rect">
            <a:avLst/>
          </a:prstGeom>
        </p:spPr>
      </p:pic>
      <p:sp>
        <p:nvSpPr>
          <p:cNvPr id="12" name="Arc plin 11"/>
          <p:cNvSpPr/>
          <p:nvPr/>
        </p:nvSpPr>
        <p:spPr>
          <a:xfrm>
            <a:off x="2826327" y="4293586"/>
            <a:ext cx="1433946" cy="340759"/>
          </a:xfrm>
          <a:prstGeom prst="blockArc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Arc plin 13"/>
          <p:cNvSpPr/>
          <p:nvPr/>
        </p:nvSpPr>
        <p:spPr>
          <a:xfrm rot="18408722">
            <a:off x="6170788" y="1937499"/>
            <a:ext cx="1433946" cy="340759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3" name="Arc plin 12"/>
          <p:cNvSpPr/>
          <p:nvPr/>
        </p:nvSpPr>
        <p:spPr>
          <a:xfrm>
            <a:off x="7904017" y="2737420"/>
            <a:ext cx="1728355" cy="340759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74" y="532076"/>
            <a:ext cx="7523019" cy="7523019"/>
          </a:xfrm>
          <a:prstGeom prst="rect">
            <a:avLst/>
          </a:prstGeom>
        </p:spPr>
      </p:pic>
      <p:sp>
        <p:nvSpPr>
          <p:cNvPr id="11" name="Arc plin 10"/>
          <p:cNvSpPr/>
          <p:nvPr/>
        </p:nvSpPr>
        <p:spPr>
          <a:xfrm rot="1686609">
            <a:off x="3595255" y="1652155"/>
            <a:ext cx="2047009" cy="44680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83" y="5033988"/>
            <a:ext cx="2002376" cy="160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78" y="21527"/>
            <a:ext cx="3245353" cy="1817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I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16" y="1875449"/>
            <a:ext cx="4061909" cy="3050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" y="979582"/>
            <a:ext cx="3174488" cy="2739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62" y="1980553"/>
            <a:ext cx="3144307" cy="444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81" y="-46623"/>
            <a:ext cx="2857501" cy="2323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I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0" y="3400545"/>
            <a:ext cx="1590800" cy="3393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428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in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6" b="13104"/>
          <a:stretch/>
        </p:blipFill>
        <p:spPr>
          <a:xfrm>
            <a:off x="0" y="0"/>
            <a:ext cx="12172261" cy="6858000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995" y="-466741"/>
            <a:ext cx="6187857" cy="7139835"/>
          </a:xfrm>
          <a:prstGeom prst="rect">
            <a:avLst/>
          </a:prstGeom>
        </p:spPr>
      </p:pic>
      <p:sp>
        <p:nvSpPr>
          <p:cNvPr id="5" name="CasetăText 4"/>
          <p:cNvSpPr txBox="1"/>
          <p:nvPr/>
        </p:nvSpPr>
        <p:spPr>
          <a:xfrm>
            <a:off x="1077237" y="2456846"/>
            <a:ext cx="448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Arial Black" panose="020B0A04020102020204" pitchFamily="34" charset="0"/>
              </a:rPr>
              <a:t>Asigură dezvoltarea emoțională, fizică, socială și  interculturală a copilului</a:t>
            </a:r>
          </a:p>
        </p:txBody>
      </p:sp>
      <p:sp>
        <p:nvSpPr>
          <p:cNvPr id="6" name="CasetăText 5"/>
          <p:cNvSpPr txBox="1"/>
          <p:nvPr/>
        </p:nvSpPr>
        <p:spPr>
          <a:xfrm>
            <a:off x="964504" y="5574313"/>
            <a:ext cx="4597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Arial Black" panose="020B0A04020102020204" pitchFamily="34" charset="0"/>
              </a:rPr>
              <a:t>Focusarea pe abilitățile copiilor și creșterea stimei de sine a acestuia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613775" y="3952602"/>
            <a:ext cx="533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Black" panose="020B0A04020102020204" pitchFamily="34" charset="0"/>
              </a:rPr>
              <a:t>Dezvoltarea educației </a:t>
            </a:r>
          </a:p>
          <a:p>
            <a:pPr algn="ctr"/>
            <a:r>
              <a:rPr lang="pt-BR" b="1" dirty="0">
                <a:latin typeface="Arial Black" panose="020B0A04020102020204" pitchFamily="34" charset="0"/>
              </a:rPr>
              <a:t>outdoor, multiculturale, incluzive</a:t>
            </a:r>
          </a:p>
        </p:txBody>
      </p:sp>
      <p:sp>
        <p:nvSpPr>
          <p:cNvPr id="9" name="CasetăText 8"/>
          <p:cNvSpPr txBox="1"/>
          <p:nvPr/>
        </p:nvSpPr>
        <p:spPr>
          <a:xfrm>
            <a:off x="1352811" y="1062637"/>
            <a:ext cx="420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Arial Black" panose="020B0A04020102020204" pitchFamily="34" charset="0"/>
              </a:rPr>
              <a:t>Împreună construim, </a:t>
            </a:r>
            <a:r>
              <a:rPr lang="ro-RO" b="1" dirty="0" err="1">
                <a:latin typeface="Arial Black" panose="020B0A04020102020204" pitchFamily="34" charset="0"/>
              </a:rPr>
              <a:t>învăţăm</a:t>
            </a:r>
            <a:r>
              <a:rPr lang="ro-RO" dirty="0">
                <a:latin typeface="Arial Black" panose="020B0A04020102020204" pitchFamily="34" charset="0"/>
              </a:rPr>
              <a:t>, </a:t>
            </a:r>
            <a:r>
              <a:rPr lang="ro-RO" dirty="0" smtClean="0">
                <a:latin typeface="Arial Black" panose="020B0A04020102020204" pitchFamily="34" charset="0"/>
              </a:rPr>
              <a:t>inovăm</a:t>
            </a:r>
            <a:r>
              <a:rPr lang="ro-RO" dirty="0" smtClean="0"/>
              <a:t>!</a:t>
            </a:r>
            <a:endParaRPr lang="ro-RO" dirty="0"/>
          </a:p>
        </p:txBody>
      </p:sp>
      <p:pic>
        <p:nvPicPr>
          <p:cNvPr id="10" name="I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34" y="2724963"/>
            <a:ext cx="5049910" cy="379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95" y="-442803"/>
            <a:ext cx="3680210" cy="36572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4947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57</Words>
  <Application>Microsoft Office PowerPoint</Application>
  <PresentationFormat>Ecran lat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Temă Office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Lenovo</dc:creator>
  <cp:lastModifiedBy>Lenovo</cp:lastModifiedBy>
  <cp:revision>9</cp:revision>
  <dcterms:created xsi:type="dcterms:W3CDTF">2022-05-31T11:04:59Z</dcterms:created>
  <dcterms:modified xsi:type="dcterms:W3CDTF">2022-09-11T12:56:58Z</dcterms:modified>
</cp:coreProperties>
</file>