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o-RO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o-RO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9082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29082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6467B0C3-49BF-4481-86AA-9C107B28B16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fld id="{539CEE80-B092-4BB9-AFF1-C3DD8F31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7B0C3-49BF-4481-86AA-9C107B28B16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CEE80-B092-4BB9-AFF1-C3DD8F31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7B0C3-49BF-4481-86AA-9C107B28B16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CEE80-B092-4BB9-AFF1-C3DD8F31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57FF6-A34B-481D-B404-FCDE62B46038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advClick="0" advTm="5000"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DC290-B279-4D88-8D81-2A37DDC2B87C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advClick="0" advTm="5000"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B915-335F-4B02-9B83-41B0EB1C78C9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 advClick="0" advTm="5000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7B0C3-49BF-4481-86AA-9C107B28B16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CEE80-B092-4BB9-AFF1-C3DD8F31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7B0C3-49BF-4481-86AA-9C107B28B16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CEE80-B092-4BB9-AFF1-C3DD8F31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7B0C3-49BF-4481-86AA-9C107B28B16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CEE80-B092-4BB9-AFF1-C3DD8F31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7B0C3-49BF-4481-86AA-9C107B28B16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CEE80-B092-4BB9-AFF1-C3DD8F31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7B0C3-49BF-4481-86AA-9C107B28B16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CEE80-B092-4BB9-AFF1-C3DD8F31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7B0C3-49BF-4481-86AA-9C107B28B16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CEE80-B092-4BB9-AFF1-C3DD8F31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7B0C3-49BF-4481-86AA-9C107B28B16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CEE80-B092-4BB9-AFF1-C3DD8F31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7B0C3-49BF-4481-86AA-9C107B28B16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CEE80-B092-4BB9-AFF1-C3DD8F31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8979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79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8979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Se face clic pentru editare stil titlu Coordonator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Se face clic pentru editarea stilurilor textului Coordonatorului</a:t>
            </a:r>
          </a:p>
          <a:p>
            <a:pPr lvl="1"/>
            <a:r>
              <a:rPr lang="ro-RO" smtClean="0"/>
              <a:t>Nivelul secund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</a:p>
        </p:txBody>
      </p:sp>
      <p:sp>
        <p:nvSpPr>
          <p:cNvPr id="2898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latin typeface="+mn-lt"/>
              </a:defRPr>
            </a:lvl1pPr>
          </a:lstStyle>
          <a:p>
            <a:fld id="{6467B0C3-49BF-4481-86AA-9C107B28B16D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2898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898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kumimoji="0" sz="2600" b="1" smtClean="0">
                <a:solidFill>
                  <a:schemeClr val="bg1"/>
                </a:solidFill>
                <a:latin typeface="+mn-lt"/>
              </a:defRPr>
            </a:lvl1pPr>
          </a:lstStyle>
          <a:p>
            <a:fld id="{539CEE80-B092-4BB9-AFF1-C3DD8F31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ransition advClick="0" advTm="5000">
    <p:push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Felix\Desktop\YouTube-%20FLY%20PROJECT%20-%20MANDALA%20(Youtube%20Official%20Preview)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Felix\Desktop\YouTube-%20FLY%20PROJECT%20-%20MANDALA%20(Youtube%20Official%20Preview).mp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HPIM14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644900"/>
            <a:ext cx="6264275" cy="1223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32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32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" pitchFamily="18" charset="0"/>
              </a:rPr>
              <a:t>STR.ELENA DOAMNA NR. 78 B</a:t>
            </a:r>
          </a:p>
        </p:txBody>
      </p:sp>
      <p:sp>
        <p:nvSpPr>
          <p:cNvPr id="1065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827088" y="908050"/>
            <a:ext cx="7905750" cy="1905000"/>
          </a:xfrm>
        </p:spPr>
        <p:txBody>
          <a:bodyPr/>
          <a:lstStyle/>
          <a:p>
            <a:pPr eaLnBrk="1" hangingPunct="1"/>
            <a:r>
              <a:rPr lang="ro-RO" sz="4000" b="0" smtClean="0">
                <a:solidFill>
                  <a:schemeClr val="hlink"/>
                </a:solidFill>
                <a:latin typeface="Bodoni MT" pitchFamily="18" charset="0"/>
              </a:rPr>
              <a:t>GRUP</a:t>
            </a:r>
            <a:r>
              <a:rPr lang="en-US" sz="4000" b="0" smtClean="0">
                <a:solidFill>
                  <a:schemeClr val="hlink"/>
                </a:solidFill>
                <a:latin typeface="Bodoni MT" pitchFamily="18" charset="0"/>
              </a:rPr>
              <a:t>UL </a:t>
            </a:r>
            <a:r>
              <a:rPr lang="ro-RO" sz="4000" b="0" smtClean="0">
                <a:solidFill>
                  <a:schemeClr val="hlink"/>
                </a:solidFill>
                <a:latin typeface="Bodoni MT" pitchFamily="18" charset="0"/>
              </a:rPr>
              <a:t> </a:t>
            </a:r>
            <a:r>
              <a:rPr lang="en-US" sz="4000" b="0" smtClean="0">
                <a:solidFill>
                  <a:schemeClr val="hlink"/>
                </a:solidFill>
                <a:latin typeface="Bodoni MT" pitchFamily="18" charset="0"/>
              </a:rPr>
              <a:t>S</a:t>
            </a:r>
            <a:r>
              <a:rPr lang="ro-RO" sz="4000" b="0" smtClean="0">
                <a:solidFill>
                  <a:schemeClr val="hlink"/>
                </a:solidFill>
                <a:latin typeface="Bodoni MT" pitchFamily="18" charset="0"/>
              </a:rPr>
              <a:t>COLAR</a:t>
            </a:r>
            <a:r>
              <a:rPr lang="en-US" sz="4000" b="0" smtClean="0">
                <a:solidFill>
                  <a:schemeClr val="hlink"/>
                </a:solidFill>
                <a:latin typeface="Bodoni MT" pitchFamily="18" charset="0"/>
              </a:rPr>
              <a:t> DE</a:t>
            </a:r>
            <a:r>
              <a:rPr lang="ro-RO" sz="4000" b="0" smtClean="0">
                <a:solidFill>
                  <a:schemeClr val="hlink"/>
                </a:solidFill>
                <a:latin typeface="Bodoni MT" pitchFamily="18" charset="0"/>
              </a:rPr>
              <a:t> TRANSPORTURI</a:t>
            </a:r>
            <a:r>
              <a:rPr lang="en-US" sz="4000" b="0" smtClean="0">
                <a:solidFill>
                  <a:schemeClr val="hlink"/>
                </a:solidFill>
                <a:latin typeface="Bodoni MT" pitchFamily="18" charset="0"/>
              </a:rPr>
              <a:t> PLOIESTI</a:t>
            </a:r>
            <a:endParaRPr lang="ro-RO" sz="4000" b="0" smtClean="0">
              <a:solidFill>
                <a:schemeClr val="hlink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9" grpId="0" build="p"/>
      <p:bldP spid="1065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AutoShape 2"/>
          <p:cNvSpPr>
            <a:spLocks noGrp="1" noChangeArrowheads="1"/>
          </p:cNvSpPr>
          <p:nvPr>
            <p:ph type="title"/>
          </p:nvPr>
        </p:nvSpPr>
        <p:spPr>
          <a:xfrm>
            <a:off x="1047750" y="47625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400" smtClean="0">
                <a:solidFill>
                  <a:schemeClr val="hlink"/>
                </a:solidFill>
                <a:latin typeface="Batang" pitchFamily="18" charset="-127"/>
              </a:rPr>
              <a:t>AICI </a:t>
            </a:r>
            <a:r>
              <a:rPr lang="ro-RO" sz="2400" smtClean="0">
                <a:solidFill>
                  <a:schemeClr val="hlink"/>
                </a:solidFill>
              </a:rPr>
              <a:t/>
            </a:r>
            <a:br>
              <a:rPr lang="ro-RO" sz="2400" smtClean="0">
                <a:solidFill>
                  <a:schemeClr val="hlink"/>
                </a:solidFill>
              </a:rPr>
            </a:br>
            <a:r>
              <a:rPr lang="en-US" sz="2400" smtClean="0">
                <a:solidFill>
                  <a:schemeClr val="hlink"/>
                </a:solidFill>
                <a:latin typeface="Batang" pitchFamily="18" charset="-127"/>
              </a:rPr>
              <a:t>PUTE</a:t>
            </a:r>
            <a:r>
              <a:rPr lang="en-US" sz="2400" smtClean="0">
                <a:solidFill>
                  <a:schemeClr val="hlink"/>
                </a:solidFill>
                <a:latin typeface="Batang" pitchFamily="18" charset="-127"/>
                <a:cs typeface="Times New Roman" pitchFamily="18" charset="0"/>
              </a:rPr>
              <a:t>ŢI OBŢINE PERMIS DE CONDUCERE AUTO</a:t>
            </a:r>
            <a:r>
              <a:rPr lang="ro-RO" sz="2400" smtClean="0">
                <a:solidFill>
                  <a:schemeClr val="hlink"/>
                </a:solidFill>
                <a:cs typeface="Times New Roman" pitchFamily="18" charset="0"/>
              </a:rPr>
              <a:t/>
            </a:r>
            <a:br>
              <a:rPr lang="ro-RO" sz="2400" smtClean="0">
                <a:solidFill>
                  <a:schemeClr val="hlink"/>
                </a:solidFill>
                <a:cs typeface="Times New Roman" pitchFamily="18" charset="0"/>
              </a:rPr>
            </a:br>
            <a:r>
              <a:rPr lang="en-US" sz="2400" smtClean="0">
                <a:solidFill>
                  <a:schemeClr val="hlink"/>
                </a:solidFill>
                <a:latin typeface="Batang" pitchFamily="18" charset="-127"/>
                <a:cs typeface="Times New Roman" pitchFamily="18" charset="0"/>
              </a:rPr>
              <a:t> CATEGORIA  B 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827088" y="2420938"/>
            <a:ext cx="3770312" cy="3724275"/>
          </a:xfrm>
        </p:spPr>
        <p:txBody>
          <a:bodyPr/>
          <a:lstStyle/>
          <a:p>
            <a:pPr eaLnBrk="1" hangingPunct="1"/>
            <a:endParaRPr lang="en-US" sz="2400" smtClean="0"/>
          </a:p>
        </p:txBody>
      </p:sp>
      <p:pic>
        <p:nvPicPr>
          <p:cNvPr id="254980" name="Picture 4" descr="PIC_00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349500"/>
            <a:ext cx="3810000" cy="2857500"/>
          </a:xfrm>
          <a:noFill/>
        </p:spPr>
      </p:pic>
      <p:pic>
        <p:nvPicPr>
          <p:cNvPr id="254982" name="Picture 6" descr="PIC_0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88925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6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/>
      <p:bldP spid="25497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8" name="AutoShape 6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/>
            <a:r>
              <a:rPr lang="en-US" sz="2400" i="1" smtClean="0">
                <a:solidFill>
                  <a:schemeClr val="hlink"/>
                </a:solidFill>
              </a:rPr>
              <a:t>AICI SE </a:t>
            </a:r>
            <a:r>
              <a:rPr lang="ro-RO" sz="2400" i="1" smtClean="0">
                <a:solidFill>
                  <a:schemeClr val="hlink"/>
                </a:solidFill>
              </a:rPr>
              <a:t>Î</a:t>
            </a:r>
            <a:r>
              <a:rPr lang="en-US" sz="2400" i="1" smtClean="0">
                <a:solidFill>
                  <a:schemeClr val="hlink"/>
                </a:solidFill>
              </a:rPr>
              <a:t>NVA</a:t>
            </a:r>
            <a:r>
              <a:rPr lang="ro-RO" sz="2400" i="1" smtClean="0">
                <a:solidFill>
                  <a:schemeClr val="hlink"/>
                </a:solidFill>
              </a:rPr>
              <a:t>ŢĂ</a:t>
            </a:r>
            <a:r>
              <a:rPr lang="en-US" sz="2400" i="1" smtClean="0">
                <a:solidFill>
                  <a:schemeClr val="hlink"/>
                </a:solidFill>
              </a:rPr>
              <a:t> TEHNOLOGIA INFORMA</a:t>
            </a:r>
            <a:r>
              <a:rPr lang="ro-RO" sz="2400" i="1" smtClean="0">
                <a:solidFill>
                  <a:schemeClr val="hlink"/>
                </a:solidFill>
              </a:rPr>
              <a:t>Ţ</a:t>
            </a:r>
            <a:r>
              <a:rPr lang="en-US" sz="2400" i="1" smtClean="0">
                <a:solidFill>
                  <a:schemeClr val="hlink"/>
                </a:solidFill>
              </a:rPr>
              <a:t>IEI: ”POARTA C</a:t>
            </a:r>
            <a:r>
              <a:rPr lang="ro-RO" sz="2400" i="1" smtClean="0">
                <a:solidFill>
                  <a:schemeClr val="hlink"/>
                </a:solidFill>
              </a:rPr>
              <a:t>Ă</a:t>
            </a:r>
            <a:r>
              <a:rPr lang="en-US" sz="2400" i="1" smtClean="0">
                <a:solidFill>
                  <a:schemeClr val="hlink"/>
                </a:solidFill>
              </a:rPr>
              <a:t>TRE </a:t>
            </a:r>
            <a:r>
              <a:rPr lang="ro-RO" sz="2400" i="1" smtClean="0">
                <a:solidFill>
                  <a:schemeClr val="hlink"/>
                </a:solidFill>
              </a:rPr>
              <a:t>Î</a:t>
            </a:r>
            <a:r>
              <a:rPr lang="en-US" sz="2400" i="1" smtClean="0">
                <a:solidFill>
                  <a:schemeClr val="hlink"/>
                </a:solidFill>
              </a:rPr>
              <a:t>NTREAGA  LUME”</a:t>
            </a:r>
            <a:endParaRPr lang="ro-RO" sz="2400" i="1" smtClean="0">
              <a:solidFill>
                <a:schemeClr val="hlink"/>
              </a:solidFill>
            </a:endParaRPr>
          </a:p>
        </p:txBody>
      </p:sp>
      <p:pic>
        <p:nvPicPr>
          <p:cNvPr id="141325" name="Picture 13" descr="PIC_002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60739" y="2362200"/>
            <a:ext cx="2525234" cy="1785938"/>
          </a:xfrm>
          <a:noFill/>
        </p:spPr>
      </p:pic>
      <p:pic>
        <p:nvPicPr>
          <p:cNvPr id="13316" name="Picture 20" descr="HPIM258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2420938"/>
            <a:ext cx="2520950" cy="1857375"/>
          </a:xfrm>
          <a:noFill/>
        </p:spPr>
      </p:pic>
      <p:pic>
        <p:nvPicPr>
          <p:cNvPr id="13317" name="Picture 22" descr="HPIM259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00113" y="2420938"/>
            <a:ext cx="2381250" cy="1785937"/>
          </a:xfrm>
          <a:noFill/>
        </p:spPr>
      </p:pic>
      <p:pic>
        <p:nvPicPr>
          <p:cNvPr id="13318" name="Picture 24" descr="HPIM259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00113" y="4724400"/>
            <a:ext cx="2381250" cy="1785938"/>
          </a:xfrm>
          <a:noFill/>
        </p:spPr>
      </p:pic>
      <p:pic>
        <p:nvPicPr>
          <p:cNvPr id="13319" name="Picture 27" descr="HPIM25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2420938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9" descr="HPIM25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4724400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chemeClr val="hlink"/>
                </a:solidFill>
              </a:rPr>
              <a:t>BIBLIOTECA </a:t>
            </a:r>
            <a:r>
              <a:rPr lang="ro-RO" smtClean="0">
                <a:solidFill>
                  <a:schemeClr val="hlink"/>
                </a:solidFill>
              </a:rPr>
              <a:t>Ş</a:t>
            </a:r>
            <a:r>
              <a:rPr lang="en-US" smtClean="0">
                <a:solidFill>
                  <a:schemeClr val="hlink"/>
                </a:solidFill>
              </a:rPr>
              <a:t>COLII</a:t>
            </a:r>
            <a:endParaRPr lang="ro-RO" smtClean="0">
              <a:solidFill>
                <a:schemeClr val="hlink"/>
              </a:solidFill>
            </a:endParaRPr>
          </a:p>
        </p:txBody>
      </p:sp>
      <p:pic>
        <p:nvPicPr>
          <p:cNvPr id="159753" name="Picture 9" descr="IMG_03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475" y="2420938"/>
            <a:ext cx="2641600" cy="1981200"/>
          </a:xfrm>
          <a:noFill/>
        </p:spPr>
      </p:pic>
      <p:pic>
        <p:nvPicPr>
          <p:cNvPr id="159755" name="Picture 11" descr="IMG_03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455443" y="2362200"/>
            <a:ext cx="2381251" cy="1785938"/>
          </a:xfrm>
          <a:noFill/>
        </p:spPr>
      </p:pic>
    </p:spTree>
  </p:cSld>
  <p:clrMapOvr>
    <a:masterClrMapping/>
  </p:clrMapOvr>
  <p:transition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AutoShap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chemeClr val="hlink"/>
                </a:solidFill>
              </a:rPr>
              <a:t>SEDIUL REVISTEI </a:t>
            </a:r>
            <a:r>
              <a:rPr lang="ro-RO" smtClean="0">
                <a:solidFill>
                  <a:schemeClr val="hlink"/>
                </a:solidFill>
              </a:rPr>
              <a:t>Ş</a:t>
            </a:r>
            <a:r>
              <a:rPr lang="en-US" smtClean="0">
                <a:solidFill>
                  <a:schemeClr val="hlink"/>
                </a:solidFill>
              </a:rPr>
              <a:t>COLII</a:t>
            </a:r>
          </a:p>
        </p:txBody>
      </p:sp>
      <p:pic>
        <p:nvPicPr>
          <p:cNvPr id="225284" name="Picture 4" descr="IMG_029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3177" y="2362200"/>
            <a:ext cx="2600359" cy="1785938"/>
          </a:xfrm>
          <a:noFill/>
        </p:spPr>
      </p:pic>
      <p:pic>
        <p:nvPicPr>
          <p:cNvPr id="225286" name="Picture 6" descr="IMG_03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4625" y="2370138"/>
            <a:ext cx="2614613" cy="1792287"/>
          </a:xfrm>
          <a:noFill/>
        </p:spPr>
      </p:pic>
      <p:pic>
        <p:nvPicPr>
          <p:cNvPr id="225288" name="Picture 8" descr="IMG_029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1532731" y="4300538"/>
            <a:ext cx="2381250" cy="1785937"/>
          </a:xfrm>
          <a:noFill/>
        </p:spPr>
      </p:pic>
      <p:pic>
        <p:nvPicPr>
          <p:cNvPr id="225290" name="Picture 10" descr="IMG_03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19700" y="4508500"/>
            <a:ext cx="2641600" cy="1981200"/>
          </a:xfrm>
          <a:noFill/>
        </p:spPr>
      </p:pic>
    </p:spTree>
  </p:cSld>
  <p:clrMapOvr>
    <a:masterClrMapping/>
  </p:clrMapOvr>
  <p:transition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IMG_01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205038"/>
            <a:ext cx="329088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03" name="AutoShape 3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2400" smtClean="0">
                <a:solidFill>
                  <a:schemeClr val="hlink"/>
                </a:solidFill>
              </a:rPr>
              <a:t>SUNTEM</a:t>
            </a:r>
            <a:r>
              <a:rPr lang="en-US" sz="2800" smtClean="0">
                <a:solidFill>
                  <a:schemeClr val="hlink"/>
                </a:solidFill>
              </a:rPr>
              <a:t> M</a:t>
            </a:r>
            <a:r>
              <a:rPr lang="ro-RO" sz="2800" smtClean="0">
                <a:solidFill>
                  <a:schemeClr val="hlink"/>
                </a:solidFill>
              </a:rPr>
              <a:t>Â</a:t>
            </a:r>
            <a:r>
              <a:rPr lang="en-US" sz="2800" smtClean="0">
                <a:solidFill>
                  <a:schemeClr val="hlink"/>
                </a:solidFill>
              </a:rPr>
              <a:t>NDRI  DE CLASA NOASTR</a:t>
            </a:r>
            <a:r>
              <a:rPr lang="ro-RO" sz="2800" smtClean="0">
                <a:solidFill>
                  <a:schemeClr val="hlink"/>
                </a:solidFill>
              </a:rPr>
              <a:t>Ă</a:t>
            </a:r>
            <a:r>
              <a:rPr lang="en-US" sz="2800" smtClean="0">
                <a:solidFill>
                  <a:schemeClr val="hlink"/>
                </a:solidFill>
              </a:rPr>
              <a:t> !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i="1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256005" name="Picture 5" descr="IMG_028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4724400"/>
            <a:ext cx="2641600" cy="1981200"/>
          </a:xfrm>
          <a:noFill/>
        </p:spPr>
      </p:pic>
      <p:pic>
        <p:nvPicPr>
          <p:cNvPr id="256006" name="Picture 6" descr="IMG_013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455444" y="4300538"/>
            <a:ext cx="2381250" cy="1785937"/>
          </a:xfrm>
          <a:noFill/>
        </p:spPr>
      </p:pic>
    </p:spTree>
  </p:cSld>
  <p:clrMapOvr>
    <a:masterClrMapping/>
  </p:clrMapOvr>
  <p:transition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/>
      <p:bldP spid="25600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0"/>
            <a:ext cx="9144000" cy="6669088"/>
            <a:chOff x="3393" y="4083"/>
            <a:chExt cx="3960" cy="3600"/>
          </a:xfrm>
        </p:grpSpPr>
        <p:pic>
          <p:nvPicPr>
            <p:cNvPr id="4103" name="Picture 5" descr="HPIM145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93" y="4083"/>
              <a:ext cx="3960" cy="2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4" name="Text Box 6"/>
            <p:cNvSpPr txBox="1">
              <a:spLocks noChangeArrowheads="1"/>
            </p:cNvSpPr>
            <p:nvPr/>
          </p:nvSpPr>
          <p:spPr bwMode="auto">
            <a:xfrm>
              <a:off x="3393" y="6997"/>
              <a:ext cx="3960" cy="686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200">
                  <a:latin typeface="Monotype Corsiva" pitchFamily="66" charset="0"/>
                </a:rPr>
                <a:t>Grup Scolar De Transporturi Ploiesti</a:t>
              </a:r>
            </a:p>
            <a:p>
              <a:pPr algn="ctr"/>
              <a:r>
                <a:rPr lang="it-IT" sz="1200">
                  <a:latin typeface="Monotype Corsiva" pitchFamily="66" charset="0"/>
                </a:rPr>
                <a:t>Str. Valeni Nr 144G</a:t>
              </a:r>
              <a:endParaRPr lang="en-US"/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468313" y="1484313"/>
            <a:ext cx="8351837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kumimoji="0" lang="ro-RO" sz="3600" b="1">
                <a:solidFill>
                  <a:schemeClr val="hlink"/>
                </a:solidFill>
              </a:rPr>
              <a:t>GRUP</a:t>
            </a:r>
            <a:r>
              <a:rPr kumimoji="0" lang="en-US" sz="3600" b="1">
                <a:solidFill>
                  <a:schemeClr val="hlink"/>
                </a:solidFill>
              </a:rPr>
              <a:t>UL </a:t>
            </a:r>
            <a:r>
              <a:rPr kumimoji="0" lang="ro-RO" sz="3600" b="1">
                <a:solidFill>
                  <a:schemeClr val="hlink"/>
                </a:solidFill>
              </a:rPr>
              <a:t> </a:t>
            </a:r>
            <a:r>
              <a:rPr kumimoji="0" lang="en-US" sz="3600" b="1">
                <a:solidFill>
                  <a:schemeClr val="hlink"/>
                </a:solidFill>
              </a:rPr>
              <a:t>S</a:t>
            </a:r>
            <a:r>
              <a:rPr kumimoji="0" lang="ro-RO" sz="3600" b="1">
                <a:solidFill>
                  <a:schemeClr val="hlink"/>
                </a:solidFill>
              </a:rPr>
              <a:t>COLAR</a:t>
            </a:r>
            <a:r>
              <a:rPr kumimoji="0" lang="en-US" sz="3600" b="1">
                <a:solidFill>
                  <a:schemeClr val="hlink"/>
                </a:solidFill>
              </a:rPr>
              <a:t> DE</a:t>
            </a:r>
            <a:r>
              <a:rPr kumimoji="0" lang="ro-RO" sz="3600" b="1">
                <a:solidFill>
                  <a:schemeClr val="hlink"/>
                </a:solidFill>
              </a:rPr>
              <a:t> TRANSPORTURI</a:t>
            </a:r>
            <a:r>
              <a:rPr kumimoji="0" lang="en-US" sz="3600" b="1">
                <a:solidFill>
                  <a:schemeClr val="hlink"/>
                </a:solidFill>
              </a:rPr>
              <a:t> PLOIESTI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2987675" y="3036888"/>
            <a:ext cx="5545138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kumimoji="0" lang="ro-RO" sz="4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STR. VĂLENI N</a:t>
            </a:r>
            <a:r>
              <a:rPr kumimoji="0" lang="en-US" sz="4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kumimoji="0" lang="ro-RO" sz="4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.144</a:t>
            </a:r>
            <a:r>
              <a:rPr kumimoji="0" lang="en-US" sz="4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4500563" y="2276475"/>
            <a:ext cx="41751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o-RO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539750" y="792163"/>
            <a:ext cx="77724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</a:pPr>
            <a:r>
              <a:rPr kumimoji="0" lang="ro-RO" sz="3600">
                <a:solidFill>
                  <a:srgbClr val="000099"/>
                </a:solidFill>
                <a:latin typeface="Arial Black" pitchFamily="34" charset="0"/>
              </a:rPr>
              <a:t>SCURT ISTORIC</a:t>
            </a:r>
            <a:endParaRPr kumimoji="0" lang="en-US" sz="360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4859338" y="2349500"/>
            <a:ext cx="42846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o-RO"/>
          </a:p>
        </p:txBody>
      </p:sp>
      <p:sp>
        <p:nvSpPr>
          <p:cNvPr id="125975" name="Text Box 23"/>
          <p:cNvSpPr txBox="1">
            <a:spLocks noChangeArrowheads="1"/>
          </p:cNvSpPr>
          <p:nvPr/>
        </p:nvSpPr>
        <p:spPr bwMode="auto">
          <a:xfrm>
            <a:off x="971550" y="2636838"/>
            <a:ext cx="7345363" cy="3660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0" lang="ro-RO" sz="1800" b="1"/>
              <a:t>1937-1938  ia fiinţă şcoala profesională cu durata de 4 ani în actualul local al spitalului C.F.R. Ploieşti, care pregătea ucenici pentru meseriile: fierar, lăcătuş, cazangiu, lăcătuş locomotive şi vagoane, sudor, tâmplar,mecanic auto</a:t>
            </a:r>
          </a:p>
          <a:p>
            <a:pPr>
              <a:buFontTx/>
              <a:buChar char="•"/>
            </a:pPr>
            <a:r>
              <a:rPr kumimoji="0" lang="ro-RO" sz="1800" b="1"/>
              <a:t>1950 – se produc o serie de schimbări: şcoala profesională CFR Ploieşti Nord se transferă în actualul local, care fusese proiectat pentru magazia Economat a C.F.P.V.</a:t>
            </a:r>
            <a:endParaRPr kumimoji="0" lang="en-US" sz="1800" b="1"/>
          </a:p>
          <a:p>
            <a:pPr>
              <a:buFontTx/>
              <a:buChar char="•"/>
            </a:pPr>
            <a:r>
              <a:rPr kumimoji="0" lang="ro-RO" sz="1800" b="1"/>
              <a:t>1954 – se schimbă denumirea şcolii  în Şcoala Profesională Auto Ploieşti</a:t>
            </a:r>
          </a:p>
          <a:p>
            <a:pPr>
              <a:buFontTx/>
              <a:buChar char="•"/>
            </a:pPr>
            <a:r>
              <a:rPr kumimoji="0" lang="ro-RO" sz="1800" b="1"/>
              <a:t>1962- Şcoala Profesională Auto Ploieşti devine Grup</a:t>
            </a:r>
            <a:r>
              <a:rPr kumimoji="0" lang="en-US" sz="1800" b="1"/>
              <a:t>ul</a:t>
            </a:r>
            <a:r>
              <a:rPr kumimoji="0" lang="ro-RO" sz="1800" b="1"/>
              <a:t> Şcolar Auto</a:t>
            </a:r>
          </a:p>
          <a:p>
            <a:pPr>
              <a:buFontTx/>
              <a:buChar char="•"/>
            </a:pPr>
            <a:r>
              <a:rPr kumimoji="0" lang="ro-RO" sz="1800" b="1"/>
              <a:t>1974 - Grupul Şcolar Auto devine</a:t>
            </a:r>
            <a:r>
              <a:rPr kumimoji="0" lang="en-US" sz="1800" b="1"/>
              <a:t> </a:t>
            </a:r>
            <a:r>
              <a:rPr kumimoji="0" lang="ro-RO" sz="1800" b="1"/>
              <a:t>Liceul Industrial Nr.3</a:t>
            </a:r>
          </a:p>
          <a:p>
            <a:pPr>
              <a:buFontTx/>
              <a:buChar char="•"/>
            </a:pPr>
            <a:endParaRPr lang="en-US" sz="1800" b="1"/>
          </a:p>
          <a:p>
            <a:pPr>
              <a:spcBef>
                <a:spcPct val="50000"/>
              </a:spcBef>
            </a:pPr>
            <a:endParaRPr lang="ro-RO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0" grpId="0"/>
      <p:bldP spid="1259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9" name="AutoShape 13"/>
          <p:cNvSpPr>
            <a:spLocks noChangeArrowheads="1"/>
          </p:cNvSpPr>
          <p:nvPr/>
        </p:nvSpPr>
        <p:spPr bwMode="auto">
          <a:xfrm>
            <a:off x="468313" y="908050"/>
            <a:ext cx="8496300" cy="5113338"/>
          </a:xfrm>
          <a:prstGeom prst="cube">
            <a:avLst>
              <a:gd name="adj" fmla="val 10306"/>
            </a:avLst>
          </a:prstGeom>
          <a:gradFill rotWithShape="1">
            <a:gsLst>
              <a:gs pos="0">
                <a:srgbClr val="FFFFCC"/>
              </a:gs>
              <a:gs pos="50000">
                <a:schemeClr val="accent2"/>
              </a:gs>
              <a:gs pos="100000">
                <a:srgbClr val="FFFFCC"/>
              </a:gs>
            </a:gsLst>
            <a:lin ang="189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kumimoji="0" lang="ro-RO" sz="3200" b="1">
                <a:solidFill>
                  <a:schemeClr val="bg1"/>
                </a:solidFill>
              </a:rPr>
              <a:t>1998 – şcoala noastră ia denumirea </a:t>
            </a:r>
            <a:endParaRPr kumimoji="0" lang="en-US" sz="3200" b="1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kumimoji="0" lang="ro-RO" sz="3200" b="1">
                <a:solidFill>
                  <a:schemeClr val="bg1"/>
                </a:solidFill>
              </a:rPr>
              <a:t>actuală de</a:t>
            </a:r>
            <a:endParaRPr kumimoji="0" lang="en-US" sz="3200" b="1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kumimoji="0" lang="ro-RO" sz="3200" b="1">
                <a:solidFill>
                  <a:schemeClr val="bg1"/>
                </a:solidFill>
              </a:rPr>
              <a:t>GRUP ŞCOLAR DE TRANSPORTURI     </a:t>
            </a:r>
            <a:endParaRPr kumimoji="0" lang="en-US" sz="3200" b="1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kumimoji="0" lang="ro-RO" sz="3200" b="1">
                <a:solidFill>
                  <a:schemeClr val="bg1"/>
                </a:solidFill>
              </a:rPr>
              <a:t>  PLOIEŞTI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kumimoji="0" lang="en-US" sz="3200" b="1">
              <a:solidFill>
                <a:schemeClr val="bg1"/>
              </a:solidFill>
            </a:endParaRPr>
          </a:p>
          <a:p>
            <a:pPr algn="ctr">
              <a:defRPr/>
            </a:pPr>
            <a:endParaRPr lang="ro-RO" sz="3200">
              <a:solidFill>
                <a:srgbClr val="FFCCCC"/>
              </a:solidFill>
            </a:endParaRPr>
          </a:p>
        </p:txBody>
      </p:sp>
      <p:pic>
        <p:nvPicPr>
          <p:cNvPr id="126997" name="YouTube- FLY PROJECT - MANDALA (Youtube Official Preview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6048" fill="hold"/>
                                        <p:tgtEl>
                                          <p:spTgt spid="1269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997"/>
                </p:tgtEl>
              </p:cMediaNode>
            </p:audio>
          </p:childTnLst>
        </p:cTn>
      </p:par>
    </p:tnLst>
    <p:bldLst>
      <p:bldP spid="1269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PLANUL DE </a:t>
            </a:r>
            <a:r>
              <a:rPr lang="ro-RO" smtClean="0">
                <a:solidFill>
                  <a:schemeClr val="accent2"/>
                </a:solidFill>
              </a:rPr>
              <a:t>Ş</a:t>
            </a:r>
            <a:r>
              <a:rPr lang="en-US" smtClean="0">
                <a:solidFill>
                  <a:schemeClr val="accent2"/>
                </a:solidFill>
              </a:rPr>
              <a:t>COLARIZARE</a:t>
            </a:r>
            <a:endParaRPr lang="ro-RO" smtClean="0">
              <a:solidFill>
                <a:schemeClr val="accent2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00113" y="6165850"/>
            <a:ext cx="43195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ANUL </a:t>
            </a:r>
            <a:r>
              <a:rPr lang="ro-RO" b="1"/>
              <a:t>Ş</a:t>
            </a:r>
            <a:r>
              <a:rPr lang="en-US" b="1"/>
              <a:t>COLAR 2012-2013</a:t>
            </a:r>
            <a:endParaRPr lang="ro-RO" b="1"/>
          </a:p>
        </p:txBody>
      </p:sp>
      <p:sp>
        <p:nvSpPr>
          <p:cNvPr id="7172" name="Rectangle 22"/>
          <p:cNvSpPr>
            <a:spLocks noChangeArrowheads="1"/>
          </p:cNvSpPr>
          <p:nvPr/>
        </p:nvSpPr>
        <p:spPr bwMode="auto">
          <a:xfrm>
            <a:off x="900113" y="2574925"/>
            <a:ext cx="7837487" cy="29289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lang="ro-RO" b="1" u="sng"/>
              <a:t>CURSURI DE ZI</a:t>
            </a:r>
            <a:endParaRPr lang="en-US"/>
          </a:p>
          <a:p>
            <a:pPr algn="ctr"/>
            <a:r>
              <a:rPr lang="ro-RO" sz="1800" b="1" i="1" u="sng"/>
              <a:t>Clasa a-IX-a: </a:t>
            </a:r>
            <a:r>
              <a:rPr lang="en-US" sz="1800" b="1" i="1" u="sng"/>
              <a:t>8</a:t>
            </a:r>
            <a:r>
              <a:rPr lang="ro-RO" sz="1800" b="1" i="1" u="sng"/>
              <a:t> clase</a:t>
            </a:r>
            <a:endParaRPr lang="en-US" sz="1800"/>
          </a:p>
          <a:p>
            <a:pPr algn="ctr"/>
            <a:r>
              <a:rPr lang="ro-RO" sz="1800" b="1"/>
              <a:t>-</a:t>
            </a:r>
            <a:r>
              <a:rPr lang="ro-RO" sz="1800" b="1" u="sng"/>
              <a:t>domeniul mecanic</a:t>
            </a:r>
            <a:r>
              <a:rPr lang="ro-RO" sz="1800" b="1"/>
              <a:t>:   </a:t>
            </a:r>
            <a:endParaRPr lang="en-US" sz="1800" b="1"/>
          </a:p>
          <a:p>
            <a:pPr algn="ctr"/>
            <a:r>
              <a:rPr lang="ro-RO" sz="1800" b="1"/>
              <a:t> 6 clase pentru specializările:</a:t>
            </a:r>
            <a:endParaRPr lang="en-US" sz="1800"/>
          </a:p>
          <a:p>
            <a:pPr algn="ctr"/>
            <a:r>
              <a:rPr lang="ro-RO" sz="1800" b="1"/>
              <a:t>	</a:t>
            </a:r>
            <a:r>
              <a:rPr lang="en-US" sz="1800" b="1"/>
              <a:t>                         </a:t>
            </a:r>
            <a:r>
              <a:rPr lang="ro-RO" sz="1800" b="1"/>
              <a:t>- 1 clasă - Tehnician proiectant CAD</a:t>
            </a:r>
            <a:endParaRPr lang="en-US" sz="1800"/>
          </a:p>
          <a:p>
            <a:pPr algn="ctr"/>
            <a:r>
              <a:rPr lang="ro-RO" sz="1800" b="1"/>
              <a:t>		 - 1 clasă - Tehnician mecatronist</a:t>
            </a:r>
            <a:endParaRPr lang="en-US" sz="1800"/>
          </a:p>
          <a:p>
            <a:pPr algn="ctr"/>
            <a:r>
              <a:rPr lang="ro-RO" sz="1800" b="1"/>
              <a:t>		</a:t>
            </a:r>
            <a:r>
              <a:rPr lang="en-US" sz="1800" b="1"/>
              <a:t>  </a:t>
            </a:r>
            <a:r>
              <a:rPr lang="ro-RO" sz="1800" b="1"/>
              <a:t>- 4 clase - Tehnician transporturi</a:t>
            </a:r>
            <a:endParaRPr lang="en-US" sz="1800"/>
          </a:p>
          <a:p>
            <a:pPr algn="ctr"/>
            <a:r>
              <a:rPr lang="ro-RO" sz="1800" b="1"/>
              <a:t>-</a:t>
            </a:r>
            <a:r>
              <a:rPr lang="ro-RO" sz="1800" b="1" u="sng"/>
              <a:t>domeniul electric</a:t>
            </a:r>
            <a:r>
              <a:rPr lang="ro-RO" sz="1800" b="1"/>
              <a:t>:     </a:t>
            </a:r>
            <a:endParaRPr lang="en-US" sz="1800" b="1"/>
          </a:p>
          <a:p>
            <a:pPr algn="ctr"/>
            <a:r>
              <a:rPr lang="ro-RO" sz="1800" b="1"/>
              <a:t>  </a:t>
            </a:r>
            <a:r>
              <a:rPr lang="en-US" sz="1800" b="1"/>
              <a:t>2 </a:t>
            </a:r>
            <a:r>
              <a:rPr lang="ro-RO" sz="1800" b="1"/>
              <a:t>clase pentru specializarea - Tehnician electrician electronist auto</a:t>
            </a:r>
            <a:endParaRPr lang="en-US" sz="1800" b="1"/>
          </a:p>
          <a:p>
            <a:pPr algn="ctr"/>
            <a:endParaRPr lang="en-US" sz="180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719138" y="1412875"/>
            <a:ext cx="6084887" cy="58816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CADRE DIDACTICE: 109</a:t>
            </a:r>
            <a:endParaRPr lang="ro-RO" sz="22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sz="22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TITULARI: - cu gradul didactic I: 30</a:t>
            </a:r>
          </a:p>
          <a:p>
            <a:pPr>
              <a:spcBef>
                <a:spcPct val="50000"/>
              </a:spcBef>
              <a:defRPr/>
            </a:pPr>
            <a:r>
              <a:rPr lang="ro-RO" sz="2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- cu gradul didactic II: 8</a:t>
            </a:r>
          </a:p>
          <a:p>
            <a:pPr>
              <a:spcBef>
                <a:spcPct val="50000"/>
              </a:spcBef>
              <a:defRPr/>
            </a:pPr>
            <a:r>
              <a:rPr lang="en-US" sz="2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        -  cu definitivat: 8</a:t>
            </a:r>
          </a:p>
          <a:p>
            <a:pPr>
              <a:spcBef>
                <a:spcPct val="50000"/>
              </a:spcBef>
              <a:defRPr/>
            </a:pPr>
            <a:r>
              <a:rPr lang="ro-RO" sz="2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-  debutanti: 4</a:t>
            </a:r>
          </a:p>
          <a:p>
            <a:pPr>
              <a:buFontTx/>
              <a:buChar char="•"/>
              <a:defRPr/>
            </a:pPr>
            <a:r>
              <a:rPr lang="en-US" sz="2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SUPLINITORI:- cu gradul didactic I: 6</a:t>
            </a:r>
          </a:p>
          <a:p>
            <a:pPr>
              <a:defRPr/>
            </a:pPr>
            <a:r>
              <a:rPr lang="ro-RO" sz="2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- cu gradul didactic II: 2</a:t>
            </a:r>
          </a:p>
          <a:p>
            <a:pPr>
              <a:defRPr/>
            </a:pPr>
            <a:r>
              <a:rPr lang="ro-RO" sz="2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sz="2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-  cu definitivat: 9</a:t>
            </a:r>
            <a:r>
              <a:rPr lang="ro-RO" sz="2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en-US" sz="22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o-RO" sz="2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-  debutanti: 8</a:t>
            </a:r>
          </a:p>
          <a:p>
            <a:pPr>
              <a:spcBef>
                <a:spcPct val="50000"/>
              </a:spcBef>
              <a:defRPr/>
            </a:pPr>
            <a:endParaRPr lang="en-US" sz="22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EFEF11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/>
              <a:t> </a:t>
            </a:r>
            <a:endParaRPr lang="ro-RO"/>
          </a:p>
        </p:txBody>
      </p:sp>
      <p:sp>
        <p:nvSpPr>
          <p:cNvPr id="134149" name="AutoShape 5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ro-RO" smtClean="0">
                <a:solidFill>
                  <a:schemeClr val="hlink"/>
                </a:solidFill>
              </a:rPr>
              <a:t>    </a:t>
            </a:r>
            <a:r>
              <a:rPr lang="en-US" smtClean="0">
                <a:solidFill>
                  <a:schemeClr val="hlink"/>
                </a:solidFill>
              </a:rPr>
              <a:t>RESURSE UMANE</a:t>
            </a:r>
            <a:endParaRPr lang="ro-RO" smtClean="0">
              <a:solidFill>
                <a:schemeClr val="hlink"/>
              </a:solidFill>
            </a:endParaRPr>
          </a:p>
        </p:txBody>
      </p:sp>
      <p:pic>
        <p:nvPicPr>
          <p:cNvPr id="134169" name="YouTube- FLY PROJECT - MANDALA (Youtube Official Preview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6048" fill="hold"/>
                                        <p:tgtEl>
                                          <p:spTgt spid="134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169"/>
                </p:tgtEl>
              </p:cMediaNode>
            </p:audio>
          </p:childTnLst>
        </p:cTn>
      </p:par>
    </p:tnLst>
    <p:bldLst>
      <p:bldP spid="134151" grpId="0"/>
      <p:bldP spid="134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611188" y="6207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</a:pPr>
            <a:r>
              <a:rPr kumimoji="0" lang="en-US" sz="3600" b="1">
                <a:solidFill>
                  <a:schemeClr val="hlink"/>
                </a:solidFill>
                <a:latin typeface="Swiss921 BT" pitchFamily="34" charset="0"/>
              </a:rPr>
              <a:t>RESURSE MATERIALE</a:t>
            </a:r>
            <a:endParaRPr kumimoji="0" lang="ro-RO" sz="3600" b="1">
              <a:solidFill>
                <a:schemeClr val="hlink"/>
              </a:solidFill>
              <a:latin typeface="Swiss921 BT" pitchFamily="34" charset="0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331913" y="2306638"/>
            <a:ext cx="7488237" cy="429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/>
              <a:t> </a:t>
            </a:r>
            <a:r>
              <a:rPr lang="en-US" b="1">
                <a:solidFill>
                  <a:schemeClr val="hlink"/>
                </a:solidFill>
              </a:rPr>
              <a:t>20 S</a:t>
            </a:r>
            <a:r>
              <a:rPr lang="ro-RO" b="1">
                <a:solidFill>
                  <a:schemeClr val="hlink"/>
                </a:solidFill>
              </a:rPr>
              <a:t>Ă</a:t>
            </a:r>
            <a:r>
              <a:rPr lang="en-US" b="1">
                <a:solidFill>
                  <a:schemeClr val="hlink"/>
                </a:solidFill>
              </a:rPr>
              <a:t>LI DE CLAS</a:t>
            </a:r>
            <a:r>
              <a:rPr lang="ro-RO" b="1">
                <a:solidFill>
                  <a:schemeClr val="hlink"/>
                </a:solidFill>
              </a:rPr>
              <a:t>Ă</a:t>
            </a:r>
            <a:endParaRPr lang="en-US" b="1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b="1">
                <a:solidFill>
                  <a:schemeClr val="hlink"/>
                </a:solidFill>
              </a:rPr>
              <a:t> 10 CABINETE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b="1">
                <a:solidFill>
                  <a:schemeClr val="hlink"/>
                </a:solidFill>
              </a:rPr>
              <a:t> 6 LABORATOARE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b="1">
                <a:solidFill>
                  <a:schemeClr val="hlink"/>
                </a:solidFill>
              </a:rPr>
              <a:t> 6 ATELIERE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b="1">
                <a:solidFill>
                  <a:schemeClr val="hlink"/>
                </a:solidFill>
              </a:rPr>
              <a:t> 1 S</a:t>
            </a:r>
            <a:r>
              <a:rPr lang="ro-RO" b="1">
                <a:solidFill>
                  <a:schemeClr val="hlink"/>
                </a:solidFill>
              </a:rPr>
              <a:t>Ă</a:t>
            </a:r>
            <a:r>
              <a:rPr lang="en-US" b="1">
                <a:solidFill>
                  <a:schemeClr val="hlink"/>
                </a:solidFill>
              </a:rPr>
              <a:t>LA DE SPORT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b="1">
                <a:solidFill>
                  <a:schemeClr val="hlink"/>
                </a:solidFill>
              </a:rPr>
              <a:t> 1 CLUB AL ELEVILOR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b="1">
                <a:solidFill>
                  <a:schemeClr val="hlink"/>
                </a:solidFill>
              </a:rPr>
              <a:t> 1 CABINET DE CONSILIERE </a:t>
            </a:r>
            <a:r>
              <a:rPr lang="ro-RO" b="1">
                <a:solidFill>
                  <a:schemeClr val="hlink"/>
                </a:solidFill>
              </a:rPr>
              <a:t>Ş</a:t>
            </a:r>
            <a:r>
              <a:rPr lang="en-US" b="1">
                <a:solidFill>
                  <a:schemeClr val="hlink"/>
                </a:solidFill>
              </a:rPr>
              <a:t>I ORIENTARE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b="1">
                <a:solidFill>
                  <a:schemeClr val="hlink"/>
                </a:solidFill>
              </a:rPr>
              <a:t> 1 PARC AUTO</a:t>
            </a:r>
            <a:endParaRPr lang="ro-RO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/>
      <p:bldP spid="1863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AutoShap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solidFill>
                  <a:schemeClr val="hlink"/>
                </a:solidFill>
              </a:rPr>
              <a:t>CABINET DE LEGISLA</a:t>
            </a:r>
            <a:r>
              <a:rPr lang="ro-RO" sz="3200" smtClean="0">
                <a:solidFill>
                  <a:schemeClr val="hlink"/>
                </a:solidFill>
              </a:rPr>
              <a:t>Ţ</a:t>
            </a:r>
            <a:r>
              <a:rPr lang="en-US" sz="3200" smtClean="0">
                <a:solidFill>
                  <a:schemeClr val="hlink"/>
                </a:solidFill>
              </a:rPr>
              <a:t>IE RUTIER</a:t>
            </a:r>
            <a:r>
              <a:rPr lang="ro-RO" sz="3200" smtClean="0">
                <a:solidFill>
                  <a:schemeClr val="hlink"/>
                </a:solidFill>
              </a:rPr>
              <a:t>Ă</a:t>
            </a:r>
            <a:r>
              <a:rPr lang="en-US" sz="3200" smtClean="0">
                <a:solidFill>
                  <a:srgbClr val="B80000"/>
                </a:solidFill>
                <a:latin typeface="Arial Black" pitchFamily="34" charset="0"/>
              </a:rPr>
              <a:t> </a:t>
            </a:r>
            <a:endParaRPr lang="ro-RO" sz="3200" smtClean="0">
              <a:solidFill>
                <a:srgbClr val="B80000"/>
              </a:solidFill>
              <a:latin typeface="Arial Black" pitchFamily="34" charset="0"/>
            </a:endParaRPr>
          </a:p>
        </p:txBody>
      </p:sp>
      <p:pic>
        <p:nvPicPr>
          <p:cNvPr id="252931" name="Picture 3" descr="PIC_00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445" y="2757141"/>
            <a:ext cx="3769822" cy="2934393"/>
          </a:xfrm>
          <a:noFill/>
        </p:spPr>
      </p:pic>
      <p:pic>
        <p:nvPicPr>
          <p:cNvPr id="252932" name="Picture 4" descr="PIC_00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60913" y="2824163"/>
            <a:ext cx="3770312" cy="2935287"/>
          </a:xfr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5" name="Picture 3" descr="PIC_002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333375"/>
            <a:ext cx="2641600" cy="1981200"/>
          </a:xfrm>
          <a:noFill/>
        </p:spPr>
      </p:pic>
      <p:pic>
        <p:nvPicPr>
          <p:cNvPr id="253956" name="Picture 4" descr="PIC_00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20775" y="2890838"/>
            <a:ext cx="2614613" cy="1793875"/>
          </a:xfrm>
          <a:noFill/>
        </p:spPr>
      </p:pic>
      <p:pic>
        <p:nvPicPr>
          <p:cNvPr id="253958" name="Picture 6" descr="PIC_00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19700" y="333375"/>
            <a:ext cx="2736850" cy="1981200"/>
          </a:xfrm>
          <a:noFill/>
        </p:spPr>
      </p:pic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0" y="4937125"/>
            <a:ext cx="9144000" cy="1830388"/>
          </a:xfrm>
          <a:prstGeom prst="rect">
            <a:avLst/>
          </a:prstGeom>
          <a:solidFill>
            <a:srgbClr val="FFCC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>
                <a:solidFill>
                  <a:srgbClr val="696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PORNIND DE AICI PUTE</a:t>
            </a:r>
            <a:r>
              <a:rPr lang="ro-RO" sz="3800" b="1">
                <a:solidFill>
                  <a:srgbClr val="696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Ţ</a:t>
            </a:r>
            <a:r>
              <a:rPr lang="en-US" sz="3800" b="1">
                <a:solidFill>
                  <a:srgbClr val="696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 DEVENI BUNI TEHNICIENI </a:t>
            </a:r>
            <a:r>
              <a:rPr lang="ro-RO" sz="3800" b="1">
                <a:solidFill>
                  <a:srgbClr val="696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Î</a:t>
            </a:r>
            <a:r>
              <a:rPr lang="en-US" sz="3800" b="1">
                <a:solidFill>
                  <a:srgbClr val="696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DOMENIUL MECANIC </a:t>
            </a:r>
            <a:r>
              <a:rPr lang="ro-RO" sz="3800" b="1">
                <a:solidFill>
                  <a:srgbClr val="696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Ş</a:t>
            </a:r>
            <a:r>
              <a:rPr lang="en-US" sz="3800" b="1">
                <a:solidFill>
                  <a:srgbClr val="696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 ELECTRIC</a:t>
            </a:r>
            <a:endParaRPr lang="ro-RO" sz="3800" b="1">
              <a:solidFill>
                <a:srgbClr val="696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53959" name="Picture 7" descr="PIC_00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565400"/>
            <a:ext cx="26273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7" grpId="0" animBg="1"/>
    </p:bldLst>
  </p:timing>
</p:sld>
</file>

<file path=ppt/theme/theme1.xml><?xml version="1.0" encoding="utf-8"?>
<a:theme xmlns:a="http://schemas.openxmlformats.org/drawingml/2006/main" name="Capsule">
  <a:themeElements>
    <a:clrScheme name="Capsule 15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0033CC"/>
      </a:accent2>
      <a:accent3>
        <a:srgbClr val="FFFFFF"/>
      </a:accent3>
      <a:accent4>
        <a:srgbClr val="002A56"/>
      </a:accent4>
      <a:accent5>
        <a:srgbClr val="ADE2E2"/>
      </a:accent5>
      <a:accent6>
        <a:srgbClr val="002DB9"/>
      </a:accent6>
      <a:hlink>
        <a:srgbClr val="FF9900"/>
      </a:hlink>
      <a:folHlink>
        <a:srgbClr val="CC99FF"/>
      </a:folHlink>
    </a:clrScheme>
    <a:fontScheme name="Capsu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99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8AE7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99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8AE7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1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0033CC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002DB9"/>
        </a:accent6>
        <a:hlink>
          <a:srgbClr val="FFFF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12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0033CC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002DB9"/>
        </a:accent6>
        <a:hlink>
          <a:srgbClr val="FF9933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13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0033CC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002DB9"/>
        </a:accent6>
        <a:hlink>
          <a:srgbClr val="FFCC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14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0033CC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002DB9"/>
        </a:accent6>
        <a:hlink>
          <a:srgbClr val="FFFF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15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0033CC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002DB9"/>
        </a:accent6>
        <a:hlink>
          <a:srgbClr val="FF99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PREZENTARE_LICEU 2012 FINAL</Template>
  <TotalTime>11</TotalTime>
  <Words>305</Words>
  <Application>Microsoft Office PowerPoint</Application>
  <PresentationFormat>Expunere pe ecran (4:3)</PresentationFormat>
  <Paragraphs>59</Paragraphs>
  <Slides>14</Slides>
  <Notes>0</Notes>
  <HiddenSlides>0</HiddenSlides>
  <MMClips>2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15" baseType="lpstr">
      <vt:lpstr>Capsule</vt:lpstr>
      <vt:lpstr>GRUPUL  SCOLAR DE TRANSPORTURI PLOIESTI</vt:lpstr>
      <vt:lpstr>Prezentare PowerPoint</vt:lpstr>
      <vt:lpstr>Prezentare PowerPoint</vt:lpstr>
      <vt:lpstr>Prezentare PowerPoint</vt:lpstr>
      <vt:lpstr>PLANUL DE ŞCOLARIZARE</vt:lpstr>
      <vt:lpstr>    RESURSE UMANE</vt:lpstr>
      <vt:lpstr>Prezentare PowerPoint</vt:lpstr>
      <vt:lpstr>CABINET DE LEGISLAŢIE RUTIERĂ </vt:lpstr>
      <vt:lpstr>Prezentare PowerPoint</vt:lpstr>
      <vt:lpstr>AICI  PUTEŢI OBŢINE PERMIS DE CONDUCERE AUTO  CATEGORIA  B </vt:lpstr>
      <vt:lpstr>AICI SE ÎNVAŢĂ TEHNOLOGIA INFORMAŢIEI: ”POARTA CĂTRE ÎNTREAGA  LUME”</vt:lpstr>
      <vt:lpstr>BIBLIOTECA ŞCOLII</vt:lpstr>
      <vt:lpstr>SEDIUL REVISTEI ŞCOLII</vt:lpstr>
      <vt:lpstr>SUNTEM MÂNDRI  DE CLASA NOASTRĂ 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GRUPUL  SCOLAR DE TRANSPORTURI PLOIESTI</dc:title>
  <dc:creator>egyptian hak</dc:creator>
  <cp:lastModifiedBy>Profesor</cp:lastModifiedBy>
  <cp:revision>4</cp:revision>
  <dcterms:created xsi:type="dcterms:W3CDTF">2012-10-28T16:28:40Z</dcterms:created>
  <dcterms:modified xsi:type="dcterms:W3CDTF">2012-10-31T14:06:46Z</dcterms:modified>
</cp:coreProperties>
</file>