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4" r:id="rId6"/>
    <p:sldId id="266" r:id="rId7"/>
    <p:sldId id="269" r:id="rId8"/>
    <p:sldId id="277" r:id="rId9"/>
    <p:sldId id="280" r:id="rId10"/>
    <p:sldId id="281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9A43-F3B0-4506-8A7E-57ED87BE9C36}" type="datetimeFigureOut">
              <a:rPr lang="ro-RO" smtClean="0"/>
              <a:t>04.11.2016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48562-7786-4A04-A087-B7A90EE93EF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01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8562-7786-4A04-A087-B7A90EE93EF5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465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43194-5054-4B06-81A4-22C8736E5EA5}" type="slidenum">
              <a:rPr lang="ro-RO" altLang="ro-RO" smtClean="0">
                <a:solidFill>
                  <a:schemeClr val="tx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o-RO" altLang="ro-RO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4088" y="2705100"/>
            <a:ext cx="862012" cy="219075"/>
          </a:xfrm>
        </p:spPr>
        <p:txBody>
          <a:bodyPr>
            <a:normAutofit fontScale="90000"/>
          </a:bodyPr>
          <a:lstStyle/>
          <a:p>
            <a:pPr eaLnBrk="1" hangingPunct="1"/>
            <a:endParaRPr lang="ro-RO" altLang="ro-RO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2549525" cy="481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o-RO" altLang="ro-RO" sz="2800" smtClean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600200" y="184638"/>
            <a:ext cx="6172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3" name="Imagin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68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4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3200400"/>
            <a:ext cx="193675" cy="466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endParaRPr lang="ro-RO" sz="2400" b="1" i="1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5599113" y="4652963"/>
            <a:ext cx="2806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 b="1">
                <a:solidFill>
                  <a:srgbClr val="7030A0"/>
                </a:solidFill>
                <a:latin typeface="Lucida Sans Unicode" pitchFamily="34" charset="0"/>
              </a:rPr>
              <a:t>Director, </a:t>
            </a:r>
            <a:endParaRPr lang="en-US" altLang="ro-RO" sz="1800" b="1">
              <a:solidFill>
                <a:srgbClr val="7030A0"/>
              </a:solidFill>
              <a:latin typeface="Lucida Sans Unicod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 b="1" i="1">
                <a:solidFill>
                  <a:srgbClr val="7030A0"/>
                </a:solidFill>
                <a:latin typeface="Lucida Sans Unicode" pitchFamily="34" charset="0"/>
              </a:rPr>
              <a:t>P</a:t>
            </a:r>
            <a:r>
              <a:rPr lang="ro-RO" altLang="ro-RO" sz="1800" b="1" i="1">
                <a:solidFill>
                  <a:srgbClr val="7030A0"/>
                </a:solidFill>
                <a:latin typeface="Lucida Sans Unicode" pitchFamily="34" charset="0"/>
              </a:rPr>
              <a:t>rof. </a:t>
            </a:r>
            <a:r>
              <a:rPr lang="en-US" altLang="ro-RO" sz="1800" b="1" i="1">
                <a:solidFill>
                  <a:srgbClr val="7030A0"/>
                </a:solidFill>
                <a:latin typeface="Lucida Sans Unicode" pitchFamily="34" charset="0"/>
              </a:rPr>
              <a:t>ing.</a:t>
            </a:r>
            <a:r>
              <a:rPr lang="ro-RO" altLang="ro-RO" sz="1800" b="1" i="1">
                <a:solidFill>
                  <a:srgbClr val="7030A0"/>
                </a:solidFill>
                <a:latin typeface="Lucida Sans Unicode" pitchFamily="34" charset="0"/>
              </a:rPr>
              <a:t>IONICĂ Maria</a:t>
            </a:r>
            <a:endParaRPr lang="en-US" altLang="ro-RO" sz="1800" b="1" i="1">
              <a:solidFill>
                <a:srgbClr val="7030A0"/>
              </a:solidFill>
              <a:latin typeface="Lucida Sans Unicod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 b="1">
                <a:solidFill>
                  <a:srgbClr val="7030A0"/>
                </a:solidFill>
                <a:latin typeface="Lucida Sans Unicode" pitchFamily="34" charset="0"/>
              </a:rPr>
              <a:t>Director adj.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 b="1" i="1">
                <a:solidFill>
                  <a:srgbClr val="7030A0"/>
                </a:solidFill>
                <a:latin typeface="Lucida Sans Unicode" pitchFamily="34" charset="0"/>
              </a:rPr>
              <a:t>Prof. C</a:t>
            </a:r>
            <a:r>
              <a:rPr lang="ro-RO" altLang="ro-RO" sz="1800" b="1" i="1">
                <a:solidFill>
                  <a:srgbClr val="7030A0"/>
                </a:solidFill>
                <a:latin typeface="Lucida Sans Unicode" pitchFamily="34" charset="0"/>
              </a:rPr>
              <a:t>IOBANU </a:t>
            </a:r>
            <a:r>
              <a:rPr lang="en-US" altLang="ro-RO" sz="1800" b="1" i="1">
                <a:solidFill>
                  <a:srgbClr val="7030A0"/>
                </a:solidFill>
                <a:latin typeface="Lucida Sans Unicode" pitchFamily="34" charset="0"/>
              </a:rPr>
              <a:t>Elena</a:t>
            </a:r>
            <a:endParaRPr lang="ro-RO" altLang="ro-RO" sz="1800" b="1" i="1">
              <a:solidFill>
                <a:srgbClr val="7030A0"/>
              </a:solidFill>
              <a:latin typeface="Lucida Sans Unicod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 b="1">
                <a:solidFill>
                  <a:srgbClr val="7030A0"/>
                </a:solidFill>
                <a:latin typeface="Lucida Sans Unicode" pitchFamily="34" charset="0"/>
              </a:rPr>
              <a:t>Consilier educativ, </a:t>
            </a:r>
            <a:r>
              <a:rPr lang="ro-RO" altLang="ro-RO" sz="1800" b="1" i="1">
                <a:solidFill>
                  <a:srgbClr val="7030A0"/>
                </a:solidFill>
                <a:latin typeface="Lucida Sans Unicode" pitchFamily="34" charset="0"/>
              </a:rPr>
              <a:t>prof. DEMETER Ana</a:t>
            </a:r>
          </a:p>
        </p:txBody>
      </p:sp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881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40322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84538"/>
            <a:ext cx="40322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33975"/>
            <a:ext cx="40338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2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o-RO" b="1" i="1" dirty="0" smtClean="0"/>
              <a:t>	</a:t>
            </a:r>
            <a:r>
              <a:rPr lang="en-US" alt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Bibliotecă</a:t>
            </a:r>
            <a:r>
              <a:rPr lang="en-US" alt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 un </a:t>
            </a:r>
            <a:r>
              <a:rPr lang="en-US" alt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alt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28000 volume de </a:t>
            </a:r>
            <a:r>
              <a:rPr lang="en-US" alt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beletristică</a:t>
            </a:r>
            <a:r>
              <a:rPr lang="en-US" alt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specialitate</a:t>
            </a:r>
            <a:endParaRPr lang="en-US" altLang="ro-R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7653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838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57675"/>
            <a:ext cx="3279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7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o-RO" b="1" dirty="0" err="1" smtClean="0"/>
              <a:t>Cămin</a:t>
            </a:r>
            <a:r>
              <a:rPr lang="en-US" altLang="ro-RO" b="1" dirty="0" smtClean="0"/>
              <a:t>- </a:t>
            </a:r>
            <a:r>
              <a:rPr lang="en-US" altLang="ro-RO" b="1" dirty="0" err="1" smtClean="0"/>
              <a:t>internat</a:t>
            </a:r>
            <a:r>
              <a:rPr lang="en-US" altLang="ro-RO" b="1" dirty="0" smtClean="0"/>
              <a:t> </a:t>
            </a:r>
            <a:r>
              <a:rPr lang="en-US" altLang="ro-RO" b="1" dirty="0" err="1" smtClean="0"/>
              <a:t>şi</a:t>
            </a:r>
            <a:r>
              <a:rPr lang="en-US" altLang="ro-RO" b="1" dirty="0" smtClean="0"/>
              <a:t> </a:t>
            </a:r>
            <a:r>
              <a:rPr lang="en-US" altLang="ro-RO" b="1" dirty="0" err="1" smtClean="0"/>
              <a:t>cantină</a:t>
            </a:r>
            <a:endParaRPr lang="en-US" altLang="ro-RO" b="1" dirty="0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25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0" y="3810000"/>
            <a:ext cx="79930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DSC03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72" y="1424842"/>
            <a:ext cx="31416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1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1748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042988" y="1557338"/>
            <a:ext cx="6575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o-RO"/>
              <a:t>Sistem de monitorizare video</a:t>
            </a:r>
          </a:p>
        </p:txBody>
      </p:sp>
      <p:pic>
        <p:nvPicPr>
          <p:cNvPr id="31751" name="Picture 8" descr="IMG_20141209_135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4559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Sistem Monitorizere  ca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133600"/>
            <a:ext cx="4870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3851275" y="5013325"/>
            <a:ext cx="5292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o-RO" sz="2400" dirty="0" err="1" smtClean="0"/>
              <a:t>Sistem</a:t>
            </a:r>
            <a:r>
              <a:rPr lang="en-US" altLang="ro-RO" sz="2400" dirty="0" smtClean="0"/>
              <a:t> de </a:t>
            </a:r>
            <a:r>
              <a:rPr lang="en-US" altLang="ro-RO" sz="2400" dirty="0" err="1" smtClean="0"/>
              <a:t>monitorizare</a:t>
            </a:r>
            <a:r>
              <a:rPr lang="en-US" altLang="ro-RO" sz="2400" dirty="0" smtClean="0"/>
              <a:t> video</a:t>
            </a:r>
            <a:r>
              <a:rPr lang="ro-RO" altLang="ro-RO" sz="2400" dirty="0" smtClean="0"/>
              <a:t> cămin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152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713787" cy="38877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Tehnologic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Astra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sigură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toate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formele de învăţământ specifice unei unităţi de învăţământ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liceu zi şi seral, şcoală profesională,</a:t>
            </a:r>
            <a:r>
              <a:rPr lang="en-US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şcoală  postliceală ş</a:t>
            </a:r>
            <a:r>
              <a:rPr lang="en-US" alt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maiştri,formare adulţi.</a:t>
            </a:r>
            <a:endParaRPr lang="en-US" alt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7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68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Oval 7"/>
          <p:cNvSpPr>
            <a:spLocks noChangeAspect="1" noChangeArrowheads="1"/>
          </p:cNvSpPr>
          <p:nvPr/>
        </p:nvSpPr>
        <p:spPr bwMode="auto">
          <a:xfrm>
            <a:off x="3348038" y="1484313"/>
            <a:ext cx="2376487" cy="12668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lIns="9144" tIns="9144" rIns="9144" bIns="9144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o-RO" sz="1400" i="1">
                <a:solidFill>
                  <a:srgbClr val="FFFFFF"/>
                </a:solidFill>
              </a:rPr>
              <a:t>LICEUL TEHNOLOGIC </a:t>
            </a:r>
            <a:r>
              <a:rPr lang="ro-RO" altLang="ro-RO" sz="1400" i="1">
                <a:solidFill>
                  <a:srgbClr val="FFFFFF"/>
                </a:solidFill>
              </a:rPr>
              <a:t>,,</a:t>
            </a:r>
            <a:r>
              <a:rPr lang="en-US" altLang="ro-RO" sz="1400" i="1">
                <a:solidFill>
                  <a:srgbClr val="FFFFFF"/>
                </a:solidFill>
              </a:rPr>
              <a:t>ASTRA” PITE</a:t>
            </a:r>
            <a:r>
              <a:rPr lang="ro-RO" altLang="ro-RO" sz="1400" i="1">
                <a:solidFill>
                  <a:srgbClr val="FFFFFF"/>
                </a:solidFill>
                <a:latin typeface="Times New Roman" pitchFamily="18" charset="0"/>
              </a:rPr>
              <a:t>ŞTI</a:t>
            </a:r>
            <a:endParaRPr lang="en-US" altLang="ro-RO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7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358187" cy="1357313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endParaRPr lang="ro-RO" altLang="ro-RO" sz="2800" dirty="0" smtClean="0"/>
          </a:p>
          <a:p>
            <a:pPr algn="ctr">
              <a:buFontTx/>
              <a:buNone/>
            </a:pPr>
            <a:r>
              <a:rPr lang="ro-RO" altLang="ro-RO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DEFINIREA CALIFICĂRILOR</a:t>
            </a:r>
          </a:p>
          <a:p>
            <a:pPr algn="ctr">
              <a:buFontTx/>
              <a:buNone/>
            </a:pPr>
            <a:r>
              <a:rPr lang="ro-RO" altLang="ro-RO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</a:t>
            </a:r>
            <a:r>
              <a:rPr lang="en-US" altLang="ro-RO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ELECTRONIST</a:t>
            </a:r>
          </a:p>
          <a:p>
            <a:pPr algn="ctr">
              <a:buFontTx/>
              <a:buNone/>
            </a:pPr>
            <a:r>
              <a:rPr lang="ro-RO" altLang="ro-RO" dirty="0" smtClean="0"/>
              <a:t>	</a:t>
            </a:r>
            <a:endParaRPr lang="en-US" altLang="ro-RO" sz="3600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24013" y="190500"/>
            <a:ext cx="6019799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149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232278" y="402409"/>
            <a:ext cx="8572500" cy="60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o-RO" altLang="ro-RO" sz="2600" b="1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o-RO" altLang="ro-RO" sz="2400" i="1" dirty="0" smtClean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o-RO" altLang="ro-RO" sz="2400" i="1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o-RO" altLang="ro-RO" sz="2400" i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o-RO" altLang="ro-RO" sz="2400" i="1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o-RO" altLang="ro-RO" sz="2400" i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o-RO" altLang="ro-RO" sz="2400" i="1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ro-RO" sz="2400" i="1" dirty="0" err="1" smtClean="0">
                <a:solidFill>
                  <a:srgbClr val="000000"/>
                </a:solidFill>
                <a:latin typeface="+mn-lt"/>
              </a:rPr>
              <a:t>Tehnicianul</a:t>
            </a:r>
            <a:r>
              <a:rPr lang="en-US" altLang="ro-RO" sz="24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i="1" dirty="0" err="1" smtClean="0">
                <a:solidFill>
                  <a:srgbClr val="000000"/>
                </a:solidFill>
                <a:latin typeface="+mn-lt"/>
              </a:rPr>
              <a:t>electronist</a:t>
            </a:r>
            <a:r>
              <a:rPr lang="en-US" altLang="ro-RO" sz="24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îşi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desfăşoară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activitatea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în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unităţi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producţie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pe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linii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asamblare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echipamentelor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electronice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în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unităţi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economice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care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produc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montaje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subansamble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echipamente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electronice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şi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în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unităţi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economice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specializate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în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întreţinerea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şi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depanarea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maşinilor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automate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şi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sau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linii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 automate de </a:t>
            </a:r>
            <a:r>
              <a:rPr lang="en-US" altLang="ro-RO" sz="2400" dirty="0" err="1" smtClean="0">
                <a:solidFill>
                  <a:srgbClr val="000000"/>
                </a:solidFill>
                <a:latin typeface="+mn-lt"/>
              </a:rPr>
              <a:t>fabricaţie</a:t>
            </a:r>
            <a:r>
              <a:rPr lang="en-US" altLang="ro-RO" sz="2400" dirty="0" smtClean="0">
                <a:solidFill>
                  <a:srgbClr val="000000"/>
                </a:solidFill>
                <a:latin typeface="+mn-lt"/>
              </a:rPr>
              <a:t>.</a:t>
            </a:r>
            <a:endParaRPr lang="ro-RO" altLang="ro-RO" sz="240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 algn="ctr" eaLnBrk="1" hangingPunct="1">
              <a:buNone/>
            </a:pPr>
            <a:r>
              <a:rPr lang="ro-RO" altLang="ro-R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altLang="ro-R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ELECTROTEHNIST</a:t>
            </a:r>
            <a:endParaRPr lang="ro-RO" altLang="ro-R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o-RO" altLang="ro-R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ro-R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Absolvenţii </a:t>
            </a:r>
            <a:r>
              <a:rPr lang="pt-BR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liceului tehnologic, </a:t>
            </a:r>
            <a:r>
              <a:rPr lang="ro-RO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specializarea</a:t>
            </a:r>
            <a:r>
              <a:rPr lang="pt-BR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altLang="ro-RO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electrotehnist</a:t>
            </a:r>
            <a:r>
              <a:rPr lang="en-US" altLang="ro-RO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îndeplinească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montare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punere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funcţiune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echipamentelor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electrice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supravegherea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repararea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altLang="ro-R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instalaţii</a:t>
            </a:r>
            <a:r>
              <a:rPr lang="en-US" altLang="ro-RO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o-RO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7" descr="DSC005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284163" y="1168400"/>
            <a:ext cx="16573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1543050" cy="1143000"/>
          </a:xfrm>
          <a:noFill/>
        </p:spPr>
      </p:pic>
      <p:pic>
        <p:nvPicPr>
          <p:cNvPr id="8195" name="Imagin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188913"/>
            <a:ext cx="1373188" cy="1089025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24013" y="190500"/>
            <a:ext cx="6019799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714375" y="1285875"/>
            <a:ext cx="820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2400" dirty="0"/>
              <a:t>DEFINIREA CALIFICĂRILOR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2400" b="1" dirty="0">
                <a:solidFill>
                  <a:srgbClr val="FF0000"/>
                </a:solidFill>
              </a:rPr>
              <a:t>TEHNICIAN</a:t>
            </a:r>
            <a:r>
              <a:rPr lang="en-US" altLang="ro-RO" sz="2400" b="1" dirty="0">
                <a:solidFill>
                  <a:srgbClr val="FF0000"/>
                </a:solidFill>
              </a:rPr>
              <a:t> ELECTROMECANIC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39762" y="-683913"/>
            <a:ext cx="7970838" cy="78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algn="ctr" eaLnBrk="1" hangingPunct="1">
              <a:buNone/>
            </a:pP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 eaLnBrk="1" hangingPunct="1">
              <a:spcBef>
                <a:spcPct val="0"/>
              </a:spcBef>
              <a:buNone/>
              <a:defRPr/>
            </a:pPr>
            <a:r>
              <a:rPr lang="ro-RO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Absolvenţii </a:t>
            </a:r>
            <a:r>
              <a:rPr lang="pt-BR" altLang="ro-R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liceului tehnologic, </a:t>
            </a:r>
            <a:r>
              <a:rPr lang="ro-RO" altLang="ro-R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specializarea</a:t>
            </a:r>
            <a:r>
              <a:rPr lang="pt-BR" altLang="ro-R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ro-RO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electromecanic</a:t>
            </a:r>
            <a:r>
              <a:rPr lang="pt-BR" altLang="ro-R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vor fi capabili să îndeplinească sarcini cu caracter tehnic de montaj, punere în funcţiune, întreţinere şi reparare a instalaţiilor electromecanice. </a:t>
            </a:r>
            <a:endParaRPr lang="ro-RO" altLang="ro-RO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eaLnBrk="1" hangingPunct="1">
              <a:buNone/>
            </a:pPr>
            <a:r>
              <a:rPr lang="ro-RO" alt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</a:t>
            </a:r>
            <a:r>
              <a:rPr lang="ro-RO" altLang="ro-R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alt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AUTOMATIZARI</a:t>
            </a:r>
            <a:endParaRPr lang="ro-RO" altLang="ro-R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None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testează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prototipurile, concep şi realizează scheme de automatizare, contribuie la estimarea cantităţilor şi costurilor materiale, la estimarea forţei de muncă necesare; </a:t>
            </a:r>
          </a:p>
          <a:p>
            <a:pPr marL="342900" lvl="0" indent="-342900" algn="just" eaLnBrk="1" hangingPunct="1">
              <a:buNone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asigură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 tehnic al sistemelor de automatizare în vederea funcţionării conform specificaţiilor şi reglementărilor.</a:t>
            </a:r>
          </a:p>
          <a:p>
            <a:pPr marL="342900" lvl="0" indent="-342900" algn="just" eaLnBrk="1" hangingPunct="1">
              <a:buNone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montează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pune în funcţiune, utilizează, întreţine şi repară sistemele de automatizare</a:t>
            </a:r>
            <a:endParaRPr lang="en-US" altLang="ro-R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ro-RO" sz="2000" dirty="0" smtClean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o-RO" altLang="ro-RO" sz="2000" dirty="0" smtClean="0">
                <a:solidFill>
                  <a:srgbClr val="000000"/>
                </a:solidFill>
              </a:rPr>
              <a:t> </a:t>
            </a:r>
            <a:endParaRPr lang="ro-RO" altLang="ro-RO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143875" cy="45720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o-RO" altLang="ro-R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DEFINIREA CALIFICĂRILOR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o-RO" alt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MECATRONIST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o-RO" altLang="ro-RO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proiectează componentele de bază şi subansamblele mecatronice pe baza unor schiţe realizate de un proiectant;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prelucrează componentele de bază;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execută asamblări mecatronice şi verifică corectitudinea asamblărilor;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depistează şi remediază deficienţe pe bază unor proceduri de control;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asigură întreţinerea sistemelor mecatronice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o-RO" altLang="ro-R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ro-RO" altLang="ro-R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MECANIC ÎNTREŢINERE ŞI </a:t>
            </a:r>
            <a:r>
              <a:rPr lang="ro-RO" alt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REPARAŢII</a:t>
            </a:r>
          </a:p>
          <a:p>
            <a:pPr lvl="0" algn="just">
              <a:buNone/>
            </a:pPr>
            <a:r>
              <a:rPr lang="ro-RO" altLang="ro-RO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altLang="ro-RO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asigură funcţionarea maşinilor şi a elementelor lor;</a:t>
            </a:r>
          </a:p>
          <a:p>
            <a:pPr lvl="0" algn="just">
              <a:buNone/>
            </a:pPr>
            <a:r>
              <a:rPr lang="ro-RO" altLang="ro-RO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altLang="ro-RO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concepe şi asamblează maşini, testează prototipuri;</a:t>
            </a:r>
          </a:p>
          <a:p>
            <a:pPr lvl="0" algn="just">
              <a:buNone/>
            </a:pPr>
            <a:r>
              <a:rPr lang="ro-RO" altLang="ro-RO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altLang="ro-RO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asigură controlul tehnic, identifică şi rezolvă problemele tehnice.</a:t>
            </a:r>
            <a:endParaRPr lang="en-US" altLang="ro-RO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14480" y="0"/>
            <a:ext cx="6019799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45" name="I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0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2012-04-27 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14438"/>
            <a:ext cx="15001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ea4929850960038cbde9ad42c0f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44" y="4191000"/>
            <a:ext cx="20383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9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105775" cy="528796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o-RO" alt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DEFINIREA CALIFICĂRILOR</a:t>
            </a: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o-RO" alt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 RESURSE NATURALE ŞI PROTECŢIA MEDIULUI</a:t>
            </a: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realizează teste de laborator şi de teren pentru a monitoriza mediul şi a investiga sursele poluării;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colectează mostre;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este o meserie cerută în economia de piaţă</a:t>
            </a: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endParaRPr lang="ro-RO" altLang="ro-RO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lnSpc>
                <a:spcPct val="80000"/>
              </a:lnSpc>
              <a:buNone/>
              <a:defRPr/>
            </a:pPr>
            <a:r>
              <a:rPr lang="ro-RO" altLang="ro-RO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SUDOR</a:t>
            </a:r>
            <a:endParaRPr lang="ro-RO" altLang="ro-RO" sz="2000" dirty="0">
              <a:solidFill>
                <a:srgbClr val="FF0000"/>
              </a:solidFill>
            </a:endParaRPr>
          </a:p>
          <a:p>
            <a:pPr lvl="0" algn="just">
              <a:lnSpc>
                <a:spcPct val="80000"/>
              </a:lnSpc>
              <a:buNone/>
              <a:defRPr/>
            </a:pPr>
            <a:r>
              <a:rPr lang="ro-RO" altLang="ro-RO" sz="2000" dirty="0">
                <a:solidFill>
                  <a:prstClr val="black"/>
                </a:solidFill>
              </a:rPr>
              <a:t> </a:t>
            </a: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Calificarea </a:t>
            </a:r>
            <a:r>
              <a:rPr lang="ro-RO" altLang="ro-RO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sudor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asigură absolvenţilor capacitatea de </a:t>
            </a: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executa</a:t>
            </a:r>
          </a:p>
          <a:p>
            <a:pPr lvl="0" algn="just">
              <a:lnSpc>
                <a:spcPct val="80000"/>
              </a:lnSpc>
              <a:buNone/>
              <a:defRPr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îmbinări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sudate din diferite materiale metalice, </a:t>
            </a: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 diferite procedee</a:t>
            </a:r>
          </a:p>
          <a:p>
            <a:pPr lvl="0" algn="just">
              <a:lnSpc>
                <a:spcPct val="80000"/>
              </a:lnSpc>
              <a:buNone/>
              <a:defRPr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sudare, utilizând diverse echipamente </a:t>
            </a: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sudare, </a:t>
            </a: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</a:p>
          <a:p>
            <a:pPr lvl="0" algn="just">
              <a:lnSpc>
                <a:spcPct val="80000"/>
              </a:lnSpc>
              <a:buNone/>
              <a:defRPr/>
            </a:pPr>
            <a:r>
              <a:rPr lang="ro-RO" altLang="ro-R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indicaţiilor </a:t>
            </a:r>
            <a:r>
              <a:rPr lang="ro-RO" altLang="ro-R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documentaţia tehnică.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76401" y="188913"/>
            <a:ext cx="6199188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293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Fotografii-02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72402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Fotografii-0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276600"/>
            <a:ext cx="18383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4012008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0" y="3725862"/>
            <a:ext cx="21605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7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69551"/>
            <a:ext cx="7900988" cy="61436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o-RO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OPERATOR SONDE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o-RO" altLang="ro-RO" sz="8000" b="1" dirty="0" smtClean="0">
                <a:solidFill>
                  <a:srgbClr val="FF0000"/>
                </a:solidFill>
              </a:rPr>
              <a:t>Operator </a:t>
            </a:r>
            <a:r>
              <a:rPr lang="ro-RO" altLang="ro-RO" sz="8000" b="1" dirty="0">
                <a:solidFill>
                  <a:srgbClr val="FF0000"/>
                </a:solidFill>
              </a:rPr>
              <a:t>extracţie ţiţei şi gaze; Tratare, transport şi distribuţie </a:t>
            </a:r>
            <a:r>
              <a:rPr lang="ro-RO" altLang="ro-RO" sz="8000" b="1" dirty="0" smtClean="0">
                <a:solidFill>
                  <a:srgbClr val="FF0000"/>
                </a:solidFill>
              </a:rPr>
              <a:t>gaze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altLang="ro-RO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o-RO" sz="5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o-RO" sz="2000" dirty="0" smtClean="0"/>
              <a:t> </a:t>
            </a:r>
            <a:endParaRPr lang="ro-RO" sz="20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</a:t>
            </a:r>
            <a:endParaRPr lang="en-US" sz="2000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1543050" cy="1143000"/>
          </a:xfrm>
          <a:noFill/>
        </p:spPr>
      </p:pic>
      <p:pic>
        <p:nvPicPr>
          <p:cNvPr id="15364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0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0"/>
            <a:ext cx="6238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LICEUL TEHNOLOGIC </a:t>
            </a:r>
            <a:r>
              <a:rPr lang="ro-RO" sz="3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,,</a:t>
            </a:r>
            <a:r>
              <a:rPr lang="en-US" sz="3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ASTRA”</a:t>
            </a:r>
            <a:br>
              <a:rPr lang="en-US" sz="3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o-RO" sz="3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PITEŞTI</a:t>
            </a:r>
            <a:endParaRPr lang="ro-RO" sz="3500" dirty="0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494201" y="1032302"/>
            <a:ext cx="85725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o-RO" altLang="ro-RO" sz="2400" b="1" dirty="0" smtClean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o-RO" altLang="ro-RO" sz="2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Calificarea</a:t>
            </a:r>
            <a:r>
              <a:rPr lang="ro-RO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ro-RO" altLang="ro-R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</a:t>
            </a:r>
            <a:r>
              <a:rPr lang="ro-RO" altLang="ro-R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asigură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absolventului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a 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operaţii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scule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extracţiei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lucrări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intervenţii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reparaţii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punere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producţie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operaţii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transportul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ţiţeiului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ro-R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gazelor</a:t>
            </a:r>
            <a:r>
              <a:rPr lang="en-US" altLang="ro-R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o-RO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o-RO" altLang="ro-RO" sz="2000" dirty="0" smtClean="0">
                <a:solidFill>
                  <a:srgbClr val="000000"/>
                </a:solidFill>
              </a:rPr>
              <a:t> </a:t>
            </a:r>
            <a:endParaRPr lang="ro-RO" altLang="ro-RO" sz="2000" dirty="0" smtClean="0">
              <a:solidFill>
                <a:schemeClr val="tx2"/>
              </a:solidFill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800599"/>
            <a:ext cx="3000375" cy="194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9" y="4724399"/>
            <a:ext cx="3208337" cy="21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509" y="2368713"/>
            <a:ext cx="84153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endParaRPr lang="ro-RO" altLang="ro-RO" sz="1600" b="1" i="1" dirty="0">
              <a:solidFill>
                <a:srgbClr val="1F497D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ro-RO" sz="2000" b="1" i="1" dirty="0">
                <a:solidFill>
                  <a:srgbClr val="1F497D"/>
                </a:solidFill>
              </a:rPr>
              <a:t>	</a:t>
            </a:r>
            <a:endParaRPr lang="ro-RO" altLang="ro-RO" sz="2000" b="1" i="1" dirty="0" smtClean="0">
              <a:solidFill>
                <a:srgbClr val="1F497D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ro-RO" sz="2000" b="1" dirty="0" err="1" smtClean="0">
                <a:solidFill>
                  <a:srgbClr val="1F497D"/>
                </a:solidFill>
              </a:rPr>
              <a:t>Calificarea</a:t>
            </a:r>
            <a:r>
              <a:rPr lang="en-US" altLang="ro-RO" sz="2000" b="1" dirty="0" smtClean="0">
                <a:solidFill>
                  <a:srgbClr val="1F497D"/>
                </a:solidFill>
              </a:rPr>
              <a:t> </a:t>
            </a:r>
            <a:r>
              <a:rPr lang="ro-RO" altLang="ro-RO" sz="2000" b="1" i="1" dirty="0">
                <a:solidFill>
                  <a:srgbClr val="1F497D"/>
                </a:solidFill>
              </a:rPr>
              <a:t>Operator extracţie țiței și gaze; Tratare, transport şi distribuţie gaze</a:t>
            </a:r>
            <a:r>
              <a:rPr lang="ro-RO" altLang="ro-RO" sz="2000" b="1" dirty="0">
                <a:solidFill>
                  <a:srgbClr val="1F497D"/>
                </a:solidFill>
              </a:rPr>
              <a:t> asigură absolvenţilor competenţe de operare cu echipamente, scule, dispozitive specifice extracţiei, lucrări de intervenţii, reparaţii capitale, punere în producţie şi operaţii speciale la sonde,  transportul pe conducte, a ţiţeiului şi gazelor, aplicând legislaţia şi reglementările privind securitatea şi sănătatea la locul de muncă,  prevenirea şi stingerea incendiilor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5783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556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88913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92600"/>
            <a:ext cx="3743325" cy="2300288"/>
          </a:xfrm>
          <a:noFill/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6718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3131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5671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1692275" y="1273066"/>
            <a:ext cx="643255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114300" algn="l"/>
                <a:tab pos="342900" algn="l"/>
                <a:tab pos="4000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114300" algn="l"/>
                <a:tab pos="342900" algn="l"/>
                <a:tab pos="4000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14300" algn="l"/>
                <a:tab pos="342900" algn="l"/>
                <a:tab pos="4000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342900" algn="l"/>
                <a:tab pos="4000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ro-RO" sz="1800" b="1" dirty="0"/>
              <a:t>Laboratoare </a:t>
            </a:r>
            <a:r>
              <a:rPr lang="it-IT" altLang="ro-RO" sz="1800" b="1" dirty="0" smtClean="0"/>
              <a:t>(</a:t>
            </a:r>
            <a:r>
              <a:rPr lang="ro-RO" altLang="ro-RO" sz="1800" b="1" dirty="0" smtClean="0"/>
              <a:t>C</a:t>
            </a:r>
            <a:r>
              <a:rPr lang="it-IT" altLang="ro-RO" sz="1800" b="1" dirty="0" smtClean="0"/>
              <a:t>himie</a:t>
            </a:r>
            <a:r>
              <a:rPr lang="it-IT" altLang="ro-RO" sz="1800" b="1" dirty="0"/>
              <a:t>,  </a:t>
            </a:r>
            <a:r>
              <a:rPr lang="ro-RO" altLang="ro-RO" sz="1800" b="1" dirty="0" smtClean="0"/>
              <a:t>F</a:t>
            </a:r>
            <a:r>
              <a:rPr lang="it-IT" altLang="ro-RO" sz="1800" b="1" dirty="0" smtClean="0"/>
              <a:t>izică</a:t>
            </a:r>
            <a:r>
              <a:rPr lang="it-IT" altLang="ro-RO" sz="1800" b="1" dirty="0"/>
              <a:t>,  </a:t>
            </a:r>
            <a:r>
              <a:rPr lang="ro-RO" altLang="ro-RO" sz="1800" b="1" dirty="0" smtClean="0"/>
              <a:t>B</a:t>
            </a:r>
            <a:r>
              <a:rPr lang="it-IT" altLang="ro-RO" sz="1800" b="1" dirty="0" smtClean="0"/>
              <a:t>iologie</a:t>
            </a:r>
            <a:r>
              <a:rPr lang="it-IT" altLang="ro-RO" sz="1800" b="1" dirty="0"/>
              <a:t>, </a:t>
            </a:r>
            <a:r>
              <a:rPr lang="ro-RO" altLang="ro-RO" sz="1800" b="1" dirty="0" smtClean="0"/>
              <a:t>P</a:t>
            </a:r>
            <a:r>
              <a:rPr lang="it-IT" altLang="ro-RO" sz="1800" b="1" dirty="0" smtClean="0"/>
              <a:t>rotecţia </a:t>
            </a:r>
            <a:r>
              <a:rPr lang="ro-RO" altLang="ro-RO" sz="1800" b="1" dirty="0"/>
              <a:t>M</a:t>
            </a:r>
            <a:r>
              <a:rPr lang="it-IT" altLang="ro-RO" sz="1800" b="1" dirty="0" smtClean="0"/>
              <a:t>ediului</a:t>
            </a:r>
            <a:r>
              <a:rPr lang="it-IT" altLang="ro-RO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18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o-RO" smtClean="0"/>
              <a:t> 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1543050" cy="1143000"/>
          </a:xfr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95450" y="201613"/>
            <a:ext cx="6019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LICEUL TEHNOLOGIC </a:t>
            </a:r>
            <a:r>
              <a:rPr lang="ro-RO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,,</a:t>
            </a:r>
            <a:r>
              <a:rPr lang="en-US" sz="5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ASTRA</a:t>
            </a:r>
            <a: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br>
              <a:rPr lang="en-US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ro-RO" sz="5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PITEŞTI</a:t>
            </a:r>
            <a:endParaRPr lang="ro-RO" sz="59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6629" name="I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60350"/>
            <a:ext cx="1268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1686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34559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42106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395288" y="1412875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000" b="1" i="1"/>
              <a:t>Ateliere</a:t>
            </a:r>
          </a:p>
        </p:txBody>
      </p:sp>
      <p:pic>
        <p:nvPicPr>
          <p:cNvPr id="26635" name="Picture 13" descr="100120085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5300"/>
            <a:ext cx="2952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23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251</Words>
  <Application>Microsoft Office PowerPoint</Application>
  <PresentationFormat>On-screen Show (4:3)</PresentationFormat>
  <Paragraphs>101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georgica</dc:creator>
  <cp:lastModifiedBy>georgica</cp:lastModifiedBy>
  <cp:revision>18</cp:revision>
  <dcterms:created xsi:type="dcterms:W3CDTF">2006-08-16T00:00:00Z</dcterms:created>
  <dcterms:modified xsi:type="dcterms:W3CDTF">2016-11-04T16:59:58Z</dcterms:modified>
</cp:coreProperties>
</file>