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5" r:id="rId9"/>
    <p:sldId id="261" r:id="rId10"/>
    <p:sldId id="266" r:id="rId11"/>
  </p:sldIdLst>
  <p:sldSz cx="9144000" cy="6858000" type="screen4x3"/>
  <p:notesSz cx="7315200" cy="96012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8E3B2E-C3A4-4FFB-945F-03BF5BBF6599}" type="datetimeFigureOut">
              <a:rPr lang="ro-RO" smtClean="0"/>
              <a:pPr/>
              <a:t>19.02.2019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53A541-A27B-4154-BA5B-F2A1151483FF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amfartanesti@yahoo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o-RO" sz="1600" dirty="0" smtClean="0">
                <a:latin typeface="Calibri"/>
                <a:ea typeface="Calibri"/>
                <a:cs typeface="Times New Roman"/>
              </a:rPr>
              <a:t/>
            </a:r>
            <a:br>
              <a:rPr lang="ro-RO" sz="1600" dirty="0" smtClean="0">
                <a:latin typeface="Calibri"/>
                <a:ea typeface="Calibri"/>
                <a:cs typeface="Times New Roman"/>
              </a:rPr>
            </a:br>
            <a:r>
              <a:rPr lang="ro-RO" sz="1600" dirty="0" smtClean="0">
                <a:latin typeface="Calibri"/>
                <a:ea typeface="Calibri"/>
                <a:cs typeface="Times New Roman"/>
              </a:rPr>
              <a:t>INSPECTORATUL ŞCOLAR JUDEŢEAN GALAŢI</a:t>
            </a:r>
            <a:br>
              <a:rPr lang="ro-RO" sz="1600" dirty="0" smtClean="0">
                <a:latin typeface="Calibri"/>
                <a:ea typeface="Calibri"/>
                <a:cs typeface="Times New Roman"/>
              </a:rPr>
            </a:br>
            <a:r>
              <a:rPr lang="ro-RO" sz="1600" dirty="0" smtClean="0">
                <a:latin typeface="Calibri"/>
                <a:ea typeface="Calibri"/>
                <a:cs typeface="Times New Roman"/>
              </a:rPr>
              <a:t>ŞCOALA GIMNAZIALĂ NR 1 FÂRŢĂNEŞTI</a:t>
            </a:r>
            <a:br>
              <a:rPr lang="ro-RO" sz="1600" dirty="0" smtClean="0">
                <a:latin typeface="Calibri"/>
                <a:ea typeface="Calibri"/>
                <a:cs typeface="Times New Roman"/>
              </a:rPr>
            </a:br>
            <a:r>
              <a:rPr lang="ro-RO" sz="1600" dirty="0" smtClean="0">
                <a:latin typeface="Calibri"/>
                <a:ea typeface="Calibri"/>
                <a:cs typeface="Times New Roman"/>
              </a:rPr>
              <a:t>COMUNA FÂRŢĂNEŞTI, JUDEŢUL GALAŢI, TEL/FAX 0236347124</a:t>
            </a:r>
            <a:br>
              <a:rPr lang="ro-RO" sz="1600" dirty="0" smtClean="0">
                <a:latin typeface="Calibri"/>
                <a:ea typeface="Calibri"/>
                <a:cs typeface="Times New Roman"/>
              </a:rPr>
            </a:br>
            <a:r>
              <a:rPr lang="ro-RO" sz="1600" dirty="0" smtClean="0">
                <a:latin typeface="Calibri"/>
                <a:ea typeface="Calibri"/>
                <a:cs typeface="Times New Roman"/>
              </a:rPr>
              <a:t>E-mail </a:t>
            </a:r>
            <a:r>
              <a:rPr lang="ro-RO" sz="1600" dirty="0" smtClean="0">
                <a:latin typeface="Calibri"/>
                <a:ea typeface="Calibri"/>
                <a:cs typeface="Times New Roman"/>
                <a:hlinkClick r:id="rId2"/>
              </a:rPr>
              <a:t>samfartanesti@yahoo.com</a:t>
            </a:r>
            <a:endParaRPr lang="ro-RO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o-RO" dirty="0" smtClean="0"/>
              <a:t>PLAN DE PROMOVARE AL INSTITUŢIEI:</a:t>
            </a:r>
          </a:p>
          <a:p>
            <a:pPr algn="ctr">
              <a:buNone/>
            </a:pPr>
            <a:r>
              <a:rPr lang="ro-RO" dirty="0" smtClean="0"/>
              <a:t>     Gradinita nr 1 Fartanesti</a:t>
            </a:r>
          </a:p>
          <a:p>
            <a:pPr algn="ctr">
              <a:buNone/>
            </a:pPr>
            <a:endParaRPr lang="ro-RO" dirty="0" smtClean="0"/>
          </a:p>
          <a:p>
            <a:pPr algn="ctr"/>
            <a:endParaRPr lang="ro-RO" dirty="0"/>
          </a:p>
        </p:txBody>
      </p:sp>
      <p:pic>
        <p:nvPicPr>
          <p:cNvPr id="6" name="Picture 5" descr="poze ianuarie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428868"/>
            <a:ext cx="7572428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STRATEGII DE MARKETING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072494" cy="57150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endParaRPr lang="ro-RO" dirty="0" smtClean="0"/>
          </a:p>
          <a:p>
            <a:pPr algn="ctr">
              <a:buNone/>
            </a:pPr>
            <a:r>
              <a:rPr lang="ro-RO" sz="3600" b="1" dirty="0" smtClean="0"/>
              <a:t>1.</a:t>
            </a:r>
            <a:r>
              <a:rPr lang="fr-FR" sz="3600" b="1" dirty="0" err="1" smtClean="0"/>
              <a:t>Obiective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urmărite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în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activitatea</a:t>
            </a:r>
            <a:r>
              <a:rPr lang="fr-FR" sz="3600" b="1" dirty="0" smtClean="0"/>
              <a:t> de marketing </a:t>
            </a:r>
          </a:p>
          <a:p>
            <a:pPr>
              <a:buNone/>
            </a:pPr>
            <a:r>
              <a:rPr lang="vi-VN" sz="3600" b="1" dirty="0" smtClean="0"/>
              <a:t>Problemă identificată</a:t>
            </a:r>
            <a:r>
              <a:rPr lang="ro-RO" sz="3600" b="1" dirty="0" smtClean="0"/>
              <a:t>- </a:t>
            </a:r>
            <a:r>
              <a:rPr lang="ro-RO" sz="3600" dirty="0" smtClean="0"/>
              <a:t>parintii nu cunosc indeajuns de bine gradinita noastra, iar informatiile care ajung la ei sunt uneori incorecte.</a:t>
            </a:r>
            <a:endParaRPr lang="vi-VN" sz="3600" dirty="0" smtClean="0"/>
          </a:p>
          <a:p>
            <a:pPr>
              <a:buNone/>
            </a:pPr>
            <a:r>
              <a:rPr lang="vi-VN" sz="3600" b="1" dirty="0" smtClean="0"/>
              <a:t>Obiectiv general</a:t>
            </a:r>
            <a:r>
              <a:rPr lang="vi-VN" sz="3600" dirty="0" smtClean="0"/>
              <a:t>: îmbunătățirea și promovarea imaginii </a:t>
            </a:r>
            <a:r>
              <a:rPr lang="ro-RO" sz="3600" dirty="0" smtClean="0"/>
              <a:t>Gradinitei nr. 1</a:t>
            </a:r>
            <a:r>
              <a:rPr lang="vi-VN" sz="3600" dirty="0" smtClean="0"/>
              <a:t> în cadrul comunității; </a:t>
            </a:r>
          </a:p>
          <a:p>
            <a:pPr>
              <a:buNone/>
            </a:pPr>
            <a:r>
              <a:rPr lang="vi-VN" sz="3600" b="1" dirty="0" smtClean="0"/>
              <a:t>Obiectiv specific</a:t>
            </a:r>
            <a:r>
              <a:rPr lang="vi-VN" sz="3600" dirty="0" smtClean="0"/>
              <a:t>: atragerea unui număr mai mare de </a:t>
            </a:r>
            <a:r>
              <a:rPr lang="ro-RO" sz="3600" dirty="0" smtClean="0"/>
              <a:t>prescolari.</a:t>
            </a:r>
            <a:r>
              <a:rPr lang="vi-VN" sz="3600" dirty="0" smtClean="0"/>
              <a:t> </a:t>
            </a:r>
          </a:p>
          <a:p>
            <a:pPr algn="ctr">
              <a:buNone/>
            </a:pPr>
            <a:r>
              <a:rPr lang="ro-RO" sz="3600" b="1" dirty="0" smtClean="0"/>
              <a:t>2.Descrierea strategiei </a:t>
            </a:r>
            <a:endParaRPr lang="ro-RO" b="1" dirty="0" smtClean="0"/>
          </a:p>
          <a:p>
            <a:pPr>
              <a:buNone/>
            </a:pPr>
            <a:r>
              <a:rPr lang="ro-RO" sz="3600" b="1" dirty="0" smtClean="0"/>
              <a:t>Strategii de creștere </a:t>
            </a:r>
          </a:p>
          <a:p>
            <a:pPr>
              <a:buNone/>
            </a:pPr>
            <a:r>
              <a:rPr lang="vi-VN" sz="3600" b="1" dirty="0" smtClean="0"/>
              <a:t>→internă: </a:t>
            </a:r>
          </a:p>
          <a:p>
            <a:pPr>
              <a:buNone/>
            </a:pPr>
            <a:r>
              <a:rPr lang="vi-VN" sz="3600" dirty="0" smtClean="0"/>
              <a:t>●îmbunătățirea activității de pregătire</a:t>
            </a:r>
            <a:r>
              <a:rPr lang="ro-RO" sz="3600" dirty="0" smtClean="0"/>
              <a:t> </a:t>
            </a:r>
            <a:r>
              <a:rPr lang="vi-VN" sz="3600" dirty="0" smtClean="0"/>
              <a:t> a </a:t>
            </a:r>
            <a:r>
              <a:rPr lang="ro-RO" sz="3600" dirty="0" smtClean="0"/>
              <a:t>prescolarilor</a:t>
            </a:r>
            <a:r>
              <a:rPr lang="vi-VN" sz="3600" dirty="0" smtClean="0"/>
              <a:t> capabili de performanțe superioare în vederea obținerii unor rezultate reprezentative la </a:t>
            </a:r>
            <a:r>
              <a:rPr lang="ro-RO" sz="3600" dirty="0" smtClean="0"/>
              <a:t>concursurile pentru prescolari;</a:t>
            </a:r>
            <a:endParaRPr lang="vi-VN" sz="3600" dirty="0" smtClean="0"/>
          </a:p>
          <a:p>
            <a:pPr>
              <a:buNone/>
            </a:pPr>
            <a:r>
              <a:rPr lang="ro-RO" sz="3600" b="1" dirty="0" smtClean="0"/>
              <a:t>→prin cooperare </a:t>
            </a:r>
          </a:p>
          <a:p>
            <a:pPr>
              <a:buNone/>
            </a:pPr>
            <a:r>
              <a:rPr lang="vi-VN" sz="3600" dirty="0" smtClean="0"/>
              <a:t>●stabilirea unor parteneriate educaționale cu </a:t>
            </a:r>
            <a:r>
              <a:rPr lang="ro-RO" sz="3600" dirty="0" smtClean="0"/>
              <a:t>institutiile din sat si nu numai;</a:t>
            </a:r>
            <a:r>
              <a:rPr lang="vi-VN" sz="3600" dirty="0" smtClean="0"/>
              <a:t> </a:t>
            </a:r>
          </a:p>
          <a:p>
            <a:pPr algn="ctr">
              <a:buNone/>
            </a:pPr>
            <a:r>
              <a:rPr lang="vi-VN" sz="3600" b="1" dirty="0" smtClean="0"/>
              <a:t>3. Modalități de promovare </a:t>
            </a:r>
            <a:endParaRPr lang="it-IT" sz="3600" dirty="0" smtClean="0"/>
          </a:p>
          <a:p>
            <a:pPr>
              <a:buNone/>
            </a:pPr>
            <a:r>
              <a:rPr lang="ro-RO" sz="3600" dirty="0" smtClean="0"/>
              <a:t>→ conceperea și </a:t>
            </a:r>
            <a:r>
              <a:rPr lang="ro-RO" sz="3600" smtClean="0"/>
              <a:t>distribuirea parintilor, </a:t>
            </a:r>
            <a:r>
              <a:rPr lang="ro-RO" sz="3600" dirty="0" smtClean="0"/>
              <a:t>a pliantului  de popularizare a ofertei gradinitei;</a:t>
            </a:r>
            <a:endParaRPr lang="vi-VN" sz="3600" dirty="0" smtClean="0"/>
          </a:p>
          <a:p>
            <a:pPr>
              <a:buNone/>
            </a:pPr>
            <a:r>
              <a:rPr lang="ro-RO" sz="3600" dirty="0" smtClean="0"/>
              <a:t>→organizarea Zilei Porților Deschise;</a:t>
            </a:r>
          </a:p>
          <a:p>
            <a:pPr>
              <a:buNone/>
            </a:pPr>
            <a:r>
              <a:rPr lang="it-IT" sz="3600" dirty="0" smtClean="0"/>
              <a:t>→publicarea unui articol în </a:t>
            </a:r>
            <a:r>
              <a:rPr lang="ro-RO" sz="3600" dirty="0" smtClean="0"/>
              <a:t>revista gradinitei</a:t>
            </a:r>
            <a:r>
              <a:rPr lang="it-IT" sz="3600" dirty="0" smtClean="0"/>
              <a:t> despre oferta </a:t>
            </a:r>
            <a:r>
              <a:rPr lang="ro-RO" sz="3600" dirty="0" smtClean="0"/>
              <a:t>acesteia;</a:t>
            </a:r>
            <a:endParaRPr lang="it-IT" sz="3600" dirty="0" smtClean="0"/>
          </a:p>
          <a:p>
            <a:pPr>
              <a:buNone/>
            </a:pPr>
            <a:r>
              <a:rPr lang="vi-VN" sz="3600" dirty="0" smtClean="0"/>
              <a:t>→participarea la activități de voluntariat în cadrul comunității și popularizarea acestora în </a:t>
            </a:r>
            <a:r>
              <a:rPr lang="ro-RO" sz="3600" dirty="0" smtClean="0"/>
              <a:t>revista gradinitei;</a:t>
            </a:r>
            <a:endParaRPr lang="ro-RO" sz="4000" dirty="0" smtClean="0"/>
          </a:p>
          <a:p>
            <a:pPr algn="ctr">
              <a:buNone/>
            </a:pPr>
            <a:r>
              <a:rPr lang="vi-VN" sz="3500" b="1" dirty="0" smtClean="0"/>
              <a:t>4. Buget estimat – asigurat din venituri proprii ( sponsorizări, donații) </a:t>
            </a:r>
          </a:p>
          <a:p>
            <a:pPr>
              <a:buNone/>
            </a:pPr>
            <a:r>
              <a:rPr lang="ro-RO" sz="3500" dirty="0" smtClean="0"/>
              <a:t>- Materiale promoționale – 50 ron </a:t>
            </a:r>
          </a:p>
          <a:p>
            <a:endParaRPr lang="ro-RO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o-RO" sz="4000" b="1" dirty="0" smtClean="0"/>
              <a:t>Impreuna pentru copii!</a:t>
            </a:r>
            <a:endParaRPr lang="ro-RO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endParaRPr lang="ro-RO" dirty="0" smtClean="0"/>
          </a:p>
          <a:p>
            <a:pPr algn="ctr"/>
            <a:r>
              <a:rPr lang="en-US" sz="2800" i="1" dirty="0" smtClean="0"/>
              <a:t>Cu </a:t>
            </a:r>
            <a:r>
              <a:rPr lang="en-US" sz="2800" i="1" dirty="0" err="1" smtClean="0"/>
              <a:t>noi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copilul</a:t>
            </a:r>
            <a:r>
              <a:rPr lang="en-US" sz="2800" i="1" dirty="0" smtClean="0"/>
              <a:t> tau </a:t>
            </a:r>
            <a:r>
              <a:rPr lang="en-US" sz="2800" i="1" dirty="0" err="1" smtClean="0"/>
              <a:t>este</a:t>
            </a:r>
            <a:r>
              <a:rPr lang="en-US" sz="2800" i="1" dirty="0" smtClean="0"/>
              <a:t> in </a:t>
            </a:r>
            <a:endParaRPr lang="ro-RO" sz="2800" dirty="0" smtClean="0"/>
          </a:p>
          <a:p>
            <a:pPr algn="ctr">
              <a:buNone/>
            </a:pPr>
            <a:r>
              <a:rPr lang="en-US" sz="2800" i="1" dirty="0" err="1" smtClean="0"/>
              <a:t>siguranta</a:t>
            </a:r>
            <a:r>
              <a:rPr lang="en-US" sz="2800" i="1" dirty="0" smtClean="0"/>
              <a:t>!</a:t>
            </a:r>
            <a:endParaRPr lang="ro-RO" sz="2800" dirty="0" smtClean="0"/>
          </a:p>
          <a:p>
            <a:pPr algn="ctr"/>
            <a:r>
              <a:rPr lang="en-US" sz="2800" i="1" dirty="0" smtClean="0"/>
              <a:t>       Cu </a:t>
            </a:r>
            <a:r>
              <a:rPr lang="en-US" sz="2800" i="1" dirty="0" err="1" smtClean="0"/>
              <a:t>noi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copilul</a:t>
            </a:r>
            <a:r>
              <a:rPr lang="en-US" sz="2800" i="1" dirty="0" smtClean="0"/>
              <a:t> tau are </a:t>
            </a:r>
            <a:endParaRPr lang="ro-RO" sz="2800" dirty="0" smtClean="0"/>
          </a:p>
          <a:p>
            <a:pPr algn="ctr">
              <a:buNone/>
            </a:pPr>
            <a:r>
              <a:rPr lang="en-US" sz="2800" i="1" dirty="0" smtClean="0"/>
              <a:t>parte de </a:t>
            </a:r>
            <a:r>
              <a:rPr lang="en-US" sz="2800" i="1" dirty="0" err="1" smtClean="0"/>
              <a:t>educatie</a:t>
            </a:r>
            <a:r>
              <a:rPr lang="en-US" sz="2800" i="1" dirty="0" smtClean="0"/>
              <a:t>!</a:t>
            </a:r>
            <a:endParaRPr lang="ro-RO" sz="2800" dirty="0" smtClean="0"/>
          </a:p>
          <a:p>
            <a:pPr algn="ctr"/>
            <a:r>
              <a:rPr lang="en-US" sz="2800" i="1" dirty="0" smtClean="0"/>
              <a:t>      Cu </a:t>
            </a:r>
            <a:r>
              <a:rPr lang="en-US" sz="2800" i="1" dirty="0" err="1" smtClean="0"/>
              <a:t>noi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copilul</a:t>
            </a:r>
            <a:r>
              <a:rPr lang="en-US" sz="2800" i="1" dirty="0" smtClean="0"/>
              <a:t> tau </a:t>
            </a:r>
            <a:r>
              <a:rPr lang="en-US" sz="2800" i="1" dirty="0" err="1" smtClean="0"/>
              <a:t>invata</a:t>
            </a:r>
            <a:r>
              <a:rPr lang="en-US" sz="2800" i="1" dirty="0" smtClean="0"/>
              <a:t> </a:t>
            </a:r>
            <a:endParaRPr lang="ro-RO" sz="2800" dirty="0" smtClean="0"/>
          </a:p>
          <a:p>
            <a:pPr algn="ctr">
              <a:buNone/>
            </a:pPr>
            <a:r>
              <a:rPr lang="en-US" sz="2800" i="1" dirty="0" err="1" smtClean="0"/>
              <a:t>sa</a:t>
            </a:r>
            <a:r>
              <a:rPr lang="en-US" sz="2800" i="1" dirty="0" smtClean="0"/>
              <a:t> fie </a:t>
            </a:r>
            <a:r>
              <a:rPr lang="en-US" sz="2800" i="1" dirty="0" err="1" smtClean="0"/>
              <a:t>iubit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iubeasca</a:t>
            </a:r>
            <a:r>
              <a:rPr lang="en-US" sz="2800" i="1" dirty="0" smtClean="0"/>
              <a:t>!</a:t>
            </a:r>
            <a:endParaRPr lang="ro-RO" sz="2800" dirty="0" smtClean="0"/>
          </a:p>
          <a:p>
            <a:pPr algn="ctr">
              <a:buNone/>
            </a:pPr>
            <a:endParaRPr lang="ro-RO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LOCALIZARE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17573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o-RO" sz="1400" dirty="0" smtClean="0"/>
              <a:t>Grădiniţa nr. 1 este situată în comuna Fârţăneşti, judeţul Galaţi.  Aceasta  este aşezată în Colinele Covurluiului, pe apa Covurluiului, la 43 km nord de oraşul Galaţi şi  la o distanţă de 12 km de oraşul Tg. Bujor. În componenţa comunei intră două sate: Fârţăneşti şi Viile, acesta din urmă fiind situat în nordul satului Fârţăneşti, la o distanţă de 4 km. Populaţia  este de 5305 locuitori. </a:t>
            </a:r>
          </a:p>
          <a:p>
            <a:r>
              <a:rPr lang="ro-RO" sz="1400" dirty="0" smtClean="0"/>
              <a:t>Grădiniţa nr. 1 este una din cele trei grădiniţe ale comunei, două situate în Fârţăneşti şi una la Viile.</a:t>
            </a:r>
          </a:p>
          <a:p>
            <a:endParaRPr lang="ro-RO" dirty="0"/>
          </a:p>
        </p:txBody>
      </p:sp>
      <p:pic>
        <p:nvPicPr>
          <p:cNvPr id="6" name="Picture 5" descr="poze mai 2 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714620"/>
            <a:ext cx="3714776" cy="3929090"/>
          </a:xfrm>
          <a:prstGeom prst="rect">
            <a:avLst/>
          </a:prstGeom>
        </p:spPr>
      </p:pic>
      <p:pic>
        <p:nvPicPr>
          <p:cNvPr id="7" name="Picture 6" descr="poze iunie 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714620"/>
            <a:ext cx="3500444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Grup ŢintĂ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7161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lvl="0" algn="ctr"/>
            <a:r>
              <a:rPr lang="ro-RO" dirty="0" smtClean="0"/>
              <a:t>Copiii cu vârste cuprinse între 2-6 ani;</a:t>
            </a:r>
          </a:p>
          <a:p>
            <a:pPr lvl="0" algn="ctr"/>
            <a:r>
              <a:rPr lang="en-US" dirty="0" err="1" smtClean="0"/>
              <a:t>Părinţii</a:t>
            </a:r>
            <a:r>
              <a:rPr lang="ro-RO" dirty="0" smtClean="0"/>
              <a:t> acestora;</a:t>
            </a:r>
            <a:r>
              <a:rPr lang="en-US" dirty="0" smtClean="0"/>
              <a:t> </a:t>
            </a:r>
            <a:endParaRPr lang="ro-RO" dirty="0" smtClean="0"/>
          </a:p>
          <a:p>
            <a:pPr lvl="0" algn="ctr"/>
            <a:r>
              <a:rPr lang="en-US" dirty="0" err="1" smtClean="0"/>
              <a:t>Comunitate</a:t>
            </a:r>
            <a:r>
              <a:rPr lang="ro-RO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locală</a:t>
            </a:r>
            <a:r>
              <a:rPr lang="ro-RO" dirty="0" smtClean="0"/>
              <a:t>.</a:t>
            </a:r>
          </a:p>
          <a:p>
            <a:pPr algn="ctr"/>
            <a:endParaRPr lang="ro-RO" dirty="0"/>
          </a:p>
        </p:txBody>
      </p:sp>
      <p:pic>
        <p:nvPicPr>
          <p:cNvPr id="5" name="Picture 4" descr="20181015_112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214686"/>
            <a:ext cx="2643193" cy="3357562"/>
          </a:xfrm>
          <a:prstGeom prst="rect">
            <a:avLst/>
          </a:prstGeom>
        </p:spPr>
      </p:pic>
      <p:pic>
        <p:nvPicPr>
          <p:cNvPr id="6" name="Picture 5" descr="poze decembrie 3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429000"/>
            <a:ext cx="4714876" cy="30718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o-RO" dirty="0" smtClean="0"/>
              <a:t>PROFIL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o-RO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dotari</a:t>
            </a:r>
            <a:r>
              <a:rPr lang="en-US" dirty="0" smtClean="0"/>
              <a:t> </a:t>
            </a:r>
            <a:r>
              <a:rPr lang="en-US" dirty="0" err="1" smtClean="0"/>
              <a:t>exista</a:t>
            </a:r>
            <a:r>
              <a:rPr lang="en-US" dirty="0" smtClean="0"/>
              <a:t> ?</a:t>
            </a:r>
            <a:endParaRPr lang="ro-RO" dirty="0" smtClean="0"/>
          </a:p>
          <a:p>
            <a:pPr lvl="0"/>
            <a:r>
              <a:rPr lang="en-US" i="1" dirty="0" smtClean="0"/>
              <a:t>2  </a:t>
            </a:r>
            <a:r>
              <a:rPr lang="en-US" i="1" dirty="0" err="1" smtClean="0"/>
              <a:t>Sali</a:t>
            </a:r>
            <a:r>
              <a:rPr lang="en-US" i="1" dirty="0" smtClean="0"/>
              <a:t> de </a:t>
            </a:r>
            <a:r>
              <a:rPr lang="en-US" i="1" dirty="0" err="1" smtClean="0"/>
              <a:t>clasa</a:t>
            </a:r>
            <a:r>
              <a:rPr lang="en-US" i="1" dirty="0" smtClean="0"/>
              <a:t> </a:t>
            </a:r>
            <a:r>
              <a:rPr lang="en-US" i="1" dirty="0" err="1" smtClean="0"/>
              <a:t>dotate</a:t>
            </a:r>
            <a:r>
              <a:rPr lang="en-US" i="1" dirty="0" smtClean="0"/>
              <a:t> cu </a:t>
            </a:r>
            <a:r>
              <a:rPr lang="en-US" i="1" dirty="0" err="1" smtClean="0"/>
              <a:t>mobilier</a:t>
            </a:r>
            <a:r>
              <a:rPr lang="en-US" i="1" dirty="0" smtClean="0"/>
              <a:t> </a:t>
            </a:r>
            <a:r>
              <a:rPr lang="en-US" i="1" dirty="0" err="1" smtClean="0"/>
              <a:t>adaptat</a:t>
            </a:r>
            <a:r>
              <a:rPr lang="en-US" i="1" dirty="0" smtClean="0"/>
              <a:t> </a:t>
            </a:r>
            <a:r>
              <a:rPr lang="en-US" i="1" dirty="0" err="1" smtClean="0"/>
              <a:t>varstei</a:t>
            </a:r>
            <a:r>
              <a:rPr lang="en-US" i="1" dirty="0" smtClean="0"/>
              <a:t> </a:t>
            </a:r>
            <a:r>
              <a:rPr lang="en-US" i="1" dirty="0" err="1" smtClean="0"/>
              <a:t>copiilor</a:t>
            </a:r>
            <a:r>
              <a:rPr lang="ro-RO" i="1" dirty="0" smtClean="0"/>
              <a:t>, sala de sport, grupuri sanitare.</a:t>
            </a:r>
            <a:endParaRPr lang="ro-RO" dirty="0" smtClean="0"/>
          </a:p>
          <a:p>
            <a:pPr lvl="0"/>
            <a:r>
              <a:rPr lang="en-US" i="1" dirty="0" err="1" smtClean="0"/>
              <a:t>Calculatoare</a:t>
            </a:r>
            <a:r>
              <a:rPr lang="ro-RO" i="1" dirty="0" smtClean="0"/>
              <a:t>, table magnetice.</a:t>
            </a:r>
            <a:endParaRPr lang="ro-RO" dirty="0" smtClean="0"/>
          </a:p>
          <a:p>
            <a:pPr lvl="0"/>
            <a:r>
              <a:rPr lang="en-US" i="1" dirty="0" err="1" smtClean="0"/>
              <a:t>Casetofoane</a:t>
            </a:r>
            <a:r>
              <a:rPr lang="en-US" i="1" dirty="0" smtClean="0"/>
              <a:t> cu CD</a:t>
            </a:r>
            <a:r>
              <a:rPr lang="ro-RO" i="1" dirty="0" smtClean="0"/>
              <a:t>.</a:t>
            </a:r>
            <a:endParaRPr lang="ro-RO" dirty="0" smtClean="0"/>
          </a:p>
          <a:p>
            <a:pPr lvl="0"/>
            <a:r>
              <a:rPr lang="en-US" i="1" dirty="0" err="1" smtClean="0"/>
              <a:t>Seturi</a:t>
            </a:r>
            <a:r>
              <a:rPr lang="en-US" i="1" dirty="0" smtClean="0"/>
              <a:t> de </a:t>
            </a:r>
            <a:r>
              <a:rPr lang="en-US" i="1" dirty="0" err="1" smtClean="0"/>
              <a:t>jocuri</a:t>
            </a:r>
            <a:r>
              <a:rPr lang="en-US" i="1" dirty="0" smtClean="0"/>
              <a:t> </a:t>
            </a:r>
            <a:r>
              <a:rPr lang="en-US" i="1" dirty="0" err="1" smtClean="0"/>
              <a:t>si</a:t>
            </a:r>
            <a:r>
              <a:rPr lang="en-US" i="1" dirty="0" smtClean="0"/>
              <a:t> </a:t>
            </a:r>
            <a:r>
              <a:rPr lang="en-US" i="1" dirty="0" err="1" smtClean="0"/>
              <a:t>jucarii</a:t>
            </a:r>
            <a:r>
              <a:rPr lang="ro-RO" i="1" dirty="0" smtClean="0"/>
              <a:t>.</a:t>
            </a:r>
          </a:p>
          <a:p>
            <a:pPr lvl="0">
              <a:buNone/>
            </a:pPr>
            <a:endParaRPr lang="ro-RO" dirty="0" smtClean="0"/>
          </a:p>
        </p:txBody>
      </p:sp>
      <p:pic>
        <p:nvPicPr>
          <p:cNvPr id="4" name="Picture 3" descr="poze ianuarie 025.JPG"/>
          <p:cNvPicPr>
            <a:picLocks noChangeAspect="1"/>
          </p:cNvPicPr>
          <p:nvPr/>
        </p:nvPicPr>
        <p:blipFill>
          <a:blip r:embed="rId2"/>
          <a:srcRect b="15000"/>
          <a:stretch>
            <a:fillRect/>
          </a:stretch>
        </p:blipFill>
        <p:spPr>
          <a:xfrm>
            <a:off x="500034" y="3643314"/>
            <a:ext cx="3500462" cy="2857520"/>
          </a:xfrm>
          <a:prstGeom prst="rect">
            <a:avLst/>
          </a:prstGeom>
        </p:spPr>
      </p:pic>
      <p:pic>
        <p:nvPicPr>
          <p:cNvPr id="5" name="Picture 4" descr="poze ianuarie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3314"/>
            <a:ext cx="3357586" cy="2857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CE VA OFERIM IN PLUS?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785794"/>
            <a:ext cx="7467600" cy="557216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000" i="1" dirty="0" err="1" smtClean="0"/>
              <a:t>Activitati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extracurriculare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extrascolare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indragite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copii</a:t>
            </a:r>
            <a:r>
              <a:rPr lang="en-US" sz="2000" i="1" dirty="0" smtClean="0"/>
              <a:t>:</a:t>
            </a:r>
            <a:endParaRPr lang="ro-RO" sz="2000" dirty="0" smtClean="0"/>
          </a:p>
          <a:p>
            <a:pPr lvl="0"/>
            <a:r>
              <a:rPr lang="en-US" sz="2000" i="1" dirty="0" err="1" smtClean="0"/>
              <a:t>Concursuri</a:t>
            </a:r>
            <a:r>
              <a:rPr lang="en-US" sz="2000" i="1" dirty="0" smtClean="0"/>
              <a:t> educative</a:t>
            </a:r>
            <a:r>
              <a:rPr lang="ro-RO" sz="2000" i="1" dirty="0" smtClean="0"/>
              <a:t>, excursii;</a:t>
            </a:r>
            <a:endParaRPr lang="ro-RO" sz="2000" dirty="0" smtClean="0"/>
          </a:p>
          <a:p>
            <a:pPr lvl="0"/>
            <a:r>
              <a:rPr lang="en-US" sz="2000" i="1" dirty="0" err="1" smtClean="0"/>
              <a:t>Serbari</a:t>
            </a:r>
            <a:r>
              <a:rPr lang="ro-RO" sz="2000" i="1" dirty="0" smtClean="0"/>
              <a:t>;</a:t>
            </a:r>
            <a:endParaRPr lang="ro-RO" sz="2000" dirty="0" smtClean="0"/>
          </a:p>
          <a:p>
            <a:pPr lvl="0"/>
            <a:r>
              <a:rPr lang="en-US" sz="2000" i="1" dirty="0" err="1" smtClean="0"/>
              <a:t>Scenete</a:t>
            </a:r>
            <a:r>
              <a:rPr lang="ro-RO" sz="2000" i="1" dirty="0" smtClean="0"/>
              <a:t>;</a:t>
            </a:r>
            <a:endParaRPr lang="ro-RO" sz="2000" dirty="0" smtClean="0"/>
          </a:p>
          <a:p>
            <a:pPr lvl="0"/>
            <a:r>
              <a:rPr lang="en-US" sz="2000" i="1" dirty="0" err="1" smtClean="0"/>
              <a:t>Spectacole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teatru</a:t>
            </a:r>
            <a:r>
              <a:rPr lang="ro-RO" sz="2000" i="1" dirty="0" smtClean="0"/>
              <a:t>;</a:t>
            </a:r>
            <a:endParaRPr lang="ro-RO" sz="2000" dirty="0" smtClean="0"/>
          </a:p>
          <a:p>
            <a:pPr lvl="0"/>
            <a:r>
              <a:rPr lang="en-US" sz="2000" i="1" dirty="0" err="1" smtClean="0"/>
              <a:t>Actiuni</a:t>
            </a:r>
            <a:r>
              <a:rPr lang="en-US" sz="2000" i="1" dirty="0" smtClean="0"/>
              <a:t> ECO</a:t>
            </a:r>
            <a:r>
              <a:rPr lang="ro-RO" sz="2000" i="1" dirty="0" smtClean="0"/>
              <a:t>;</a:t>
            </a:r>
            <a:endParaRPr lang="ro-RO" sz="2000" dirty="0" smtClean="0"/>
          </a:p>
          <a:p>
            <a:pPr lvl="0"/>
            <a:r>
              <a:rPr lang="en-US" sz="2000" i="1" dirty="0" err="1" smtClean="0"/>
              <a:t>Zilele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primaverii</a:t>
            </a:r>
            <a:r>
              <a:rPr lang="ro-RO" sz="2000" i="1" dirty="0" smtClean="0"/>
              <a:t>.</a:t>
            </a:r>
          </a:p>
          <a:p>
            <a:pPr lvl="0">
              <a:buNone/>
            </a:pPr>
            <a:endParaRPr lang="ro-RO" sz="2000" dirty="0" smtClean="0"/>
          </a:p>
          <a:p>
            <a:endParaRPr lang="ro-RO" dirty="0"/>
          </a:p>
        </p:txBody>
      </p:sp>
      <p:pic>
        <p:nvPicPr>
          <p:cNvPr id="4" name="Picture 3" descr="20180308_110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00438"/>
            <a:ext cx="2500312" cy="3214686"/>
          </a:xfrm>
          <a:prstGeom prst="rect">
            <a:avLst/>
          </a:prstGeom>
        </p:spPr>
      </p:pic>
      <p:pic>
        <p:nvPicPr>
          <p:cNvPr id="5" name="Picture 4" descr="poze decembrie serbare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500438"/>
            <a:ext cx="2500330" cy="3214686"/>
          </a:xfrm>
          <a:prstGeom prst="rect">
            <a:avLst/>
          </a:prstGeom>
        </p:spPr>
      </p:pic>
      <p:pic>
        <p:nvPicPr>
          <p:cNvPr id="6" name="Picture 5" descr="31713323_1816209198423022_225698085850421657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500438"/>
            <a:ext cx="2643206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dirty="0" smtClean="0"/>
              <a:t>OBIECTIVE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o-RO" dirty="0" smtClean="0"/>
              <a:t>descrierea locaţiei şi a dotării acesteia;</a:t>
            </a:r>
          </a:p>
          <a:p>
            <a:pPr>
              <a:lnSpc>
                <a:spcPct val="80000"/>
              </a:lnSpc>
            </a:pPr>
            <a:r>
              <a:rPr lang="ro-RO" dirty="0" smtClean="0"/>
              <a:t>familiarizarea părinţilor cu scopul, obiectivele, structura, resursele umane şi cultura organizaţională a instituţiei menţionate;</a:t>
            </a:r>
          </a:p>
          <a:p>
            <a:pPr>
              <a:lnSpc>
                <a:spcPct val="80000"/>
              </a:lnSpc>
            </a:pPr>
            <a:r>
              <a:rPr lang="ro-RO" dirty="0" smtClean="0"/>
              <a:t>familiarizarea părinţilor cu oferta de programe de educaţie pentru copiii de vârstă preşcolară;</a:t>
            </a:r>
          </a:p>
          <a:p>
            <a:pPr>
              <a:lnSpc>
                <a:spcPct val="80000"/>
              </a:lnSpc>
            </a:pPr>
            <a:r>
              <a:rPr lang="ro-RO" dirty="0" smtClean="0"/>
              <a:t>prezentarea activităţilor extracurriculare desfăşurate în grădiniţă;</a:t>
            </a:r>
          </a:p>
          <a:p>
            <a:pPr>
              <a:lnSpc>
                <a:spcPct val="80000"/>
              </a:lnSpc>
            </a:pPr>
            <a:r>
              <a:rPr lang="ro-RO" dirty="0" smtClean="0"/>
              <a:t>familiarizarea părinţilor cu programul de pregătire psihologică a copiilor antepreşcolari pentru debutul în mediul preşcolar;</a:t>
            </a:r>
          </a:p>
          <a:p>
            <a:pPr>
              <a:lnSpc>
                <a:spcPct val="80000"/>
              </a:lnSpc>
            </a:pPr>
            <a:r>
              <a:rPr lang="ro-RO" dirty="0" smtClean="0"/>
              <a:t>dezvoltarea unui parteneriat eficient cu părinţii.</a:t>
            </a:r>
            <a:endParaRPr lang="ro-R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o-RO" dirty="0" smtClean="0"/>
              <a:t>ACTIVITATI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o-RO" i="1" dirty="0" smtClean="0"/>
              <a:t>Realizarea paginii grădiniţei pe didactic.ro.</a:t>
            </a:r>
          </a:p>
          <a:p>
            <a:r>
              <a:rPr lang="ro-RO" i="1" dirty="0" smtClean="0"/>
              <a:t>Iniţierea, implementarea de acţiuni cu parteneri educaţionali, comunitari în ideea promovării ofertei educaţionale a grădiniţei.</a:t>
            </a:r>
          </a:p>
          <a:p>
            <a:r>
              <a:rPr lang="ro-RO" i="1" dirty="0" smtClean="0"/>
              <a:t>Realizarea de pagini facebook, de c</a:t>
            </a:r>
            <a:r>
              <a:rPr lang="vi-VN" i="1" dirty="0" smtClean="0"/>
              <a:t>ă</a:t>
            </a:r>
            <a:r>
              <a:rPr lang="ro-RO" i="1" dirty="0" smtClean="0"/>
              <a:t>tre fiecare educatoare pentru a comunica cu p</a:t>
            </a:r>
            <a:r>
              <a:rPr lang="vi-VN" i="1" dirty="0" smtClean="0"/>
              <a:t>ă</a:t>
            </a:r>
            <a:r>
              <a:rPr lang="ro-RO" i="1" dirty="0" smtClean="0"/>
              <a:t>rinţii.</a:t>
            </a:r>
          </a:p>
          <a:p>
            <a:pPr>
              <a:lnSpc>
                <a:spcPct val="90000"/>
              </a:lnSpc>
            </a:pPr>
            <a:r>
              <a:rPr lang="ro-RO" i="1" dirty="0" smtClean="0"/>
              <a:t>Distribuirea  de pliante care prezintă oferta educaţionala a grădiniţei. </a:t>
            </a:r>
          </a:p>
          <a:p>
            <a:pPr>
              <a:lnSpc>
                <a:spcPct val="90000"/>
              </a:lnSpc>
            </a:pPr>
            <a:r>
              <a:rPr lang="ro-RO" i="1" dirty="0" smtClean="0"/>
              <a:t>Realizarea  “Porţilor Deschise” şi a “Bazarului de jucării”</a:t>
            </a:r>
          </a:p>
          <a:p>
            <a:pPr>
              <a:lnSpc>
                <a:spcPct val="90000"/>
              </a:lnSpc>
            </a:pPr>
            <a:r>
              <a:rPr lang="ro-RO" i="1" dirty="0" smtClean="0"/>
              <a:t>Promovarea  activităţilor desfăşurate cu antepreşcolarii însoţiţi de părinţii acestora.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o-RO" dirty="0" smtClean="0"/>
              <a:t>Rezultate aŞteptate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o-RO" dirty="0" smtClean="0"/>
              <a:t>Creşterea numărului de preşcolari de la 39 în prezent la 45;</a:t>
            </a:r>
          </a:p>
          <a:p>
            <a:pPr fontAlgn="t"/>
            <a:r>
              <a:rPr lang="en-US" dirty="0" err="1" smtClean="0"/>
              <a:t>Acordarea</a:t>
            </a:r>
            <a:r>
              <a:rPr lang="ro-RO" dirty="0" smtClean="0"/>
              <a:t> </a:t>
            </a:r>
            <a:r>
              <a:rPr lang="en-US" dirty="0" smtClean="0"/>
              <a:t> de </a:t>
            </a:r>
            <a:r>
              <a:rPr lang="en-US" dirty="0" err="1" smtClean="0"/>
              <a:t>servicii</a:t>
            </a:r>
            <a:r>
              <a:rPr lang="en-US" dirty="0" smtClean="0"/>
              <a:t> de </a:t>
            </a:r>
            <a:r>
              <a:rPr lang="en-US" dirty="0" err="1" smtClean="0"/>
              <a:t>calitate</a:t>
            </a:r>
            <a:r>
              <a:rPr lang="en-US" dirty="0" smtClean="0"/>
              <a:t> </a:t>
            </a:r>
            <a:r>
              <a:rPr lang="en-US" dirty="0" err="1" smtClean="0"/>
              <a:t>superioară</a:t>
            </a:r>
            <a:r>
              <a:rPr lang="en-US" dirty="0" smtClean="0"/>
              <a:t>;</a:t>
            </a:r>
            <a:endParaRPr lang="ro-RO" dirty="0" smtClean="0"/>
          </a:p>
          <a:p>
            <a:pPr fontAlgn="t"/>
            <a:r>
              <a:rPr lang="en-US" dirty="0" err="1" smtClean="0"/>
              <a:t>Cresterea</a:t>
            </a:r>
            <a:r>
              <a:rPr lang="ro-RO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notorietetii</a:t>
            </a:r>
            <a:r>
              <a:rPr lang="ro-RO" dirty="0" smtClean="0"/>
              <a:t>.</a:t>
            </a:r>
          </a:p>
          <a:p>
            <a:endParaRPr lang="ro-R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131</TotalTime>
  <Words>585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 INSPECTORATUL ŞCOLAR JUDEŢEAN GALAŢI ŞCOALA GIMNAZIALĂ NR 1 FÂRŢĂNEŞTI COMUNA FÂRŢĂNEŞTI, JUDEŢUL GALAŢI, TEL/FAX 0236347124 E-mail samfartanesti@yahoo.com</vt:lpstr>
      <vt:lpstr>Impreuna pentru copii!</vt:lpstr>
      <vt:lpstr>LOCALIZARE</vt:lpstr>
      <vt:lpstr>Grup ŢintĂ</vt:lpstr>
      <vt:lpstr>PROFIL</vt:lpstr>
      <vt:lpstr>CE VA OFERIM IN PLUS?</vt:lpstr>
      <vt:lpstr>OBIECTIVE</vt:lpstr>
      <vt:lpstr>ACTIVITATI</vt:lpstr>
      <vt:lpstr>Rezultate aŞteptate</vt:lpstr>
      <vt:lpstr>STRATEGII DE MARKETING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INSPECTORATUL ŞCOLAR JUDEŢEAN GALAŢI ŞCOALA GIMNAZIALĂ NR 1 FÂRŢĂNEŞTI COMUNA FÂRŢĂNEŞTI, JUDEŢUL GALAŢI, TEL/FAX 0236347124 E-mail samfartanesti@yahoo.com</dc:title>
  <dc:creator>User</dc:creator>
  <cp:lastModifiedBy>User</cp:lastModifiedBy>
  <cp:revision>18</cp:revision>
  <dcterms:created xsi:type="dcterms:W3CDTF">2018-12-27T13:03:11Z</dcterms:created>
  <dcterms:modified xsi:type="dcterms:W3CDTF">2019-02-19T17:17:00Z</dcterms:modified>
</cp:coreProperties>
</file>