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5F233464-32F5-43E4-AFF6-70FE78A833DD}" type="datetimeFigureOut">
              <a:rPr lang="en-US" smtClean="0"/>
              <a:pPr/>
              <a:t>3/21/2013</a:t>
            </a:fld>
            <a:endParaRPr lang="en-US"/>
          </a:p>
        </p:txBody>
      </p:sp>
      <p:sp>
        <p:nvSpPr>
          <p:cNvPr id="19" name="Substituent subsol 18"/>
          <p:cNvSpPr>
            <a:spLocks noGrp="1"/>
          </p:cNvSpPr>
          <p:nvPr>
            <p:ph type="ftr" sz="quarter" idx="11"/>
          </p:nvPr>
        </p:nvSpPr>
        <p:spPr/>
        <p:txBody>
          <a:bodyPr/>
          <a:lstStyle/>
          <a:p>
            <a:endParaRPr lang="en-US"/>
          </a:p>
        </p:txBody>
      </p:sp>
      <p:sp>
        <p:nvSpPr>
          <p:cNvPr id="27" name="Substituent număr diapozitiv 26"/>
          <p:cNvSpPr>
            <a:spLocks noGrp="1"/>
          </p:cNvSpPr>
          <p:nvPr>
            <p:ph type="sldNum" sz="quarter" idx="12"/>
          </p:nvPr>
        </p:nvSpPr>
        <p:spPr/>
        <p:txBody>
          <a:bodyPr/>
          <a:lstStyle/>
          <a:p>
            <a:fld id="{B46A0210-C0E5-4400-A156-7BD2057A57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5F233464-32F5-43E4-AFF6-70FE78A833DD}" type="datetimeFigureOut">
              <a:rPr lang="en-US" smtClean="0"/>
              <a:pPr/>
              <a:t>3/21/2013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5F233464-32F5-43E4-AFF6-70FE78A833DD}" type="datetimeFigureOut">
              <a:rPr lang="en-US" smtClean="0"/>
              <a:pPr/>
              <a:t>3/21/2013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5F233464-32F5-43E4-AFF6-70FE78A833DD}" type="datetimeFigureOut">
              <a:rPr lang="en-US" smtClean="0"/>
              <a:pPr/>
              <a:t>3/21/2013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5F233464-32F5-43E4-AFF6-70FE78A833DD}" type="datetimeFigureOut">
              <a:rPr lang="en-US" smtClean="0"/>
              <a:pPr/>
              <a:t>3/21/2013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46A0210-C0E5-4400-A156-7BD2057A57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5F233464-32F5-43E4-AFF6-70FE78A833DD}" type="datetimeFigureOut">
              <a:rPr lang="en-US" smtClean="0"/>
              <a:pPr/>
              <a:t>3/21/2013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5F233464-32F5-43E4-AFF6-70FE78A833DD}" type="datetimeFigureOut">
              <a:rPr lang="en-US" smtClean="0"/>
              <a:pPr/>
              <a:t>3/21/2013</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5F233464-32F5-43E4-AFF6-70FE78A833DD}" type="datetimeFigureOut">
              <a:rPr lang="en-US" smtClean="0"/>
              <a:pPr/>
              <a:t>3/21/2013</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5F233464-32F5-43E4-AFF6-70FE78A833DD}" type="datetimeFigureOut">
              <a:rPr lang="en-US" smtClean="0"/>
              <a:pPr/>
              <a:t>3/21/2013</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5F233464-32F5-43E4-AFF6-70FE78A833DD}" type="datetimeFigureOut">
              <a:rPr lang="en-US" smtClean="0"/>
              <a:pPr/>
              <a:t>3/21/2013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46A0210-C0E5-4400-A156-7BD2057A577E}" type="slidenum">
              <a:rPr lang="en-US" smtClean="0"/>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5F233464-32F5-43E4-AFF6-70FE78A833DD}" type="datetimeFigureOut">
              <a:rPr lang="en-US" smtClean="0"/>
              <a:pPr/>
              <a:t>3/21/2013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a:xfrm>
            <a:off x="8077200" y="6356350"/>
            <a:ext cx="609600" cy="365125"/>
          </a:xfrm>
        </p:spPr>
        <p:txBody>
          <a:bodyPr/>
          <a:lstStyle/>
          <a:p>
            <a:fld id="{B46A0210-C0E5-4400-A156-7BD2057A577E}" type="slidenum">
              <a:rPr lang="en-US" smtClean="0"/>
              <a:pPr/>
              <a:t>‹#›</a:t>
            </a:fld>
            <a:endParaRPr lang="en-US"/>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smtClean="0"/>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233464-32F5-43E4-AFF6-70FE78A833DD}" type="datetimeFigureOut">
              <a:rPr lang="en-US" smtClean="0"/>
              <a:pPr/>
              <a:t>3/21/2013</a:t>
            </a:fld>
            <a:endParaRPr lang="en-US"/>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6A0210-C0E5-4400-A156-7BD2057A577E}" type="slidenum">
              <a:rPr lang="en-US" smtClean="0"/>
              <a:pPr/>
              <a:t>‹#›</a:t>
            </a:fld>
            <a:endParaRPr lang="en-US"/>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heel spokes="8"/>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r>
              <a:rPr lang="en-US" dirty="0" smtClean="0"/>
              <a:t>SCOALA GIMNAZIALA NR.1 BUGHEA DE JOS</a:t>
            </a:r>
            <a:endParaRPr lang="en-US" dirty="0"/>
          </a:p>
        </p:txBody>
      </p:sp>
      <p:sp>
        <p:nvSpPr>
          <p:cNvPr id="3" name="Subtitlu 2"/>
          <p:cNvSpPr>
            <a:spLocks noGrp="1"/>
          </p:cNvSpPr>
          <p:nvPr>
            <p:ph type="subTitle" idx="1"/>
          </p:nvPr>
        </p:nvSpPr>
        <p:spPr/>
        <p:txBody>
          <a:bodyPr/>
          <a:lstStyle/>
          <a:p>
            <a:endParaRPr lang="en-US" dirty="0"/>
          </a:p>
        </p:txBody>
      </p:sp>
      <p:pic>
        <p:nvPicPr>
          <p:cNvPr id="5" name="Imagine 4" descr="IMG_2554.JPG"/>
          <p:cNvPicPr>
            <a:picLocks noChangeAspect="1"/>
          </p:cNvPicPr>
          <p:nvPr/>
        </p:nvPicPr>
        <p:blipFill>
          <a:blip r:embed="rId2"/>
          <a:stretch>
            <a:fillRect/>
          </a:stretch>
        </p:blipFill>
        <p:spPr>
          <a:xfrm>
            <a:off x="152400" y="3276600"/>
            <a:ext cx="8991600" cy="35814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60.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48.JPG"/>
          <p:cNvPicPr>
            <a:picLocks noGrp="1" noChangeAspect="1"/>
          </p:cNvPicPr>
          <p:nvPr>
            <p:ph idx="1"/>
          </p:nvPr>
        </p:nvPicPr>
        <p:blipFill>
          <a:blip r:embed="rId2"/>
          <a:stretch>
            <a:fillRect/>
          </a:stretch>
        </p:blipFill>
        <p:spPr>
          <a:xfrm>
            <a:off x="0" y="152400"/>
            <a:ext cx="9144000" cy="6705600"/>
          </a:xfrm>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63.JPG"/>
          <p:cNvPicPr>
            <a:picLocks noGrp="1" noChangeAspect="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49.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44.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4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dirty="0"/>
          </a:p>
        </p:txBody>
      </p:sp>
      <p:sp>
        <p:nvSpPr>
          <p:cNvPr id="3" name="Dreptunghi 2"/>
          <p:cNvSpPr/>
          <p:nvPr/>
        </p:nvSpPr>
        <p:spPr>
          <a:xfrm>
            <a:off x="304800" y="304800"/>
            <a:ext cx="8305800" cy="6001643"/>
          </a:xfrm>
          <a:prstGeom prst="rect">
            <a:avLst/>
          </a:prstGeom>
        </p:spPr>
        <p:txBody>
          <a:bodyPr wrap="square">
            <a:spAutoFit/>
          </a:bodyPr>
          <a:lstStyle/>
          <a:p>
            <a:r>
              <a:rPr lang="vi-VN" b="1" dirty="0"/>
              <a:t>         </a:t>
            </a:r>
            <a:r>
              <a:rPr lang="vi-VN" sz="3200" b="1" dirty="0" smtClean="0"/>
              <a:t> </a:t>
            </a:r>
            <a:r>
              <a:rPr lang="vi-VN" sz="3200" b="1" dirty="0">
                <a:solidFill>
                  <a:schemeClr val="accent2"/>
                </a:solidFill>
                <a:latin typeface="+mj-lt"/>
              </a:rPr>
              <a:t>Suntem Şcoala Gimnazială Bughea de Jos, fiind singura organizaţie furnizoare de educaţie de la nivelul comunei.</a:t>
            </a:r>
            <a:br>
              <a:rPr lang="vi-VN" sz="3200" b="1" dirty="0">
                <a:solidFill>
                  <a:schemeClr val="accent2"/>
                </a:solidFill>
                <a:latin typeface="+mj-lt"/>
              </a:rPr>
            </a:br>
            <a:r>
              <a:rPr lang="vi-VN" sz="3200" b="1" dirty="0">
                <a:solidFill>
                  <a:schemeClr val="accent2"/>
                </a:solidFill>
                <a:latin typeface="+mj-lt"/>
              </a:rPr>
              <a:t> Ne bucurăm de prestigiu în comunitatea locală, dar şi la nivel zonal, fiind recunoscute performanţele şcolare, extraşcolare şi sportive.</a:t>
            </a:r>
            <a:br>
              <a:rPr lang="vi-VN" sz="3200" b="1" dirty="0">
                <a:solidFill>
                  <a:schemeClr val="accent2"/>
                </a:solidFill>
                <a:latin typeface="+mj-lt"/>
              </a:rPr>
            </a:br>
            <a:r>
              <a:rPr lang="vi-VN" sz="3200" b="1" dirty="0">
                <a:solidFill>
                  <a:schemeClr val="accent2"/>
                </a:solidFill>
                <a:latin typeface="+mj-lt"/>
              </a:rPr>
              <a:t> Ca structură avem Şcoala de centru coordonatoare cu învăţământ preşcolar, primar şi gimnazial şi Şcoala Valea Măcelarului cu învăţământ preşcolar şi primar.</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202362"/>
          </a:xfrm>
        </p:spPr>
        <p:txBody>
          <a:bodyPr>
            <a:normAutofit/>
          </a:bodyPr>
          <a:lstStyle/>
          <a:p>
            <a:pPr algn="l"/>
            <a:r>
              <a:rPr lang="en-US" sz="4000" b="1" dirty="0" smtClean="0"/>
              <a:t>      </a:t>
            </a:r>
            <a:r>
              <a:rPr lang="vi-VN" sz="4000" b="1" dirty="0" smtClean="0">
                <a:solidFill>
                  <a:schemeClr val="accent2"/>
                </a:solidFill>
              </a:rPr>
              <a:t>Rezultatele </a:t>
            </a:r>
            <a:r>
              <a:rPr lang="vi-VN" sz="4000" b="1" dirty="0">
                <a:solidFill>
                  <a:schemeClr val="accent2"/>
                </a:solidFill>
              </a:rPr>
              <a:t>învăţării se reflectă în numarul mare de elevi intraţi la liceele de prestigiu din orasul Câmpulung, de elevi dornici de performanţă şi afirmare şi nu în ultimul rând de rezultatele bune obţinute la concursurile şcolare şi extraşcolare. </a:t>
            </a:r>
            <a:endParaRPr lang="en-US" sz="4000" b="1" dirty="0">
              <a:solidFill>
                <a:schemeClr val="accent2"/>
              </a:solidFill>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202362"/>
          </a:xfrm>
        </p:spPr>
        <p:txBody>
          <a:bodyPr>
            <a:noAutofit/>
          </a:bodyPr>
          <a:lstStyle/>
          <a:p>
            <a:pPr algn="l"/>
            <a:r>
              <a:rPr lang="vi-VN" sz="3600" b="1" dirty="0">
                <a:solidFill>
                  <a:schemeClr val="accent2"/>
                </a:solidFill>
              </a:rPr>
              <a:t>Ne mândrim cu amsamblul de </a:t>
            </a:r>
            <a:r>
              <a:rPr lang="vi-VN" sz="3600" b="1" dirty="0" smtClean="0">
                <a:solidFill>
                  <a:schemeClr val="accent2"/>
                </a:solidFill>
              </a:rPr>
              <a:t>dansuri</a:t>
            </a:r>
            <a:r>
              <a:rPr lang="en-US" sz="3600" b="1" dirty="0" smtClean="0">
                <a:solidFill>
                  <a:schemeClr val="accent2"/>
                </a:solidFill>
              </a:rPr>
              <a:t> </a:t>
            </a:r>
            <a:r>
              <a:rPr lang="vi-VN" sz="3600" b="1" dirty="0" smtClean="0">
                <a:solidFill>
                  <a:schemeClr val="accent2"/>
                </a:solidFill>
              </a:rPr>
              <a:t>populare </a:t>
            </a:r>
            <a:r>
              <a:rPr lang="vi-VN" sz="3600" b="1" dirty="0">
                <a:solidFill>
                  <a:schemeClr val="accent2"/>
                </a:solidFill>
              </a:rPr>
              <a:t>”Românaşii din Muscel” premiat la numeroase festivaluri internaţionale  şi naţionale, cu rezultatele bune obţinute la ONSS în cadrul fazelor pe centre </a:t>
            </a:r>
            <a:r>
              <a:rPr lang="en-US" sz="3600" b="1" dirty="0" err="1" smtClean="0">
                <a:solidFill>
                  <a:schemeClr val="accent2"/>
                </a:solidFill>
              </a:rPr>
              <a:t>pe</a:t>
            </a:r>
            <a:r>
              <a:rPr lang="en-US" sz="3600" b="1" dirty="0" smtClean="0">
                <a:solidFill>
                  <a:schemeClr val="accent2"/>
                </a:solidFill>
              </a:rPr>
              <a:t> </a:t>
            </a:r>
            <a:r>
              <a:rPr lang="vi-VN" sz="3600" b="1" dirty="0" smtClean="0">
                <a:solidFill>
                  <a:schemeClr val="accent2"/>
                </a:solidFill>
              </a:rPr>
              <a:t>localităţi </a:t>
            </a:r>
            <a:r>
              <a:rPr lang="vi-VN" sz="3600" b="1" dirty="0">
                <a:solidFill>
                  <a:schemeClr val="accent2"/>
                </a:solidFill>
              </a:rPr>
              <a:t>şi judeţene la disciplinele fotbal, tenis de masă,şah cu participarea numeroasă la concursurile şcolare şi olimpiadele de la diferite materii</a:t>
            </a:r>
            <a:endParaRPr lang="en-US" sz="3600" b="1" dirty="0">
              <a:solidFill>
                <a:schemeClr val="accent2"/>
              </a:solidFill>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202362"/>
          </a:xfrm>
        </p:spPr>
        <p:txBody>
          <a:bodyPr>
            <a:normAutofit fontScale="90000"/>
          </a:bodyPr>
          <a:lstStyle/>
          <a:p>
            <a:pPr algn="l"/>
            <a:r>
              <a:rPr lang="vi-VN" sz="3600" b="1" dirty="0">
                <a:solidFill>
                  <a:schemeClr val="accent2"/>
                </a:solidFill>
              </a:rPr>
              <a:t>Am fost beneficiarii unui parteneriat cu Primaria Câmpulung prin programul POSDRU “ŞCOALA DUPĂ ŞCOALĂ”. Am participat la majoritatea acţiunilor de tip ecologic, sportive, culturale şi artistice de la nivel local, judeţean  şi naţional.Ne propunem să ducem mai departe, tradiţia, prestigiul şi performanţa şcolii, îmbogăţind zestrea realizărilor şi contribuind astfel la creşterea calităţii în educaţie.</a:t>
            </a:r>
            <a:endParaRPr lang="en-US" sz="3600" b="1" dirty="0">
              <a:solidFill>
                <a:schemeClr val="accent2"/>
              </a:solidFill>
            </a:endParaRP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53.JPG"/>
          <p:cNvPicPr>
            <a:picLocks noGrp="1" noChangeAspect="1"/>
          </p:cNvPicPr>
          <p:nvPr>
            <p:ph idx="1"/>
          </p:nvPr>
        </p:nvPicPr>
        <p:blipFill>
          <a:blip r:embed="rId2"/>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28600"/>
            <a:ext cx="8229600" cy="990600"/>
          </a:xfrm>
        </p:spPr>
        <p:txBody>
          <a:bodyPr>
            <a:normAutofit/>
          </a:bodyPr>
          <a:lstStyle/>
          <a:p>
            <a:pPr algn="ctr"/>
            <a:r>
              <a:rPr lang="en-US" dirty="0" err="1" smtClean="0"/>
              <a:t>Scoala</a:t>
            </a:r>
            <a:r>
              <a:rPr lang="en-US" dirty="0" smtClean="0"/>
              <a:t> in </a:t>
            </a:r>
            <a:r>
              <a:rPr lang="en-US" dirty="0" err="1" smtClean="0"/>
              <a:t>imagini</a:t>
            </a:r>
            <a:endParaRPr lang="en-US" dirty="0"/>
          </a:p>
        </p:txBody>
      </p:sp>
      <p:pic>
        <p:nvPicPr>
          <p:cNvPr id="6" name="Substituent conținut 5" descr="IMG_2526.JPG"/>
          <p:cNvPicPr>
            <a:picLocks noGrp="1" noChangeAspect="1"/>
          </p:cNvPicPr>
          <p:nvPr>
            <p:ph idx="1"/>
          </p:nvPr>
        </p:nvPicPr>
        <p:blipFill>
          <a:blip r:embed="rId2"/>
          <a:stretch>
            <a:fillRect/>
          </a:stretch>
        </p:blipFill>
        <p:spPr>
          <a:xfrm>
            <a:off x="152400" y="1371600"/>
            <a:ext cx="8686800" cy="5257800"/>
          </a:xfrm>
        </p:spPr>
      </p:pic>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33.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pic>
        <p:nvPicPr>
          <p:cNvPr id="4" name="Substituent conținut 3" descr="IMG_2537.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TotalTime>
  <Words>103</Words>
  <Application>Microsoft Office PowerPoint</Application>
  <PresentationFormat>Expunere pe ecran (4:3)</PresentationFormat>
  <Paragraphs>6</Paragraphs>
  <Slides>15</Slides>
  <Notes>0</Notes>
  <HiddenSlides>0</HiddenSlides>
  <MMClips>0</MMClips>
  <ScaleCrop>false</ScaleCrop>
  <HeadingPairs>
    <vt:vector size="4" baseType="variant">
      <vt:variant>
        <vt:lpstr>Temă</vt:lpstr>
      </vt:variant>
      <vt:variant>
        <vt:i4>1</vt:i4>
      </vt:variant>
      <vt:variant>
        <vt:lpstr>Titluri diapozitive</vt:lpstr>
      </vt:variant>
      <vt:variant>
        <vt:i4>15</vt:i4>
      </vt:variant>
    </vt:vector>
  </HeadingPairs>
  <TitlesOfParts>
    <vt:vector size="16" baseType="lpstr">
      <vt:lpstr>Flux</vt:lpstr>
      <vt:lpstr>SCOALA GIMNAZIALA NR.1 BUGHEA DE JOS</vt:lpstr>
      <vt:lpstr>Diapozitivul 2</vt:lpstr>
      <vt:lpstr>      Rezultatele învăţării se reflectă în numarul mare de elevi intraţi la liceele de prestigiu din orasul Câmpulung, de elevi dornici de performanţă şi afirmare şi nu în ultimul rând de rezultatele bune obţinute la concursurile şcolare şi extraşcolare. </vt:lpstr>
      <vt:lpstr>Ne mândrim cu amsamblul de dansuri populare ”Românaşii din Muscel” premiat la numeroase festivaluri internaţionale  şi naţionale, cu rezultatele bune obţinute la ONSS în cadrul fazelor pe centre pe localităţi şi judeţene la disciplinele fotbal, tenis de masă,şah cu participarea numeroasă la concursurile şcolare şi olimpiadele de la diferite materii</vt:lpstr>
      <vt:lpstr>Am fost beneficiarii unui parteneriat cu Primaria Câmpulung prin programul POSDRU “ŞCOALA DUPĂ ŞCOALĂ”. Am participat la majoritatea acţiunilor de tip ecologic, sportive, culturale şi artistice de la nivel local, judeţean  şi naţional.Ne propunem să ducem mai departe, tradiţia, prestigiul şi performanţa şcolii, îmbogăţind zestrea realizărilor şi contribuind astfel la creşterea calităţii în educaţie.</vt:lpstr>
      <vt:lpstr>Diapozitivul 6</vt:lpstr>
      <vt:lpstr>Scoala in imagini</vt:lpstr>
      <vt:lpstr>Diapozitivul 8</vt:lpstr>
      <vt:lpstr>Diapozitivul 9</vt:lpstr>
      <vt:lpstr>Diapozitivul 10</vt:lpstr>
      <vt:lpstr>Diapozitivul 11</vt:lpstr>
      <vt:lpstr>Diapozitivul 12</vt:lpstr>
      <vt:lpstr>Diapozitivul 13</vt:lpstr>
      <vt:lpstr>Diapozitivul 14</vt:lpstr>
      <vt:lpstr>Diapozitivul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SCOALA GIMNAZIALA NR.1 BUGHEA DE JOS</dc:title>
  <dc:creator>User</dc:creator>
  <cp:lastModifiedBy>User</cp:lastModifiedBy>
  <cp:revision>12</cp:revision>
  <dcterms:created xsi:type="dcterms:W3CDTF">2013-03-19T18:13:44Z</dcterms:created>
  <dcterms:modified xsi:type="dcterms:W3CDTF">2013-03-21T15:40:19Z</dcterms:modified>
</cp:coreProperties>
</file>