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099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488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87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896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328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304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92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59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622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25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03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ECA6B-4CCD-4AAD-B61B-3DEF47DD8CFF}" type="datetimeFigureOut">
              <a:rPr lang="en-US" smtClean="0"/>
              <a:pPr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6446E-B163-45A6-B907-B766F04F3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scmarg2@yahoo.c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ro-RO" i="1" dirty="0"/>
              <a:t> </a:t>
            </a:r>
            <a:endParaRPr lang="en-US" dirty="0"/>
          </a:p>
          <a:p>
            <a:r>
              <a:rPr lang="ro-RO" i="1" dirty="0"/>
              <a:t> </a:t>
            </a:r>
            <a:endParaRPr lang="en-US" dirty="0"/>
          </a:p>
          <a:p>
            <a:r>
              <a:rPr lang="ro-RO" i="1" dirty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1026" name="Text Box 2" descr="Narrow horizontal"/>
          <p:cNvSpPr txBox="1">
            <a:spLocks noChangeArrowheads="1"/>
          </p:cNvSpPr>
          <p:nvPr/>
        </p:nvSpPr>
        <p:spPr bwMode="auto">
          <a:xfrm>
            <a:off x="4493624" y="78763"/>
            <a:ext cx="3090482" cy="6626407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>
                <a:latin typeface="Cambria" pitchFamily="18" charset="0"/>
                <a:cs typeface="Arial" pitchFamily="34" charset="0"/>
              </a:rPr>
              <a:t>                      </a:t>
            </a:r>
            <a:r>
              <a:rPr lang="ro-RO" sz="1200" b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Viziunea școlii- </a:t>
            </a:r>
            <a:r>
              <a:rPr lang="en-US" sz="1200" dirty="0" err="1" smtClean="0">
                <a:latin typeface="Cambria" pitchFamily="18" charset="0"/>
                <a:cs typeface="Arial" pitchFamily="34" charset="0"/>
              </a:rPr>
              <a:t>mediu</a:t>
            </a:r>
            <a:r>
              <a:rPr lang="en-US" sz="12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democratic</a:t>
            </a:r>
            <a:r>
              <a:rPr lang="en-US" sz="1200" b="1" i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creativ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de</a:t>
            </a:r>
            <a:r>
              <a:rPr lang="en-US" sz="1200" b="1" i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dezvoltare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pentru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toţi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pentru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fiecare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.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Calitate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performanţă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în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oferirea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serviciilor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educaţionale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prin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comunicare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deschisă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permanentă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cu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partenerii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educaţionali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sociali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.</a:t>
            </a:r>
          </a:p>
          <a:p>
            <a:pPr algn="just" fontAlgn="base">
              <a:spcBef>
                <a:spcPts val="500"/>
              </a:spcBef>
              <a:spcAft>
                <a:spcPts val="500"/>
              </a:spcAft>
            </a:pPr>
            <a:r>
              <a:rPr lang="en-US" sz="1200" b="1" i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o-RO" sz="1200" b="1" i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           </a:t>
            </a:r>
            <a:r>
              <a:rPr lang="en-US" sz="1200" b="1" i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ro-RO" sz="1200" b="1" i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Misiunea școlii - </a:t>
            </a:r>
            <a:r>
              <a:rPr lang="ro-RO" sz="1200" dirty="0" smtClean="0">
                <a:latin typeface="Cambria" pitchFamily="18" charset="0"/>
                <a:cs typeface="Arial" pitchFamily="34" charset="0"/>
              </a:rPr>
              <a:t>școala</a:t>
            </a:r>
            <a:r>
              <a:rPr lang="ro-RO" sz="1200" b="1" i="1" dirty="0" smtClean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Cambria" pitchFamily="18" charset="0"/>
                <a:cs typeface="Arial" pitchFamily="34" charset="0"/>
              </a:rPr>
              <a:t>are 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“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porţile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deschise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“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pentru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toţi</a:t>
            </a:r>
            <a:r>
              <a:rPr lang="en-US" sz="1200" b="1" i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copiii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indiferent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de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etnie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religie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situaţie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materială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oferindu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-le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şanse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egale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pentru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educaţie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.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Misiunea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şcolii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noastre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este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aceea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de a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ajunge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la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sufletele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copiilor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,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pentru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a-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face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se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deschidă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ca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nişte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flori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.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Vrem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să-i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învăţăm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să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descopere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ceea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sunt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şi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ceea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</a:t>
            </a:r>
            <a:r>
              <a:rPr lang="en-US" sz="1200" dirty="0" err="1">
                <a:latin typeface="Cambria" pitchFamily="18" charset="0"/>
                <a:cs typeface="Arial" pitchFamily="34" charset="0"/>
              </a:rPr>
              <a:t>ce</a:t>
            </a:r>
            <a:r>
              <a:rPr lang="en-US" sz="1200" dirty="0">
                <a:latin typeface="Cambria" pitchFamily="18" charset="0"/>
                <a:cs typeface="Arial" pitchFamily="34" charset="0"/>
              </a:rPr>
              <a:t> pot </a:t>
            </a:r>
            <a:r>
              <a:rPr lang="en-US" sz="1200" dirty="0" smtClean="0">
                <a:latin typeface="Cambria" pitchFamily="18" charset="0"/>
                <a:cs typeface="Arial" pitchFamily="34" charset="0"/>
              </a:rPr>
              <a:t>fi</a:t>
            </a:r>
            <a:r>
              <a:rPr lang="ro-RO" sz="1200" dirty="0">
                <a:latin typeface="Cambria" pitchFamily="18" charset="0"/>
                <a:cs typeface="Arial" pitchFamily="34" charset="0"/>
              </a:rPr>
              <a:t>.</a:t>
            </a:r>
            <a:endParaRPr lang="en-US" sz="12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1028" name="Text Box 4" descr="Narrow horizontal"/>
          <p:cNvSpPr txBox="1">
            <a:spLocks noChangeArrowheads="1"/>
          </p:cNvSpPr>
          <p:nvPr/>
        </p:nvSpPr>
        <p:spPr bwMode="auto">
          <a:xfrm>
            <a:off x="225718" y="53023"/>
            <a:ext cx="3105975" cy="6626407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ro-RO" sz="12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Oferta educațională</a:t>
            </a: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 </a:t>
            </a:r>
            <a:endParaRPr lang="ro-RO" sz="1200" b="1" i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marL="285750" indent="-285750" algn="ctr" fontAlgn="base">
              <a:spcBef>
                <a:spcPct val="0"/>
              </a:spcBef>
              <a:spcAft>
                <a:spcPts val="800"/>
              </a:spcAft>
              <a:buAutoNum type="romanUcPeriod"/>
            </a:pPr>
            <a:r>
              <a:rPr lang="ro-RO" sz="12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Oferta curriculară</a:t>
            </a: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en-US" sz="12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2018-2019</a:t>
            </a:r>
            <a:endParaRPr lang="ro-RO" sz="1200" b="1" i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 smtClean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ro-RO" sz="1200" b="1" i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II. Oferta extracurriculară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-Program suplimentar de pregătire pentru Evaluarea Națională 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-Program pregătire pentru concursuri școlare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Comper, Amintiri din copilărie, Micii olimpici;  Olimpiada satelor-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matematică</a:t>
            </a:r>
            <a:endParaRPr lang="ro-RO" sz="1200" b="1" i="1" dirty="0" smtClean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ro-RO" sz="12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III. Curriculum la Decizia Școlii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/>
              <a:t>-</a:t>
            </a:r>
            <a:r>
              <a:rPr lang="en-US" sz="1200" i="1" dirty="0" smtClean="0"/>
              <a:t>IN LUMEA FILMULUI  </a:t>
            </a:r>
            <a:r>
              <a:rPr lang="ro-RO" sz="1200" i="1" dirty="0" smtClean="0">
                <a:cs typeface="Arial" pitchFamily="34" charset="0"/>
              </a:rPr>
              <a:t>Ș</a:t>
            </a:r>
            <a:r>
              <a:rPr lang="en-US" sz="1200" i="1" dirty="0" smtClean="0">
                <a:cs typeface="Arial" pitchFamily="34" charset="0"/>
              </a:rPr>
              <a:t>I A FOTOGRAFIEI</a:t>
            </a:r>
            <a:endParaRPr lang="ro-RO" sz="1200" i="1" dirty="0"/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/>
              <a:t>-</a:t>
            </a:r>
            <a:r>
              <a:rPr lang="en-US" sz="1200" i="1" dirty="0" smtClean="0"/>
              <a:t>FOLCLORUL  LOCAL</a:t>
            </a:r>
            <a:endParaRPr lang="ro-RO" sz="1200" i="1" dirty="0" smtClean="0"/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cs typeface="Arial" pitchFamily="34" charset="0"/>
              </a:rPr>
              <a:t>-</a:t>
            </a:r>
            <a:r>
              <a:rPr lang="en-US" sz="1200" i="1" dirty="0" smtClean="0">
                <a:cs typeface="Arial" pitchFamily="34" charset="0"/>
              </a:rPr>
              <a:t>MATEMATICA APLICATA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en-US" sz="1200" i="1" dirty="0" smtClean="0">
                <a:cs typeface="Arial" pitchFamily="34" charset="0"/>
              </a:rPr>
              <a:t>-TEHNICI DE PRELUCRARE A FOTOGRAFIEI </a:t>
            </a:r>
            <a:r>
              <a:rPr lang="ro-RO" sz="1200" i="1" dirty="0" smtClean="0">
                <a:cs typeface="Arial" pitchFamily="34" charset="0"/>
              </a:rPr>
              <a:t>Ș</a:t>
            </a:r>
            <a:r>
              <a:rPr lang="en-US" sz="1200" i="1" dirty="0" smtClean="0">
                <a:cs typeface="Arial" pitchFamily="34" charset="0"/>
              </a:rPr>
              <a:t>I A FILMULUI CU AJUTORUL COMPUTERULUI</a:t>
            </a:r>
            <a:endParaRPr lang="ro-RO" sz="1200" i="1" dirty="0" smtClean="0"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1200" b="1" i="1" dirty="0">
              <a:solidFill>
                <a:srgbClr val="FF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ro-RO" sz="400" i="1" dirty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endParaRPr lang="ro-RO" sz="1000" i="1" dirty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2" descr="Narrow horizontal"/>
          <p:cNvSpPr txBox="1">
            <a:spLocks noChangeArrowheads="1"/>
          </p:cNvSpPr>
          <p:nvPr/>
        </p:nvSpPr>
        <p:spPr bwMode="auto">
          <a:xfrm>
            <a:off x="8917577" y="104504"/>
            <a:ext cx="2856412" cy="6574926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000" i="1" dirty="0">
                <a:latin typeface="Cambria" pitchFamily="18" charset="0"/>
                <a:cs typeface="Arial" pitchFamily="34" charset="0"/>
              </a:rPr>
              <a:t>                      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endParaRPr lang="ro-RO" sz="1000" i="1" dirty="0">
              <a:latin typeface="Cambria" pitchFamily="18" charset="0"/>
              <a:cs typeface="Arial" pitchFamily="34" charset="0"/>
            </a:endParaRPr>
          </a:p>
          <a:p>
            <a:pPr fontAlgn="base">
              <a:spcBef>
                <a:spcPts val="500"/>
              </a:spcBef>
              <a:spcAft>
                <a:spcPts val="500"/>
              </a:spcAft>
            </a:pPr>
            <a:r>
              <a:rPr lang="en-US" sz="1400" b="1" i="1" dirty="0">
                <a:solidFill>
                  <a:srgbClr val="C00000"/>
                </a:solidFill>
                <a:latin typeface="Cambria" pitchFamily="18" charset="0"/>
                <a:cs typeface="Arial" pitchFamily="34" charset="0"/>
              </a:rPr>
              <a:t>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C:\Users\acer\Desktop\r\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17577" y="489790"/>
            <a:ext cx="2856412" cy="731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C:\Users\acer\Desktop\r\scoal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94683" y="1288313"/>
            <a:ext cx="2102199" cy="15809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Picture 12" descr="C:\Users\acer\Desktop\New folder (2)\IMG_20160419_15551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7040" y="3154515"/>
            <a:ext cx="2143125" cy="16073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TextBox 1"/>
          <p:cNvSpPr txBox="1"/>
          <p:nvPr/>
        </p:nvSpPr>
        <p:spPr>
          <a:xfrm>
            <a:off x="9146635" y="5122968"/>
            <a:ext cx="25003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200" dirty="0" smtClean="0"/>
              <a:t>Strada Ștefan cel Mare Nr. 271</a:t>
            </a:r>
          </a:p>
          <a:p>
            <a:r>
              <a:rPr lang="ro-RO" sz="1200" dirty="0" smtClean="0"/>
              <a:t>Loc. Marginea, jud. Suceava</a:t>
            </a:r>
          </a:p>
          <a:p>
            <a:r>
              <a:rPr lang="ro-RO" sz="1200" dirty="0" smtClean="0"/>
              <a:t>E-mail: </a:t>
            </a:r>
            <a:r>
              <a:rPr lang="ro-RO" sz="1200" dirty="0" smtClean="0">
                <a:hlinkClick r:id="rId5"/>
              </a:rPr>
              <a:t>scmarg2@yahoo.com</a:t>
            </a:r>
            <a:endParaRPr lang="ro-RO" sz="1200" dirty="0" smtClean="0"/>
          </a:p>
          <a:p>
            <a:r>
              <a:rPr lang="ro-RO" sz="1200" dirty="0" smtClean="0"/>
              <a:t>Tel. 0230 416 047</a:t>
            </a:r>
          </a:p>
          <a:p>
            <a:r>
              <a:rPr lang="ro-RO" sz="1200" dirty="0" smtClean="0"/>
              <a:t>Web site: 2Marginea.ro</a:t>
            </a:r>
          </a:p>
          <a:p>
            <a:r>
              <a:rPr lang="ro-RO" sz="1200" dirty="0" smtClean="0"/>
              <a:t>Pagină Facebook: Școala Gimnazială Nr. 2 Marginea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757421" y="1281974"/>
            <a:ext cx="14893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Înv. primar (10 clase)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pregătitoare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I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a II-a 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a III-a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a IV-a</a:t>
            </a:r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46811" y="1281974"/>
            <a:ext cx="1084882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Arial" pitchFamily="34" charset="0"/>
              </a:rPr>
              <a:t>Înv. gimnazial (6 clase)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1 clasă a V-a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a VI-a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2 clase a VII-a 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r>
              <a:rPr lang="ro-RO" sz="1100" i="1" dirty="0" smtClean="0">
                <a:latin typeface="Times New Roman" pitchFamily="18" charset="0"/>
                <a:cs typeface="Arial" pitchFamily="34" charset="0"/>
              </a:rPr>
              <a:t>1 clasă a VIII-a</a:t>
            </a:r>
          </a:p>
          <a:p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862096" y="3391966"/>
            <a:ext cx="24678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o-RO" sz="1100" b="1" i="1" dirty="0" smtClean="0">
              <a:solidFill>
                <a:srgbClr val="C00000"/>
              </a:solidFill>
            </a:endParaRPr>
          </a:p>
          <a:p>
            <a:pPr algn="ctr"/>
            <a:r>
              <a:rPr lang="ro-RO" sz="1100" b="1" i="1" dirty="0" smtClean="0">
                <a:solidFill>
                  <a:srgbClr val="C00000"/>
                </a:solidFill>
              </a:rPr>
              <a:t>Dotări </a:t>
            </a:r>
          </a:p>
          <a:p>
            <a:pPr algn="just"/>
            <a:r>
              <a:rPr lang="ro-RO" sz="1100" dirty="0" smtClean="0"/>
              <a:t>-</a:t>
            </a:r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9 săli de clasă amenajate (corp A): cabinete de limba română, matematică, geografie, fizică-chimie, istorie</a:t>
            </a:r>
          </a:p>
          <a:p>
            <a:pPr algn="just"/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-1 o sală clasă pregătitoare și laborator informatică dotat cu 25 calculatoare, server conexiune internet (corp B)</a:t>
            </a:r>
          </a:p>
          <a:p>
            <a:pPr algn="just"/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-Conexiune internet în corp A și B, săli dotate cu videoproiectoare, ecran proiecție, laptop</a:t>
            </a:r>
          </a:p>
          <a:p>
            <a:pPr algn="just"/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-1 sală sport amenajată în corp B și teren sport amenajat cu covor sintetic, tribune, împrejmuit</a:t>
            </a:r>
          </a:p>
          <a:p>
            <a:pPr algn="just"/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-sistem de supraveghere video în interiorul și exteriorul școlii</a:t>
            </a:r>
          </a:p>
          <a:p>
            <a:r>
              <a:rPr lang="ro-RO" sz="1100" dirty="0" smtClean="0">
                <a:latin typeface="Cambria" panose="02040503050406030204" pitchFamily="18" charset="0"/>
                <a:ea typeface="Cambria" panose="02040503050406030204" pitchFamily="18" charset="0"/>
              </a:rPr>
              <a:t>-1 sală bibliotecă</a:t>
            </a:r>
          </a:p>
          <a:p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78091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 descr="Narrow horizontal"/>
          <p:cNvSpPr txBox="1">
            <a:spLocks noChangeArrowheads="1"/>
          </p:cNvSpPr>
          <p:nvPr/>
        </p:nvSpPr>
        <p:spPr bwMode="auto">
          <a:xfrm>
            <a:off x="187614" y="113211"/>
            <a:ext cx="3195960" cy="6530499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it-IT" sz="1200" u="sng" dirty="0"/>
              <a:t>Proiecte si programe educative, parteneriate</a:t>
            </a:r>
            <a:r>
              <a:rPr lang="it-IT" sz="1200" u="sng" dirty="0" smtClean="0"/>
              <a:t>:</a:t>
            </a:r>
            <a:endParaRPr lang="ro-RO" sz="1200" u="sng" dirty="0" smtClean="0"/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it-IT" sz="1200" dirty="0" smtClean="0"/>
              <a:t/>
            </a:r>
            <a:br>
              <a:rPr lang="it-IT" sz="1200" dirty="0" smtClean="0"/>
            </a:br>
            <a:r>
              <a:rPr lang="ro-RO" sz="1200" dirty="0" smtClean="0"/>
              <a:t>-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Protecție civilă: activități de informare și intervenție în caz de cutremur,incendiu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Supreaviețuitori la cutremur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-Educație rutieră: activități în parteneriat cu Postul de Poliție Marginea 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Atenție la ... Neatenție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-Educație pentru mediu: activități de colectare selectivă a deșeurilor în parteneriat cu Rotmac-Eco SRL Marginea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-Educație pentru sănătate: activități în parteneriat cu Dispensarul medical uman Marginea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Păstrează-ți sănătatea!</a:t>
            </a:r>
          </a:p>
        </p:txBody>
      </p:sp>
      <p:sp>
        <p:nvSpPr>
          <p:cNvPr id="8" name="Text Box 2" descr="Narrow horizontal"/>
          <p:cNvSpPr txBox="1">
            <a:spLocks noChangeArrowheads="1"/>
          </p:cNvSpPr>
          <p:nvPr/>
        </p:nvSpPr>
        <p:spPr bwMode="auto">
          <a:xfrm>
            <a:off x="4585976" y="113211"/>
            <a:ext cx="3027598" cy="6530499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ro-RO" sz="1400" b="1" i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IV. Oferta extrașcolară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Cursuri judo-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antrenor Federația Judo România, prof. Vărărean Brândușa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Cursuri Kangoo-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instructori Protonic BPM, prof. înv. primar Cazaciuc Daniela, Hrițcan Iliana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Târgul Toamnei-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activitate inițiată de Asociația Părinților cu Inițiativă Marginea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Ziua Porților deschise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Manifestări dedicate evenimentelor importante din istoria românilor: 1 Decembrie, </a:t>
            </a:r>
            <a:r>
              <a:rPr lang="en-US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24 Ianuarie, </a:t>
            </a:r>
            <a:r>
              <a:rPr lang="en-US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Ziua Europei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Programe internaționale Erasmus+ Save energy, save the world , Show your emotions</a:t>
            </a: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endParaRPr lang="ro-RO" sz="1400" i="1" dirty="0" smtClean="0">
              <a:latin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ts val="800"/>
              </a:spcAft>
            </a:pP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 descr="Narrow horizontal"/>
          <p:cNvSpPr txBox="1">
            <a:spLocks noChangeArrowheads="1"/>
          </p:cNvSpPr>
          <p:nvPr/>
        </p:nvSpPr>
        <p:spPr bwMode="auto">
          <a:xfrm>
            <a:off x="8815977" y="113211"/>
            <a:ext cx="2992845" cy="6530499"/>
          </a:xfrm>
          <a:prstGeom prst="rect">
            <a:avLst/>
          </a:prstGeom>
          <a:pattFill prst="narHorz">
            <a:fgClr>
              <a:srgbClr val="E6EED5"/>
            </a:fgClr>
            <a:bgClr>
              <a:srgbClr val="FFFFFF"/>
            </a:bgClr>
          </a:pattFill>
          <a:ln w="76200" cmpd="thickThin">
            <a:noFill/>
            <a:miter lim="800000"/>
            <a:headEnd/>
            <a:tailEnd/>
          </a:ln>
        </p:spPr>
        <p:txBody>
          <a:bodyPr vert="horz" wrap="square" lIns="228600" tIns="228600" rIns="228600" bIns="22860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ts val="800"/>
              </a:spcAft>
            </a:pPr>
            <a:r>
              <a:rPr lang="it-IT" sz="1200" u="sng" dirty="0" smtClean="0"/>
              <a:t>Proiecte si programe educative, parteneriate</a:t>
            </a:r>
            <a:r>
              <a:rPr lang="it-IT" sz="1400" u="sng" dirty="0" smtClean="0"/>
              <a:t>:</a:t>
            </a:r>
            <a:endParaRPr lang="ro-RO" sz="1400" u="sng" dirty="0" smtClean="0"/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cs typeface="Arial" pitchFamily="34" charset="0"/>
              </a:rPr>
              <a:t>-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Prevenirea violen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ț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ei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î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n mediul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ș</a:t>
            </a:r>
            <a:r>
              <a:rPr lang="it-IT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colar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</a:rPr>
              <a:t>: activități de consiliere, informare 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în parteneriat cu Postul de Poliție Marginea; organizarea unor marșuri pentru pace, Ziua Internațională a Toleranței, Săptămâna Nonviolenței în școli</a:t>
            </a: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-Voluntariat: activități în parteneriat cu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Biserica Sfinții Împărați Constantin și Elena Marginea</a:t>
            </a:r>
            <a:r>
              <a:rPr lang="en-US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 , </a:t>
            </a:r>
            <a:r>
              <a:rPr lang="en-US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Casa de tip familial “</a:t>
            </a:r>
            <a:r>
              <a:rPr lang="en-US" sz="12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Universul</a:t>
            </a:r>
            <a:r>
              <a:rPr lang="en-US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copiilor</a:t>
            </a:r>
            <a:r>
              <a:rPr lang="en-US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” R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ă</a:t>
            </a:r>
            <a:r>
              <a:rPr lang="en-US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d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ă</a:t>
            </a:r>
            <a:r>
              <a:rPr lang="en-US" sz="1200" dirty="0" err="1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uti</a:t>
            </a:r>
            <a:endParaRPr lang="ro-RO" sz="1200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endParaRPr lang="ro-RO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800"/>
              </a:spcAft>
            </a:pP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-</a:t>
            </a:r>
            <a:r>
              <a:rPr lang="ro-RO" sz="1200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activități pentru timp liber: excursii, vizite drumeții tematice </a:t>
            </a:r>
            <a:r>
              <a:rPr lang="ro-RO" sz="1200" i="1" dirty="0" smtClean="0">
                <a:latin typeface="Cambria" panose="02040503050406030204" pitchFamily="18" charset="0"/>
                <a:ea typeface="Cambria" panose="02040503050406030204" pitchFamily="18" charset="0"/>
                <a:cs typeface="Arial" pitchFamily="34" charset="0"/>
              </a:rPr>
              <a:t>Să ne cunoaștem împrejurimile</a:t>
            </a:r>
            <a:endParaRPr lang="en-US" sz="1200" i="1" dirty="0" smtClean="0">
              <a:latin typeface="Cambria" panose="02040503050406030204" pitchFamily="18" charset="0"/>
              <a:ea typeface="Cambria" panose="02040503050406030204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800"/>
              </a:spcAft>
            </a:pP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7953388" y="1648698"/>
            <a:ext cx="2428892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o-RO" sz="1400" i="1" dirty="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o-RO" sz="1400" b="1" dirty="0">
              <a:latin typeface="Cambria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953388" y="5645838"/>
            <a:ext cx="24288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i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9" y="2447108"/>
            <a:ext cx="1847606" cy="20056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818" y="2377440"/>
            <a:ext cx="1816918" cy="18026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978" y="4601541"/>
            <a:ext cx="2570842" cy="15425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4552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519</Words>
  <Application>Microsoft Office PowerPoint</Application>
  <PresentationFormat>Custom</PresentationFormat>
  <Paragraphs>105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Ovidiu</dc:creator>
  <cp:lastModifiedBy>user</cp:lastModifiedBy>
  <cp:revision>25</cp:revision>
  <cp:lastPrinted>2019-02-07T16:52:43Z</cp:lastPrinted>
  <dcterms:created xsi:type="dcterms:W3CDTF">2019-02-07T06:59:48Z</dcterms:created>
  <dcterms:modified xsi:type="dcterms:W3CDTF">2020-06-05T16:10:17Z</dcterms:modified>
</cp:coreProperties>
</file>