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7" r:id="rId5"/>
    <p:sldId id="269" r:id="rId6"/>
    <p:sldId id="268" r:id="rId7"/>
    <p:sldId id="271" r:id="rId8"/>
    <p:sldId id="272" r:id="rId9"/>
    <p:sldId id="273" r:id="rId10"/>
    <p:sldId id="274" r:id="rId11"/>
    <p:sldId id="27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 smtClean="0"/>
              <a:t>Faceți clic pentru editarea stilului de subtitlu al coordonatorului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28/01/16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28/01/16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28/01/16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28/01/16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28/01/16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28/01/16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28/01/16</a:t>
            </a:fld>
            <a:endParaRPr lang="en-US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28/01/16</a:t>
            </a:fld>
            <a:endParaRPr lang="en-US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28/01/16</a:t>
            </a:fld>
            <a:endParaRPr lang="en-US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28/01/16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28/01/16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7B2AD-34D6-4093-8772-DC8079B6D005}" type="datetimeFigureOut">
              <a:rPr lang="en-US" smtClean="0"/>
              <a:pPr/>
              <a:t>28/01/16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mn intra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0"/>
            <a:ext cx="3500430" cy="3429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282" y="428604"/>
            <a:ext cx="507206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dirty="0" smtClean="0"/>
              <a:t>Comuna Vadu Săpat este una dintre cele mai vechi aşezări din judeţ, </a:t>
            </a:r>
          </a:p>
          <a:p>
            <a:r>
              <a:rPr lang="ro-RO" sz="3200" dirty="0" smtClean="0"/>
              <a:t>lucru demonstrat de descoperirile arheologice din zonă. </a:t>
            </a:r>
          </a:p>
          <a:p>
            <a:r>
              <a:rPr lang="ro-RO" sz="3200" dirty="0" smtClean="0"/>
              <a:t>Aici s-a descoperit cel mai vechi fragment ceramic pe care este reprezentat stindardul dacilor, datând de la aproximativ 400 î. H.</a:t>
            </a:r>
          </a:p>
          <a:p>
            <a:endParaRPr lang="en-US" sz="3200" dirty="0"/>
          </a:p>
        </p:txBody>
      </p:sp>
      <p:pic>
        <p:nvPicPr>
          <p:cNvPr id="5" name="Picture 4" descr="stem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1" y="3214686"/>
            <a:ext cx="3500430" cy="3643314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85728"/>
            <a:ext cx="471490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dirty="0" smtClean="0"/>
              <a:t>Școala are 18 cadre didactice, 5 dintre acestea având gradul I, 2 gradul II şi 6 definitivatul. Majoritatea profesorilor noștri sunt cadre didactice calificate, mulți dintre ei având statutul de titular al şcolii, ceea ce asigură o mare stabilitate a profesorilor la clasă, lucru benefic procesului instructiv-educativ.</a:t>
            </a:r>
            <a:endParaRPr lang="en-US" sz="3200" dirty="0"/>
          </a:p>
        </p:txBody>
      </p:sp>
      <p:pic>
        <p:nvPicPr>
          <p:cNvPr id="3" name="Picture 2" descr="IMG_46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0"/>
            <a:ext cx="3857620" cy="3500438"/>
          </a:xfrm>
          <a:prstGeom prst="rect">
            <a:avLst/>
          </a:prstGeom>
        </p:spPr>
      </p:pic>
      <p:pic>
        <p:nvPicPr>
          <p:cNvPr id="4" name="Picture 3" descr="IMG_46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3429000"/>
            <a:ext cx="3857620" cy="34290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85720" y="0"/>
            <a:ext cx="4714908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Personalul didactic este unul foarte bine pregătit, preocupat în permanenţă de creşterea calităţii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actului educaţional.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Cadrele didactice se recomandă prin pregătirea elevilor pentru concursurile şcolare</a:t>
            </a:r>
            <a:r>
              <a:rPr lang="ro-RO" sz="3200" dirty="0" smtClean="0">
                <a:ea typeface="Times New Roman" pitchFamily="18" charset="0"/>
                <a:cs typeface="Times New Roman" pitchFamily="18" charset="0"/>
              </a:rPr>
              <a:t>,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participarea la cursuri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de formare profesională,</a:t>
            </a:r>
            <a:endParaRPr kumimoji="0" lang="ro-RO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organizarea de serbări şcolare, excursii şi alte activităţi extraşcolare</a:t>
            </a:r>
            <a:r>
              <a:rPr lang="ro-RO" sz="3200" dirty="0" smtClean="0">
                <a:ea typeface="Times New Roman" pitchFamily="18" charset="0"/>
                <a:cs typeface="Arial" pitchFamily="34" charset="0"/>
              </a:rPr>
              <a:t>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5" name="Picture 4" descr="IMG_46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0"/>
            <a:ext cx="4214810" cy="3429000"/>
          </a:xfrm>
          <a:prstGeom prst="rect">
            <a:avLst/>
          </a:prstGeom>
        </p:spPr>
      </p:pic>
      <p:pic>
        <p:nvPicPr>
          <p:cNvPr id="6" name="Picture 5" descr="P10105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3429000"/>
            <a:ext cx="4214810" cy="34290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421484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dirty="0" smtClean="0"/>
              <a:t>Denumirea localităţii e dată de compunerea cuvintelor vad ( locul unde o apă poate fi trecută cu piciorul) şi săpat ( din pricina faptului că raul Budureasca şi-a adâncit albia în argila locului, dându-i înfăţişarea de azi, de mic defileu. </a:t>
            </a:r>
          </a:p>
          <a:p>
            <a:endParaRPr lang="ro-RO" sz="2800" dirty="0" smtClean="0"/>
          </a:p>
          <a:p>
            <a:endParaRPr lang="en-US" sz="2800" dirty="0"/>
          </a:p>
        </p:txBody>
      </p:sp>
      <p:pic>
        <p:nvPicPr>
          <p:cNvPr id="3" name="Picture 2" descr="v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0"/>
            <a:ext cx="4143372" cy="3500438"/>
          </a:xfrm>
          <a:prstGeom prst="rect">
            <a:avLst/>
          </a:prstGeom>
        </p:spPr>
      </p:pic>
      <p:pic>
        <p:nvPicPr>
          <p:cNvPr id="4" name="Picture 3" descr="P10105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3500438"/>
            <a:ext cx="4143372" cy="3357562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363915"/>
            <a:ext cx="48577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dirty="0" smtClean="0"/>
              <a:t>Cel mai important obiectiv turistic din zonă este situl </a:t>
            </a:r>
            <a:r>
              <a:rPr lang="ro-RO" sz="3200" dirty="0" err="1" smtClean="0"/>
              <a:t>Budureasca</a:t>
            </a:r>
            <a:r>
              <a:rPr lang="ro-RO" sz="3200" dirty="0" smtClean="0"/>
              <a:t>. În cei 50 de ani</a:t>
            </a:r>
          </a:p>
          <a:p>
            <a:r>
              <a:rPr lang="ro-RO" sz="3200" dirty="0" smtClean="0"/>
              <a:t>ce au trecut de la începutul cercetărilor de aici, au fost descoperite 31 de situri arheologice, cuprinzând mai multe niveluri de locuire, din paleoliticul superior şi până în perioada medievală.</a:t>
            </a:r>
            <a:endParaRPr lang="en-US" sz="3200" dirty="0"/>
          </a:p>
        </p:txBody>
      </p:sp>
      <p:pic>
        <p:nvPicPr>
          <p:cNvPr id="3" name="Picture 2" descr="budureas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0"/>
            <a:ext cx="3357554" cy="3857628"/>
          </a:xfrm>
          <a:prstGeom prst="rect">
            <a:avLst/>
          </a:prstGeom>
        </p:spPr>
      </p:pic>
      <p:pic>
        <p:nvPicPr>
          <p:cNvPr id="4" name="Picture 3" descr="budureasca4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3429000"/>
            <a:ext cx="3357554" cy="34290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2852"/>
            <a:ext cx="91440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Dacă</a:t>
            </a:r>
            <a:r>
              <a:rPr lang="en-US" sz="3200" dirty="0" smtClean="0"/>
              <a:t> </a:t>
            </a:r>
            <a:r>
              <a:rPr lang="en-US" sz="3200" dirty="0" err="1" smtClean="0"/>
              <a:t>gândeşti</a:t>
            </a:r>
            <a:r>
              <a:rPr lang="en-US" sz="3200" dirty="0" smtClean="0"/>
              <a:t> </a:t>
            </a:r>
            <a:r>
              <a:rPr lang="en-US" sz="3200" dirty="0" err="1" smtClean="0"/>
              <a:t>pe</a:t>
            </a:r>
            <a:r>
              <a:rPr lang="en-US" sz="3200" dirty="0" smtClean="0"/>
              <a:t> un an </a:t>
            </a:r>
            <a:r>
              <a:rPr lang="en-US" sz="3200" dirty="0" err="1" smtClean="0"/>
              <a:t>înainte</a:t>
            </a:r>
            <a:r>
              <a:rPr lang="en-US" sz="3200" dirty="0" smtClean="0"/>
              <a:t>, </a:t>
            </a:r>
            <a:r>
              <a:rPr lang="en-US" sz="3200" dirty="0" err="1" smtClean="0"/>
              <a:t>sădeşti</a:t>
            </a:r>
            <a:r>
              <a:rPr lang="en-US" sz="3200" dirty="0" smtClean="0"/>
              <a:t> o </a:t>
            </a:r>
            <a:r>
              <a:rPr lang="en-US" sz="3200" dirty="0" err="1" smtClean="0"/>
              <a:t>sămânţă</a:t>
            </a:r>
            <a:r>
              <a:rPr lang="en-US" sz="3200" dirty="0" smtClean="0"/>
              <a:t>. </a:t>
            </a:r>
            <a:endParaRPr lang="ro-RO" sz="3200" dirty="0" smtClean="0"/>
          </a:p>
          <a:p>
            <a:r>
              <a:rPr lang="en-US" sz="3200" dirty="0" err="1" smtClean="0"/>
              <a:t>Dacă</a:t>
            </a:r>
            <a:r>
              <a:rPr lang="en-US" sz="3200" dirty="0" smtClean="0"/>
              <a:t> </a:t>
            </a:r>
            <a:r>
              <a:rPr lang="en-US" sz="3200" dirty="0" err="1" smtClean="0"/>
              <a:t>gândeşti</a:t>
            </a:r>
            <a:r>
              <a:rPr lang="en-US" sz="3200" dirty="0" smtClean="0"/>
              <a:t> </a:t>
            </a:r>
            <a:r>
              <a:rPr lang="en-US" sz="3200" dirty="0" err="1" smtClean="0"/>
              <a:t>pe</a:t>
            </a:r>
            <a:r>
              <a:rPr lang="en-US" sz="3200" dirty="0" smtClean="0"/>
              <a:t> 10 </a:t>
            </a:r>
            <a:r>
              <a:rPr lang="en-US" sz="3200" dirty="0" err="1" smtClean="0"/>
              <a:t>ani</a:t>
            </a:r>
            <a:r>
              <a:rPr lang="en-US" sz="3200" dirty="0" smtClean="0"/>
              <a:t> </a:t>
            </a:r>
            <a:r>
              <a:rPr lang="en-US" sz="3200" dirty="0" err="1" smtClean="0"/>
              <a:t>înainte</a:t>
            </a:r>
            <a:r>
              <a:rPr lang="en-US" sz="3200" dirty="0" smtClean="0"/>
              <a:t>, </a:t>
            </a:r>
            <a:r>
              <a:rPr lang="en-US" sz="3200" dirty="0" err="1" smtClean="0"/>
              <a:t>plantezi</a:t>
            </a:r>
            <a:r>
              <a:rPr lang="en-US" sz="3200" dirty="0" smtClean="0"/>
              <a:t> un </a:t>
            </a:r>
            <a:r>
              <a:rPr lang="en-US" sz="3200" dirty="0" err="1" smtClean="0"/>
              <a:t>copac</a:t>
            </a:r>
            <a:r>
              <a:rPr lang="en-US" sz="3200" dirty="0" smtClean="0"/>
              <a:t>. </a:t>
            </a:r>
            <a:r>
              <a:rPr lang="en-US" sz="3200" dirty="0" err="1" smtClean="0"/>
              <a:t>Dacă</a:t>
            </a:r>
            <a:r>
              <a:rPr lang="en-US" sz="3200" dirty="0" smtClean="0"/>
              <a:t> </a:t>
            </a:r>
            <a:r>
              <a:rPr lang="en-US" sz="3200" dirty="0" err="1" smtClean="0"/>
              <a:t>gândeşti</a:t>
            </a:r>
            <a:r>
              <a:rPr lang="en-US" sz="3200" dirty="0" smtClean="0"/>
              <a:t> </a:t>
            </a:r>
            <a:r>
              <a:rPr lang="en-US" sz="3200" dirty="0" err="1" smtClean="0"/>
              <a:t>pe</a:t>
            </a:r>
            <a:r>
              <a:rPr lang="en-US" sz="3200" dirty="0" smtClean="0"/>
              <a:t> 100 de </a:t>
            </a:r>
            <a:r>
              <a:rPr lang="en-US" sz="3200" dirty="0" err="1" smtClean="0"/>
              <a:t>ani</a:t>
            </a:r>
            <a:r>
              <a:rPr lang="en-US" sz="3200" dirty="0" smtClean="0"/>
              <a:t> </a:t>
            </a:r>
            <a:r>
              <a:rPr lang="en-US" sz="3200" dirty="0" err="1" smtClean="0"/>
              <a:t>înainte</a:t>
            </a:r>
            <a:r>
              <a:rPr lang="en-US" sz="3200" dirty="0" smtClean="0"/>
              <a:t>, </a:t>
            </a:r>
            <a:r>
              <a:rPr lang="en-US" sz="3200" dirty="0" err="1" smtClean="0"/>
              <a:t>înveţi</a:t>
            </a:r>
            <a:r>
              <a:rPr lang="en-US" sz="3200" dirty="0" smtClean="0"/>
              <a:t> </a:t>
            </a:r>
            <a:r>
              <a:rPr lang="en-US" sz="3200" dirty="0" err="1" smtClean="0"/>
              <a:t>oameni</a:t>
            </a:r>
            <a:r>
              <a:rPr lang="en-US" sz="3200" dirty="0" smtClean="0"/>
              <a:t>. </a:t>
            </a:r>
            <a:r>
              <a:rPr lang="ro-RO" sz="3200" dirty="0" smtClean="0"/>
              <a:t>             				</a:t>
            </a:r>
            <a:r>
              <a:rPr lang="en-US" sz="3200" dirty="0" smtClean="0"/>
              <a:t>Confucius (551-479 </a:t>
            </a:r>
            <a:r>
              <a:rPr lang="ro-RO" sz="3200" dirty="0" err="1" smtClean="0"/>
              <a:t>î.H</a:t>
            </a:r>
            <a:r>
              <a:rPr lang="ro-RO" sz="3200" dirty="0" smtClean="0"/>
              <a:t>.</a:t>
            </a:r>
            <a:r>
              <a:rPr lang="en-US" sz="3200" dirty="0" smtClean="0"/>
              <a:t>).</a:t>
            </a:r>
          </a:p>
          <a:p>
            <a:endParaRPr lang="en-US" dirty="0"/>
          </a:p>
        </p:txBody>
      </p:sp>
      <p:pic>
        <p:nvPicPr>
          <p:cNvPr id="3" name="Picture 2" descr="scoala afa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2214554"/>
            <a:ext cx="6858016" cy="3429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8295" y="6000768"/>
            <a:ext cx="8895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 smtClean="0"/>
              <a:t>Şcoala Gimnazială Vadu Săpat, Str. Principală, nr. 255, tel. 0244442228</a:t>
            </a:r>
            <a:endParaRPr lang="en-US" sz="24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71480"/>
            <a:ext cx="5635453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3200" dirty="0" smtClean="0"/>
              <a:t>Ce valori cultivăm elevilor noştri:</a:t>
            </a:r>
          </a:p>
          <a:p>
            <a:pPr>
              <a:buFont typeface="Arial" pitchFamily="34" charset="0"/>
              <a:buChar char="•"/>
            </a:pPr>
            <a:r>
              <a:rPr lang="ro-RO" sz="3200" dirty="0" smtClean="0"/>
              <a:t>Altruismul</a:t>
            </a:r>
          </a:p>
          <a:p>
            <a:pPr>
              <a:buFont typeface="Arial" pitchFamily="34" charset="0"/>
              <a:buChar char="•"/>
            </a:pPr>
            <a:r>
              <a:rPr lang="ro-RO" sz="3200" dirty="0" smtClean="0"/>
              <a:t>Corectitudinea</a:t>
            </a:r>
          </a:p>
          <a:p>
            <a:pPr>
              <a:buFont typeface="Arial" pitchFamily="34" charset="0"/>
              <a:buChar char="•"/>
            </a:pPr>
            <a:r>
              <a:rPr lang="ro-RO" sz="3200" dirty="0" smtClean="0"/>
              <a:t>Onestitatea</a:t>
            </a:r>
          </a:p>
          <a:p>
            <a:pPr>
              <a:buFont typeface="Arial" pitchFamily="34" charset="0"/>
              <a:buChar char="•"/>
            </a:pPr>
            <a:r>
              <a:rPr lang="ro-RO" sz="3200" dirty="0" smtClean="0"/>
              <a:t>Perseverenţa</a:t>
            </a:r>
          </a:p>
          <a:p>
            <a:pPr>
              <a:buFont typeface="Arial" pitchFamily="34" charset="0"/>
              <a:buChar char="•"/>
            </a:pPr>
            <a:r>
              <a:rPr lang="ro-RO" sz="3200" dirty="0" smtClean="0"/>
              <a:t>Respectul</a:t>
            </a:r>
          </a:p>
          <a:p>
            <a:pPr>
              <a:buFont typeface="Arial" pitchFamily="34" charset="0"/>
              <a:buChar char="•"/>
            </a:pPr>
            <a:r>
              <a:rPr lang="ro-RO" sz="3200" dirty="0" smtClean="0"/>
              <a:t>Responsabilitatea</a:t>
            </a:r>
          </a:p>
          <a:p>
            <a:pPr>
              <a:buFont typeface="Arial" pitchFamily="34" charset="0"/>
              <a:buChar char="•"/>
            </a:pPr>
            <a:r>
              <a:rPr lang="ro-RO" sz="3200" dirty="0" smtClean="0"/>
              <a:t>Toleranţa </a:t>
            </a:r>
            <a:endParaRPr lang="en-US" sz="3200" dirty="0"/>
          </a:p>
        </p:txBody>
      </p:sp>
      <p:pic>
        <p:nvPicPr>
          <p:cNvPr id="4" name="Picture 3" descr="IMG_46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3429000"/>
            <a:ext cx="5286380" cy="34290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571480"/>
            <a:ext cx="450059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dirty="0" smtClean="0"/>
              <a:t>Şcoala Gimnazială Vadu Săpat e situată în centrul comunei, </a:t>
            </a:r>
          </a:p>
          <a:p>
            <a:r>
              <a:rPr lang="ro-RO" sz="3200" dirty="0" smtClean="0"/>
              <a:t>în imediata apropiere a celorlalte instituţii publice de interes local. Şcoala funcţionează în actualul sediu din 1979, </a:t>
            </a:r>
          </a:p>
          <a:p>
            <a:r>
              <a:rPr lang="ro-RO" sz="3200" dirty="0" smtClean="0"/>
              <a:t>fiind reamplasată în această locaţie după cutremurul din 1977.</a:t>
            </a:r>
            <a:endParaRPr lang="en-US" sz="3200" dirty="0"/>
          </a:p>
        </p:txBody>
      </p:sp>
      <p:pic>
        <p:nvPicPr>
          <p:cNvPr id="5" name="Picture 4" descr="scoala afa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3214686"/>
            <a:ext cx="4214810" cy="3643314"/>
          </a:xfrm>
          <a:prstGeom prst="rect">
            <a:avLst/>
          </a:prstGeom>
        </p:spPr>
      </p:pic>
      <p:pic>
        <p:nvPicPr>
          <p:cNvPr id="6" name="Picture 5" descr="IMG_20151028_1203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214938" y="-357186"/>
            <a:ext cx="3571876" cy="4286248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857232"/>
            <a:ext cx="47863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dirty="0" smtClean="0"/>
              <a:t>Şcoala gimnazială are două corpuri de clădire, unul dedicat gimnaziului </a:t>
            </a:r>
          </a:p>
          <a:p>
            <a:r>
              <a:rPr lang="ro-RO" sz="3200" dirty="0" smtClean="0"/>
              <a:t>şi spaţiilor anexe</a:t>
            </a:r>
          </a:p>
          <a:p>
            <a:r>
              <a:rPr lang="ro-RO" sz="3200" dirty="0" smtClean="0"/>
              <a:t>( secretariat, cabinet director, cancelarie),</a:t>
            </a:r>
          </a:p>
          <a:p>
            <a:r>
              <a:rPr lang="ro-RO" sz="3200" dirty="0" smtClean="0"/>
              <a:t>iar celălalt dedicat claselor din învăţământul primar şi bibliotecii.</a:t>
            </a:r>
            <a:endParaRPr lang="en-US" sz="3200" dirty="0"/>
          </a:p>
        </p:txBody>
      </p:sp>
      <p:pic>
        <p:nvPicPr>
          <p:cNvPr id="3" name="Picture 2" descr="corpul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3357562"/>
            <a:ext cx="3786182" cy="3500438"/>
          </a:xfrm>
          <a:prstGeom prst="rect">
            <a:avLst/>
          </a:prstGeom>
        </p:spPr>
      </p:pic>
      <p:pic>
        <p:nvPicPr>
          <p:cNvPr id="4" name="Picture 3" descr="P10105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0"/>
            <a:ext cx="3786182" cy="3357562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714356"/>
            <a:ext cx="521497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dirty="0" smtClean="0"/>
              <a:t>Şcoala are 8 săli de clasă, un cabinet de informatică, dotat cu 15 calculatoare şi un teren de sport construit în 2012.</a:t>
            </a:r>
          </a:p>
          <a:p>
            <a:r>
              <a:rPr lang="ro-RO" sz="3200" dirty="0" smtClean="0"/>
              <a:t>Sălile de clasă au fost renovate în 2015, interiorul lor fiind refăcut în totalitate. </a:t>
            </a:r>
          </a:p>
          <a:p>
            <a:r>
              <a:rPr lang="ro-RO" sz="3200" dirty="0" smtClean="0"/>
              <a:t>Grădiniţa funcţionează într-un corp de clădire cu 3 săli de clasă, două dintre acestea fiind ocupate.</a:t>
            </a:r>
            <a:endParaRPr lang="en-US" sz="3200" dirty="0"/>
          </a:p>
        </p:txBody>
      </p:sp>
      <p:pic>
        <p:nvPicPr>
          <p:cNvPr id="4" name="Picture 3" descr="teren spo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0"/>
            <a:ext cx="3643306" cy="3429000"/>
          </a:xfrm>
          <a:prstGeom prst="rect">
            <a:avLst/>
          </a:prstGeom>
        </p:spPr>
      </p:pic>
      <p:pic>
        <p:nvPicPr>
          <p:cNvPr id="5" name="Picture 4" descr="gradini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3429000"/>
            <a:ext cx="3643306" cy="34290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428604"/>
            <a:ext cx="507209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dirty="0" smtClean="0"/>
              <a:t>Unitatea noastră școlarizează</a:t>
            </a:r>
          </a:p>
          <a:p>
            <a:r>
              <a:rPr lang="ro-RO" sz="3200" dirty="0" smtClean="0"/>
              <a:t> un număr de 42 de copii de grădinița , 59 de elevi la ciclul primar si 73 de elevi la gimnaziu. Majoritatea absolvenților promovează EN ( procentajul de medii de trecere este de peste 75% în ultimii trei ani) şi aleg să studieze în cele doua licee din Mizil.</a:t>
            </a:r>
            <a:endParaRPr lang="en-US" sz="3200" dirty="0" smtClean="0"/>
          </a:p>
          <a:p>
            <a:endParaRPr lang="en-US" sz="3200" dirty="0"/>
          </a:p>
        </p:txBody>
      </p:sp>
      <p:pic>
        <p:nvPicPr>
          <p:cNvPr id="3" name="Picture 2" descr="IMG_45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0"/>
            <a:ext cx="3714744" cy="3571876"/>
          </a:xfrm>
          <a:prstGeom prst="rect">
            <a:avLst/>
          </a:prstGeom>
        </p:spPr>
      </p:pic>
      <p:pic>
        <p:nvPicPr>
          <p:cNvPr id="4" name="Picture 3" descr="IMG_4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3429000"/>
            <a:ext cx="3714744" cy="34290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488</Words>
  <Application>Microsoft Office PowerPoint</Application>
  <PresentationFormat>On-screen Show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Temă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alemar</dc:creator>
  <cp:lastModifiedBy>User</cp:lastModifiedBy>
  <cp:revision>57</cp:revision>
  <dcterms:created xsi:type="dcterms:W3CDTF">2015-10-18T15:59:11Z</dcterms:created>
  <dcterms:modified xsi:type="dcterms:W3CDTF">2016-01-28T11:11:25Z</dcterms:modified>
</cp:coreProperties>
</file>