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sldIdLst>
    <p:sldId id="256" r:id="rId2"/>
    <p:sldId id="257" r:id="rId3"/>
    <p:sldId id="259" r:id="rId4"/>
    <p:sldId id="258" r:id="rId5"/>
    <p:sldId id="260" r:id="rId6"/>
    <p:sldId id="261" r:id="rId7"/>
    <p:sldId id="262" r:id="rId8"/>
    <p:sldId id="264" r:id="rId9"/>
    <p:sldId id="263"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3" d="100"/>
          <a:sy n="43" d="100"/>
        </p:scale>
        <p:origin x="-9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fld id="{B4C71EC6-210F-42DE-9C53-41977AD35B3D}" type="datetimeFigureOut">
              <a:rPr lang="ru-RU" smtClean="0"/>
              <a:pPr/>
              <a:t>17.04.2018</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D3553E16-B6A6-44FD-87D8-6F8C4AC60ED4}"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B4C71EC6-210F-42DE-9C53-41977AD35B3D}" type="datetimeFigureOut">
              <a:rPr lang="ru-RU" smtClean="0"/>
              <a:pPr/>
              <a:t>17.04.2018</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B4C71EC6-210F-42DE-9C53-41977AD35B3D}" type="datetimeFigureOut">
              <a:rPr lang="ru-RU" smtClean="0"/>
              <a:pPr/>
              <a:t>17.04.2018</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EFD57E7F-C526-4874-BC12-A377D075C03F}" type="datetimeFigureOut">
              <a:rPr lang="ru-RU" smtClean="0"/>
              <a:t>17.04.2018</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D3553E16-B6A6-44FD-87D8-6F8C4AC60ED4}"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fld id="{B4C71EC6-210F-42DE-9C53-41977AD35B3D}" type="datetimeFigureOut">
              <a:rPr lang="ru-RU" smtClean="0"/>
              <a:pPr/>
              <a:t>17.04.2018</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fld id="{B4C71EC6-210F-42DE-9C53-41977AD35B3D}" type="datetimeFigureOut">
              <a:rPr lang="ru-RU" smtClean="0"/>
              <a:pPr/>
              <a:t>17.04.2018</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fld id="{B4C71EC6-210F-42DE-9C53-41977AD35B3D}" type="datetimeFigureOut">
              <a:rPr lang="ru-RU" smtClean="0"/>
              <a:pPr/>
              <a:t>17.04.2018</a:t>
            </a:fld>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fld id="{B4C71EC6-210F-42DE-9C53-41977AD35B3D}" type="datetimeFigureOut">
              <a:rPr lang="ru-RU" smtClean="0"/>
              <a:pPr/>
              <a:t>17.04.2018</a:t>
            </a:fld>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D3553E16-B6A6-44FD-87D8-6F8C4AC60ED4}"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fld id="{B4C71EC6-210F-42DE-9C53-41977AD35B3D}" type="datetimeFigureOut">
              <a:rPr lang="ru-RU" smtClean="0"/>
              <a:pPr/>
              <a:t>17.04.2018</a:t>
            </a:fld>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D3553E16-B6A6-44FD-87D8-6F8C4AC60ED4}"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B4C71EC6-210F-42DE-9C53-41977AD35B3D}" type="datetimeFigureOut">
              <a:rPr lang="ru-RU" smtClean="0"/>
              <a:pPr/>
              <a:t>17.04.2018</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B4C71EC6-210F-42DE-9C53-41977AD35B3D}" type="datetimeFigureOut">
              <a:rPr lang="ru-RU" smtClean="0"/>
              <a:pPr/>
              <a:t>17.04.2018</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B4C71EC6-210F-42DE-9C53-41977AD35B3D}" type="datetimeFigureOut">
              <a:rPr lang="ru-RU" smtClean="0"/>
              <a:pPr/>
              <a:t>17.04.2018</a:t>
            </a:fld>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o-RO" dirty="0" smtClean="0"/>
              <a:t>Cartea de vizită a gimnaziului</a:t>
            </a:r>
            <a:endParaRPr lang="ru-RU" dirty="0"/>
          </a:p>
        </p:txBody>
      </p:sp>
      <p:sp>
        <p:nvSpPr>
          <p:cNvPr id="3" name="Подзаголовок 2"/>
          <p:cNvSpPr>
            <a:spLocks noGrp="1"/>
          </p:cNvSpPr>
          <p:nvPr>
            <p:ph type="subTitle" idx="1"/>
          </p:nvPr>
        </p:nvSpPr>
        <p:spPr/>
        <p:txBody>
          <a:bodyPr>
            <a:normAutofit/>
          </a:bodyPr>
          <a:lstStyle/>
          <a:p>
            <a:r>
              <a:rPr lang="ro-RO" sz="4800" dirty="0" smtClean="0">
                <a:solidFill>
                  <a:srgbClr val="FF0000"/>
                </a:solidFill>
              </a:rPr>
              <a:t>Instituția </a:t>
            </a:r>
            <a:r>
              <a:rPr lang="ro-RO" sz="4800" dirty="0" smtClean="0">
                <a:solidFill>
                  <a:srgbClr val="FF0000"/>
                </a:solidFill>
              </a:rPr>
              <a:t>Publică Gimnaziul </a:t>
            </a:r>
            <a:r>
              <a:rPr lang="ro-RO" sz="4800" dirty="0" smtClean="0">
                <a:solidFill>
                  <a:srgbClr val="FF0000"/>
                </a:solidFill>
              </a:rPr>
              <a:t>Todirești</a:t>
            </a:r>
            <a:endParaRPr lang="ru-RU" sz="4800" dirty="0" smtClean="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122" name="Picture 2" descr="C:\Users\User\Desktop\Рисунок2.jpg"/>
          <p:cNvPicPr>
            <a:picLocks noGrp="1" noChangeAspect="1" noChangeArrowheads="1"/>
          </p:cNvPicPr>
          <p:nvPr>
            <p:ph idx="1"/>
          </p:nvPr>
        </p:nvPicPr>
        <p:blipFill>
          <a:blip r:embed="rId2" cstate="print"/>
          <a:srcRect/>
          <a:stretch>
            <a:fillRect/>
          </a:stretch>
        </p:blipFill>
        <p:spPr bwMode="auto">
          <a:xfrm>
            <a:off x="0" y="0"/>
            <a:ext cx="9154546" cy="659735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sz="4400" dirty="0" smtClean="0">
                <a:solidFill>
                  <a:schemeClr val="accent6">
                    <a:lumMod val="75000"/>
                  </a:schemeClr>
                </a:solidFill>
              </a:rPr>
              <a:t>Scurt istoric</a:t>
            </a:r>
            <a:endParaRPr lang="ru-RU" sz="4400" dirty="0">
              <a:solidFill>
                <a:schemeClr val="accent6">
                  <a:lumMod val="75000"/>
                </a:schemeClr>
              </a:solidFill>
            </a:endParaRPr>
          </a:p>
        </p:txBody>
      </p:sp>
      <p:sp>
        <p:nvSpPr>
          <p:cNvPr id="3" name="Содержимое 2"/>
          <p:cNvSpPr>
            <a:spLocks noGrp="1"/>
          </p:cNvSpPr>
          <p:nvPr>
            <p:ph idx="1"/>
          </p:nvPr>
        </p:nvSpPr>
        <p:spPr/>
        <p:txBody>
          <a:bodyPr>
            <a:normAutofit/>
          </a:bodyPr>
          <a:lstStyle/>
          <a:p>
            <a:pPr>
              <a:lnSpc>
                <a:spcPct val="80000"/>
              </a:lnSpc>
            </a:pPr>
            <a:r>
              <a:rPr lang="ro-RO" sz="1800" dirty="0" smtClean="0"/>
              <a:t>Prima școala din Todirești  a fost inaugurată la 16 august 1876, într-o clădire proprie a bisericii .În 1907  școala avea  o capacitate de 42 de elevi. În anul 1924 erau deschise 2 clase . Progresul demografic a permis către anul 1938 deschiderea în sat a 3 școli primare și a unei grădinițe. Anul 1942atestă în școală 212 elevi. Școlile vechi sunt cunoscute cu numele de ,,la Pasat,, localul casei de deservire și clădirea devenită ulterior grădiniță de copii. Actuala clădire a fost dată în exploatare în anul 1974 cu o capacitate de 640 de locuri,24 săli de clasă,atelier,sală sportivă,sală festivă. </a:t>
            </a:r>
            <a:endParaRPr lang="ro-RO" sz="1800" dirty="0" smtClean="0"/>
          </a:p>
          <a:p>
            <a:pPr>
              <a:lnSpc>
                <a:spcPct val="80000"/>
              </a:lnSpc>
            </a:pPr>
            <a:endParaRPr lang="ro-RO" sz="1800" dirty="0" smtClean="0"/>
          </a:p>
          <a:p>
            <a:pPr>
              <a:lnSpc>
                <a:spcPct val="80000"/>
              </a:lnSpc>
            </a:pPr>
            <a:r>
              <a:rPr lang="ro-RO" sz="2400" dirty="0" smtClean="0"/>
              <a:t>1950-1954-şcoală de 7 clase</a:t>
            </a:r>
          </a:p>
          <a:p>
            <a:pPr>
              <a:lnSpc>
                <a:spcPct val="80000"/>
              </a:lnSpc>
            </a:pPr>
            <a:r>
              <a:rPr lang="ro-RO" sz="2400" dirty="0" smtClean="0"/>
              <a:t>1954-1970-şcoală de 8 clase</a:t>
            </a:r>
          </a:p>
          <a:p>
            <a:pPr>
              <a:lnSpc>
                <a:spcPct val="80000"/>
              </a:lnSpc>
            </a:pPr>
            <a:r>
              <a:rPr lang="ro-RO" sz="2400" dirty="0" smtClean="0"/>
              <a:t>1970-2007-şcoală medie</a:t>
            </a:r>
          </a:p>
          <a:p>
            <a:pPr>
              <a:lnSpc>
                <a:spcPct val="80000"/>
              </a:lnSpc>
            </a:pPr>
            <a:r>
              <a:rPr lang="ro-RO" sz="2400" dirty="0" smtClean="0"/>
              <a:t>2007-2013-gimnaziu</a:t>
            </a:r>
          </a:p>
          <a:p>
            <a:pPr>
              <a:lnSpc>
                <a:spcPct val="80000"/>
              </a:lnSpc>
            </a:pPr>
            <a:r>
              <a:rPr lang="ro-RO" sz="2400" dirty="0" smtClean="0"/>
              <a:t>2013-prezent-Instituţie publică</a:t>
            </a:r>
            <a:endParaRPr lang="ru-RU" sz="2400" dirty="0" smtClean="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o-RO" sz="4800" dirty="0" smtClean="0">
                <a:solidFill>
                  <a:schemeClr val="accent6">
                    <a:lumMod val="75000"/>
                  </a:schemeClr>
                </a:solidFill>
              </a:rPr>
              <a:t>Viziunea</a:t>
            </a:r>
            <a:endParaRPr lang="ru-RU" sz="4800" dirty="0">
              <a:solidFill>
                <a:schemeClr val="accent6">
                  <a:lumMod val="75000"/>
                </a:schemeClr>
              </a:solidFill>
            </a:endParaRPr>
          </a:p>
        </p:txBody>
      </p:sp>
      <p:sp>
        <p:nvSpPr>
          <p:cNvPr id="3" name="Содержимое 2"/>
          <p:cNvSpPr>
            <a:spLocks noGrp="1"/>
          </p:cNvSpPr>
          <p:nvPr>
            <p:ph idx="1"/>
          </p:nvPr>
        </p:nvSpPr>
        <p:spPr/>
        <p:txBody>
          <a:bodyPr>
            <a:normAutofit lnSpcReduction="10000"/>
          </a:bodyPr>
          <a:lstStyle/>
          <a:p>
            <a:r>
              <a:rPr lang="ro-RO" sz="2400" b="1" dirty="0" smtClean="0">
                <a:solidFill>
                  <a:schemeClr val="accent2">
                    <a:lumMod val="60000"/>
                    <a:lumOff val="40000"/>
                  </a:schemeClr>
                </a:solidFill>
                <a:latin typeface="Times New Roman" pitchFamily="18" charset="0"/>
                <a:cs typeface="Times New Roman" pitchFamily="18" charset="0"/>
              </a:rPr>
              <a:t>I.P.Gimnaziul Todireşti preconizează să devină un garant al calităţii şi eficienţei procesului educaţional, aplicarea corectă a politicii educaţionale elaborate de ME prin formarea continuă a cadrelor didactice şi crearea unui climat stimulativ în vederea facilităţii şi dezvoltării potenţialului creativ al fiecărui elev, pentru crearea unei şcoli prietenoase copilului. Promovarea unui învăţămînt de calitate, modern şi flexibil, educarea cetăţenilor activi şi productivi apţi să se integreze cu succes în viaţa comunităţii, fiind deschişi pentru dialog intercultural în contextul valorilor naţionale şi universale asumate. Asigurarea calităţii educaţiei şi apropierea de standardele europene.</a:t>
            </a:r>
            <a:endParaRPr lang="ru-RU" sz="2400" b="1" dirty="0" smtClean="0">
              <a:solidFill>
                <a:schemeClr val="accent2">
                  <a:lumMod val="60000"/>
                  <a:lumOff val="40000"/>
                </a:schemeClr>
              </a:solidFill>
              <a:latin typeface="Times New Roman" pitchFamily="18" charset="0"/>
              <a:cs typeface="Times New Roman" pitchFamily="18" charset="0"/>
            </a:endParaRP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o-RO" dirty="0" smtClean="0"/>
              <a:t>MISIUNEA</a:t>
            </a:r>
            <a:endParaRPr lang="ru-RU" dirty="0"/>
          </a:p>
        </p:txBody>
      </p:sp>
      <p:sp>
        <p:nvSpPr>
          <p:cNvPr id="3" name="Содержимое 2"/>
          <p:cNvSpPr>
            <a:spLocks noGrp="1"/>
          </p:cNvSpPr>
          <p:nvPr>
            <p:ph idx="1"/>
          </p:nvPr>
        </p:nvSpPr>
        <p:spPr/>
        <p:txBody>
          <a:bodyPr/>
          <a:lstStyle/>
          <a:p>
            <a:r>
              <a:rPr lang="ro-RO" b="1" dirty="0" smtClean="0">
                <a:solidFill>
                  <a:srgbClr val="4F6228"/>
                </a:solidFill>
                <a:latin typeface="Times New Roman" pitchFamily="18" charset="0"/>
                <a:cs typeface="Times New Roman" pitchFamily="18" charset="0"/>
              </a:rPr>
              <a:t>Formarea unei personalităţi libere şi creative prin asigurarea dezvoltării competenţelor elevilor precum şi prin consiliertea şi orientarea acestora în determinarea traseului individual, optim, către învăţămîntul liceal, profesional tehnic secundar sau profesional tehnic post-secundar.</a:t>
            </a:r>
            <a:endParaRPr lang="ru-RU" b="1" dirty="0" smtClean="0">
              <a:solidFill>
                <a:srgbClr val="4F6228"/>
              </a:solidFill>
              <a:latin typeface="Times New Roman" pitchFamily="18" charset="0"/>
              <a:cs typeface="Times New Roman" pitchFamily="18" charset="0"/>
            </a:endParaRP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smtClean="0"/>
              <a:t>Corpul profesoral</a:t>
            </a:r>
            <a:endParaRPr lang="ru-RU" dirty="0"/>
          </a:p>
        </p:txBody>
      </p:sp>
      <p:sp>
        <p:nvSpPr>
          <p:cNvPr id="3" name="Содержимое 2"/>
          <p:cNvSpPr>
            <a:spLocks noGrp="1"/>
          </p:cNvSpPr>
          <p:nvPr>
            <p:ph idx="1"/>
          </p:nvPr>
        </p:nvSpPr>
        <p:spPr/>
        <p:txBody>
          <a:bodyPr/>
          <a:lstStyle/>
          <a:p>
            <a:pPr>
              <a:lnSpc>
                <a:spcPct val="80000"/>
              </a:lnSpc>
            </a:pPr>
            <a:r>
              <a:rPr lang="ro-RO" dirty="0" smtClean="0"/>
              <a:t>Total 27 cadre didactice</a:t>
            </a:r>
          </a:p>
          <a:p>
            <a:pPr>
              <a:lnSpc>
                <a:spcPct val="80000"/>
              </a:lnSpc>
            </a:pPr>
            <a:r>
              <a:rPr lang="ro-RO" dirty="0" smtClean="0"/>
              <a:t>24 femei</a:t>
            </a:r>
          </a:p>
          <a:p>
            <a:pPr>
              <a:lnSpc>
                <a:spcPct val="80000"/>
              </a:lnSpc>
            </a:pPr>
            <a:r>
              <a:rPr lang="ro-RO" dirty="0" smtClean="0"/>
              <a:t>3 bărbaţi</a:t>
            </a:r>
          </a:p>
          <a:p>
            <a:pPr>
              <a:lnSpc>
                <a:spcPct val="80000"/>
              </a:lnSpc>
            </a:pPr>
            <a:r>
              <a:rPr lang="ro-RO" dirty="0" smtClean="0"/>
              <a:t>Studii superioare 27</a:t>
            </a:r>
          </a:p>
          <a:p>
            <a:pPr>
              <a:lnSpc>
                <a:spcPct val="80000"/>
              </a:lnSpc>
            </a:pPr>
            <a:r>
              <a:rPr lang="ro-RO" dirty="0" smtClean="0"/>
              <a:t>Grad didactic I – 1 </a:t>
            </a:r>
          </a:p>
          <a:p>
            <a:pPr>
              <a:lnSpc>
                <a:spcPct val="80000"/>
              </a:lnSpc>
            </a:pPr>
            <a:r>
              <a:rPr lang="ro-RO" dirty="0" smtClean="0"/>
              <a:t>Grad didactic II – </a:t>
            </a:r>
            <a:r>
              <a:rPr lang="en-US" dirty="0" smtClean="0"/>
              <a:t>2</a:t>
            </a:r>
            <a:r>
              <a:rPr lang="ro-RO" dirty="0" smtClean="0"/>
              <a:t>1</a:t>
            </a:r>
          </a:p>
          <a:p>
            <a:pPr>
              <a:lnSpc>
                <a:spcPct val="80000"/>
              </a:lnSpc>
            </a:pPr>
            <a:r>
              <a:rPr lang="ro-RO" dirty="0" smtClean="0"/>
              <a:t>Grad managerial II - 1</a:t>
            </a:r>
          </a:p>
          <a:p>
            <a:pPr>
              <a:lnSpc>
                <a:spcPct val="80000"/>
              </a:lnSpc>
            </a:pPr>
            <a:r>
              <a:rPr lang="ro-RO" dirty="0" smtClean="0"/>
              <a:t>Masterat - 1</a:t>
            </a:r>
          </a:p>
          <a:p>
            <a:pPr>
              <a:lnSpc>
                <a:spcPct val="80000"/>
              </a:lnSpc>
            </a:pPr>
            <a:r>
              <a:rPr lang="ro-RO" dirty="0" smtClean="0"/>
              <a:t>Cadre didactice calificate – 100%</a:t>
            </a:r>
          </a:p>
          <a:p>
            <a:pPr>
              <a:lnSpc>
                <a:spcPct val="80000"/>
              </a:lnSpc>
            </a:pPr>
            <a:r>
              <a:rPr lang="ro-RO" dirty="0" smtClean="0"/>
              <a:t>Vîrsta medie a colectivului - 45 ani</a:t>
            </a:r>
            <a:endParaRPr lang="ru-RU" dirty="0" smtClean="0"/>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1026" name="Picture 2" descr="C:\Users\User\Desktop\Рисунок3.jpg"/>
          <p:cNvPicPr>
            <a:picLocks noGrp="1" noChangeAspect="1" noChangeArrowheads="1"/>
          </p:cNvPicPr>
          <p:nvPr>
            <p:ph idx="1"/>
          </p:nvPr>
        </p:nvPicPr>
        <p:blipFill>
          <a:blip r:embed="rId2" cstate="print"/>
          <a:srcRect/>
          <a:stretch>
            <a:fillRect/>
          </a:stretch>
        </p:blipFill>
        <p:spPr bwMode="auto">
          <a:xfrm>
            <a:off x="-75750" y="0"/>
            <a:ext cx="9207422" cy="6858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2050" name="Picture 2" descr="C:\Users\User\Desktop\Рисунок5.jpg"/>
          <p:cNvPicPr>
            <a:picLocks noGrp="1" noChangeAspect="1" noChangeArrowheads="1"/>
          </p:cNvPicPr>
          <p:nvPr>
            <p:ph idx="1"/>
          </p:nvPr>
        </p:nvPicPr>
        <p:blipFill>
          <a:blip r:embed="rId2" cstate="print"/>
          <a:srcRect/>
          <a:stretch>
            <a:fillRect/>
          </a:stretch>
        </p:blipFill>
        <p:spPr bwMode="auto">
          <a:xfrm>
            <a:off x="0" y="0"/>
            <a:ext cx="9144000" cy="630932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074" name="Picture 2" descr="C:\Users\User\Desktop\nou 047.jpg"/>
          <p:cNvPicPr>
            <a:picLocks noGrp="1" noChangeAspect="1" noChangeArrowheads="1"/>
          </p:cNvPicPr>
          <p:nvPr>
            <p:ph idx="1"/>
          </p:nvPr>
        </p:nvPicPr>
        <p:blipFill>
          <a:blip r:embed="rId2" cstate="print"/>
          <a:srcRect/>
          <a:stretch>
            <a:fillRect/>
          </a:stretch>
        </p:blipFill>
        <p:spPr bwMode="auto">
          <a:xfrm>
            <a:off x="0" y="0"/>
            <a:ext cx="9040327" cy="652534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098" name="Picture 2" descr="C:\Users\User\Desktop\Рисунок4.jp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theme/theme1.xml><?xml version="1.0" encoding="utf-8"?>
<a:theme xmlns:a="http://schemas.openxmlformats.org/drawingml/2006/main" name="Тема13">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Тема13</Template>
  <TotalTime>9</TotalTime>
  <Words>315</Words>
  <Application>Microsoft Office PowerPoint</Application>
  <PresentationFormat>Экран (4:3)</PresentationFormat>
  <Paragraphs>25</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Тема13</vt:lpstr>
      <vt:lpstr>Cartea de vizită a gimnaziului</vt:lpstr>
      <vt:lpstr>Scurt istoric</vt:lpstr>
      <vt:lpstr>Viziunea</vt:lpstr>
      <vt:lpstr>MISIUNEA</vt:lpstr>
      <vt:lpstr>Corpul profesoral</vt:lpstr>
      <vt:lpstr>Слайд 6</vt:lpstr>
      <vt:lpstr>Слайд 7</vt:lpstr>
      <vt:lpstr>Слайд 8</vt:lpstr>
      <vt:lpstr>Слайд 9</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Cartea de vizită a gimnaziului</dc:title>
  <dc:creator>User</dc:creator>
  <cp:lastModifiedBy>User</cp:lastModifiedBy>
  <cp:revision>1</cp:revision>
  <dcterms:created xsi:type="dcterms:W3CDTF">2018-04-17T13:42:39Z</dcterms:created>
  <dcterms:modified xsi:type="dcterms:W3CDTF">2018-04-17T13:52:20Z</dcterms:modified>
</cp:coreProperties>
</file>