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66" r:id="rId3"/>
    <p:sldId id="258" r:id="rId4"/>
    <p:sldId id="264" r:id="rId5"/>
    <p:sldId id="298" r:id="rId6"/>
    <p:sldId id="259" r:id="rId7"/>
    <p:sldId id="297" r:id="rId8"/>
    <p:sldId id="300" r:id="rId9"/>
    <p:sldId id="267" r:id="rId10"/>
    <p:sldId id="268" r:id="rId11"/>
    <p:sldId id="269" r:id="rId12"/>
    <p:sldId id="270" r:id="rId13"/>
    <p:sldId id="271" r:id="rId14"/>
    <p:sldId id="272" r:id="rId15"/>
    <p:sldId id="273" r:id="rId16"/>
    <p:sldId id="274" r:id="rId17"/>
    <p:sldId id="276" r:id="rId18"/>
    <p:sldId id="275" r:id="rId19"/>
    <p:sldId id="277" r:id="rId20"/>
    <p:sldId id="278" r:id="rId21"/>
    <p:sldId id="281" r:id="rId22"/>
    <p:sldId id="301" r:id="rId23"/>
    <p:sldId id="279" r:id="rId24"/>
    <p:sldId id="283" r:id="rId25"/>
    <p:sldId id="282" r:id="rId26"/>
    <p:sldId id="284" r:id="rId27"/>
    <p:sldId id="285" r:id="rId28"/>
    <p:sldId id="286" r:id="rId29"/>
    <p:sldId id="287" r:id="rId30"/>
    <p:sldId id="288" r:id="rId31"/>
    <p:sldId id="289" r:id="rId32"/>
    <p:sldId id="302" r:id="rId33"/>
    <p:sldId id="290" r:id="rId34"/>
    <p:sldId id="299" r:id="rId35"/>
    <p:sldId id="291" r:id="rId36"/>
    <p:sldId id="292" r:id="rId37"/>
    <p:sldId id="293" r:id="rId38"/>
    <p:sldId id="294" r:id="rId39"/>
    <p:sldId id="295" r:id="rId40"/>
    <p:sldId id="296" r:id="rId41"/>
    <p:sldId id="303" r:id="rId42"/>
    <p:sldId id="304"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9362"/>
    <a:srgbClr val="FFCF76"/>
    <a:srgbClr val="00FF00"/>
    <a:srgbClr val="E21E9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E9B39-F9F6-40A0-AF36-DBD865CE67EC}" type="datetimeFigureOut">
              <a:rPr lang="en-US" smtClean="0"/>
              <a:pPr/>
              <a:t>3/31/2020</a:t>
            </a:fld>
            <a:endParaRPr lang="en-US"/>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0C5DDC-36A4-4078-A28A-485C3A6BAF3D}"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94F05-1907-4B5D-8C77-625F6533CF6C}" type="datetimeFigureOut">
              <a:rPr lang="en-US" smtClean="0"/>
              <a:pPr/>
              <a:t>3/31/2020</a:t>
            </a:fld>
            <a:endParaRPr lang="en-US"/>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A623D-1FB6-431D-992C-30E3306AF2F0}"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en-US"/>
          </a:p>
        </p:txBody>
      </p:sp>
      <p:sp>
        <p:nvSpPr>
          <p:cNvPr id="4" name="Substituent număr diapozitiv 3"/>
          <p:cNvSpPr>
            <a:spLocks noGrp="1"/>
          </p:cNvSpPr>
          <p:nvPr>
            <p:ph type="sldNum" sz="quarter" idx="10"/>
          </p:nvPr>
        </p:nvSpPr>
        <p:spPr/>
        <p:txBody>
          <a:bodyPr/>
          <a:lstStyle/>
          <a:p>
            <a:fld id="{31AA623D-1FB6-431D-992C-30E3306AF2F0}" type="slidenum">
              <a:rPr lang="en-US" smtClean="0"/>
              <a:pPr/>
              <a:t>1</a:t>
            </a:fld>
            <a:endParaRPr lang="en-US"/>
          </a:p>
        </p:txBody>
      </p:sp>
      <p:sp>
        <p:nvSpPr>
          <p:cNvPr id="5" name="Substituent dată 4"/>
          <p:cNvSpPr>
            <a:spLocks noGrp="1"/>
          </p:cNvSpPr>
          <p:nvPr>
            <p:ph type="dt" idx="11"/>
          </p:nvPr>
        </p:nvSpPr>
        <p:spPr/>
        <p:txBody>
          <a:bodyPr/>
          <a:lstStyle/>
          <a:p>
            <a:fld id="{C1BB2C65-5799-4D98-9EE3-405F4D1FDBA4}" type="datetime1">
              <a:rPr lang="en-US" smtClean="0"/>
              <a:pPr/>
              <a:t>3/31/2020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en-US"/>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en-US"/>
          </a:p>
        </p:txBody>
      </p:sp>
      <p:sp>
        <p:nvSpPr>
          <p:cNvPr id="4" name="Substituent dată 3"/>
          <p:cNvSpPr>
            <a:spLocks noGrp="1"/>
          </p:cNvSpPr>
          <p:nvPr>
            <p:ph type="dt" sz="half" idx="10"/>
          </p:nvPr>
        </p:nvSpPr>
        <p:spPr/>
        <p:txBody>
          <a:bodyPr/>
          <a:lstStyle/>
          <a:p>
            <a:fld id="{59BF3ECC-A37F-4A55-A684-06AD1F573384}" type="datetime1">
              <a:rPr lang="en-US" smtClean="0"/>
              <a:pPr/>
              <a:t>3/31/2020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2FB1F90E-465A-4D4B-B73D-CA8C4566B486}" type="datetime1">
              <a:rPr lang="en-US" smtClean="0"/>
              <a:pPr/>
              <a:t>3/31/2020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8AA17016-F90D-4038-B962-5A65C8342DC0}" type="datetime1">
              <a:rPr lang="en-US" smtClean="0"/>
              <a:pPr/>
              <a:t>3/31/2020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A3C9EAC3-956E-447A-846C-921E231C860C}" type="datetime1">
              <a:rPr lang="en-US" smtClean="0"/>
              <a:pPr/>
              <a:t>3/31/2020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fld id="{C8B103A6-544D-42E8-B4A6-0EFF7FE9ABFA}" type="datetime1">
              <a:rPr lang="en-US" smtClean="0"/>
              <a:pPr/>
              <a:t>3/31/2020</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dată 4"/>
          <p:cNvSpPr>
            <a:spLocks noGrp="1"/>
          </p:cNvSpPr>
          <p:nvPr>
            <p:ph type="dt" sz="half" idx="10"/>
          </p:nvPr>
        </p:nvSpPr>
        <p:spPr/>
        <p:txBody>
          <a:bodyPr/>
          <a:lstStyle/>
          <a:p>
            <a:fld id="{6E0A4291-62E8-4D03-9B8E-7FE5BA2E46CC}" type="datetime1">
              <a:rPr lang="en-US" smtClean="0"/>
              <a:pPr/>
              <a:t>3/31/2020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7" name="Substituent dată 6"/>
          <p:cNvSpPr>
            <a:spLocks noGrp="1"/>
          </p:cNvSpPr>
          <p:nvPr>
            <p:ph type="dt" sz="half" idx="10"/>
          </p:nvPr>
        </p:nvSpPr>
        <p:spPr/>
        <p:txBody>
          <a:bodyPr/>
          <a:lstStyle/>
          <a:p>
            <a:fld id="{D89F6E64-50CB-4622-AF74-EE9EC91A063C}" type="datetime1">
              <a:rPr lang="en-US" smtClean="0"/>
              <a:pPr/>
              <a:t>3/31/2020</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dată 2"/>
          <p:cNvSpPr>
            <a:spLocks noGrp="1"/>
          </p:cNvSpPr>
          <p:nvPr>
            <p:ph type="dt" sz="half" idx="10"/>
          </p:nvPr>
        </p:nvSpPr>
        <p:spPr/>
        <p:txBody>
          <a:bodyPr/>
          <a:lstStyle/>
          <a:p>
            <a:fld id="{FED858A8-227B-40E5-B0B0-D48EC5BFBEF1}" type="datetime1">
              <a:rPr lang="en-US" smtClean="0"/>
              <a:pPr/>
              <a:t>3/31/2020</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268EBA57-C22A-41F3-86FD-4A071FE7A736}" type="datetime1">
              <a:rPr lang="en-US" smtClean="0"/>
              <a:pPr/>
              <a:t>3/31/2020</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Faceți clic pentru a edita stilul de titlu Coordonator</a:t>
            </a:r>
            <a:endParaRPr lang="en-US"/>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71D9683A-A053-4B7B-A144-85AFD0308A78}" type="datetime1">
              <a:rPr lang="en-US" smtClean="0"/>
              <a:pPr/>
              <a:t>3/31/2020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Faceți clic pentru a edita stilul de titlu Coordonator</a:t>
            </a:r>
            <a:endParaRPr lang="en-US"/>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4C1D9561-A075-42DA-BE1D-D2F43F26D809}" type="datetime1">
              <a:rPr lang="en-US" smtClean="0"/>
              <a:pPr/>
              <a:t>3/31/2020</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a:t>
            </a:fld>
            <a:endParaRPr lang="en-US"/>
          </a:p>
        </p:txBody>
      </p:sp>
    </p:spTree>
  </p:cSld>
  <p:clrMapOvr>
    <a:masterClrMapping/>
  </p:clrMapOvr>
  <p:transition>
    <p:dissolve/>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a:grad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smtClean="0"/>
              <a:t>Faceți clic pentru a edita stilul de titlu Coordonator</a:t>
            </a:r>
            <a:endParaRPr lang="en-US"/>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33714-87FB-4414-882A-CB41246136A8}" type="datetime1">
              <a:rPr lang="en-US" smtClean="0"/>
              <a:pPr/>
              <a:t>3/31/2020</a:t>
            </a:fld>
            <a:endParaRPr lang="en-US"/>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23D44-A265-4C35-B3D9-34A1C005FE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sndAc>
      <p:stSnd>
        <p:snd r:embed="rId13" name="camera.wav"/>
      </p:stSnd>
    </p:sndAc>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url=https://www.elforum.info/topic/111448-ciclul-histerezis-la-transformatorul-de-retea/&amp;psig=AOvVaw2EPoVH6GaEAESUgl5ft58n&amp;ust=1585134822448000&amp;source=images&amp;cd=vfe&amp;ved=0CAIQjRxqFwoTCNj7gcj9sugCFQAAAAAdAAAAABAK"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normAutofit/>
          </a:bodyPr>
          <a:lstStyle/>
          <a:p>
            <a:r>
              <a:rPr lang="en-US" sz="4800" b="1" dirty="0" smtClean="0"/>
              <a:t>OSCILOSCOPUL  CATODIC </a:t>
            </a:r>
            <a:endParaRPr lang="en-US" sz="4800" b="1" dirty="0"/>
          </a:p>
        </p:txBody>
      </p:sp>
      <p:sp>
        <p:nvSpPr>
          <p:cNvPr id="3" name="Subtitlu 2"/>
          <p:cNvSpPr>
            <a:spLocks noGrp="1"/>
          </p:cNvSpPr>
          <p:nvPr>
            <p:ph type="subTitle" idx="1"/>
          </p:nvPr>
        </p:nvSpPr>
        <p:spPr/>
        <p:txBody>
          <a:bodyPr/>
          <a:lstStyle/>
          <a:p>
            <a:endParaRPr lang="en-US" dirty="0"/>
          </a:p>
        </p:txBody>
      </p:sp>
      <p:pic>
        <p:nvPicPr>
          <p:cNvPr id="4" name="Picture 2"/>
          <p:cNvPicPr>
            <a:picLocks noGrp="1" noChangeAspect="1" noChangeArrowheads="1"/>
          </p:cNvPicPr>
          <p:nvPr>
            <p:ph idx="1"/>
          </p:nvPr>
        </p:nvPicPr>
        <p:blipFill>
          <a:blip r:embed="rId4" cstate="print"/>
          <a:srcRect/>
          <a:stretch>
            <a:fillRect/>
          </a:stretch>
        </p:blipFill>
        <p:spPr bwMode="auto">
          <a:xfrm>
            <a:off x="395536" y="4509120"/>
            <a:ext cx="2505075" cy="180975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5724128" y="404664"/>
            <a:ext cx="2971800" cy="1562100"/>
          </a:xfrm>
          <a:prstGeom prst="rect">
            <a:avLst/>
          </a:prstGeom>
          <a:noFill/>
          <a:ln w="9525">
            <a:noFill/>
            <a:miter lim="800000"/>
            <a:headEnd/>
            <a:tailEnd/>
          </a:ln>
        </p:spPr>
      </p:pic>
      <p:sp>
        <p:nvSpPr>
          <p:cNvPr id="6" name="Substituent dată 5"/>
          <p:cNvSpPr>
            <a:spLocks noGrp="1"/>
          </p:cNvSpPr>
          <p:nvPr>
            <p:ph type="dt" sz="half" idx="10"/>
          </p:nvPr>
        </p:nvSpPr>
        <p:spPr/>
        <p:txBody>
          <a:bodyPr/>
          <a:lstStyle/>
          <a:p>
            <a:fld id="{83D27A28-8151-46C1-A95B-19FB46475F33}" type="datetime1">
              <a:rPr lang="en-US" smtClean="0"/>
              <a:pPr/>
              <a:t>3/31/2020</a:t>
            </a:fld>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1</a:t>
            </a:fld>
            <a:endParaRPr lang="en-US"/>
          </a:p>
        </p:txBody>
      </p:sp>
    </p:spTree>
  </p:cSld>
  <p:clrMapOvr>
    <a:masterClrMapping/>
  </p:clrMapOvr>
  <p:transition>
    <p:dissolve/>
    <p:sndAc>
      <p:stSnd>
        <p:snd r:embed="rId3"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dirty="0" smtClean="0"/>
              <a:t>SCHEMA BLOC </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755576" y="1340768"/>
            <a:ext cx="7632848" cy="5184575"/>
          </a:xfrm>
          <a:prstGeom prst="rect">
            <a:avLst/>
          </a:prstGeom>
          <a:noFill/>
          <a:ln w="9525">
            <a:noFill/>
            <a:miter lim="800000"/>
            <a:headEnd/>
            <a:tailEnd/>
          </a:ln>
        </p:spPr>
      </p:pic>
      <p:sp>
        <p:nvSpPr>
          <p:cNvPr id="4" name="Substituent dată 3"/>
          <p:cNvSpPr>
            <a:spLocks noGrp="1"/>
          </p:cNvSpPr>
          <p:nvPr>
            <p:ph type="dt" sz="half" idx="10"/>
          </p:nvPr>
        </p:nvSpPr>
        <p:spPr/>
        <p:txBody>
          <a:bodyPr/>
          <a:lstStyle/>
          <a:p>
            <a:fld id="{E530593E-DF45-4009-89C1-D9FC37D223FA}"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10</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0" y="332656"/>
            <a:ext cx="9144000" cy="5793507"/>
          </a:xfrm>
        </p:spPr>
        <p:txBody>
          <a:bodyPr>
            <a:normAutofit fontScale="92500" lnSpcReduction="20000"/>
          </a:bodyPr>
          <a:lstStyle/>
          <a:p>
            <a:pPr algn="ctr">
              <a:buNone/>
            </a:pPr>
            <a:r>
              <a:rPr lang="en-US" sz="4000" b="1" dirty="0" err="1" smtClean="0">
                <a:latin typeface="Times New Roman" pitchFamily="18" charset="0"/>
                <a:cs typeface="Times New Roman" pitchFamily="18" charset="0"/>
              </a:rPr>
              <a:t>Tubul</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catodic</a:t>
            </a:r>
            <a:endParaRPr lang="ro-RO" sz="4000" b="1" dirty="0" smtClean="0">
              <a:latin typeface="Times New Roman" pitchFamily="18" charset="0"/>
              <a:cs typeface="Times New Roman" pitchFamily="18" charset="0"/>
            </a:endParaRPr>
          </a:p>
          <a:p>
            <a:endParaRPr lang="ro-RO" sz="4000" b="1" dirty="0" smtClean="0">
              <a:latin typeface="Times New Roman" pitchFamily="18" charset="0"/>
              <a:cs typeface="Times New Roman" pitchFamily="18" charset="0"/>
            </a:endParaRPr>
          </a:p>
          <a:p>
            <a:pPr>
              <a:lnSpc>
                <a:spcPct val="150000"/>
              </a:lnSpc>
              <a:buNone/>
            </a:pPr>
            <a:r>
              <a:rPr lang="en-US" sz="4000" b="1" dirty="0" smtClean="0">
                <a:latin typeface="Times New Roman" pitchFamily="18" charset="0"/>
                <a:cs typeface="Times New Roman" pitchFamily="18" charset="0"/>
              </a:rPr>
              <a:t> </a:t>
            </a:r>
            <a:r>
              <a:rPr lang="ro-RO" sz="4000" b="1" dirty="0" smtClean="0">
                <a:latin typeface="Times New Roman" pitchFamily="18" charset="0"/>
                <a:cs typeface="Times New Roman" pitchFamily="18" charset="0"/>
              </a:rPr>
              <a:t>  cu o formă tronconică </a:t>
            </a:r>
            <a:r>
              <a:rPr lang="de-DE" sz="4000" b="1" dirty="0" smtClean="0">
                <a:latin typeface="Times New Roman" pitchFamily="18" charset="0"/>
                <a:cs typeface="Times New Roman" pitchFamily="18" charset="0"/>
              </a:rPr>
              <a:t>e</a:t>
            </a:r>
            <a:r>
              <a:rPr lang="en-US" sz="4000" b="1" dirty="0" err="1" smtClean="0">
                <a:latin typeface="Times New Roman" pitchFamily="18" charset="0"/>
                <a:cs typeface="Times New Roman" pitchFamily="18" charset="0"/>
              </a:rPr>
              <a:t>ste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elementul</a:t>
            </a:r>
            <a:r>
              <a:rPr lang="en-US" sz="4000" b="1" dirty="0" smtClean="0">
                <a:latin typeface="Times New Roman" pitchFamily="18" charset="0"/>
                <a:cs typeface="Times New Roman" pitchFamily="18" charset="0"/>
              </a:rPr>
              <a:t> principal al </a:t>
            </a:r>
            <a:r>
              <a:rPr lang="en-US" sz="4000" b="1" dirty="0" err="1" smtClean="0">
                <a:latin typeface="Times New Roman" pitchFamily="18" charset="0"/>
                <a:cs typeface="Times New Roman" pitchFamily="18" charset="0"/>
              </a:rPr>
              <a:t>osciloscopului</a:t>
            </a:r>
            <a:r>
              <a:rPr lang="en-US" sz="4000" b="1" dirty="0" smtClean="0">
                <a:latin typeface="Times New Roman" pitchFamily="18" charset="0"/>
                <a:cs typeface="Times New Roman" pitchFamily="18" charset="0"/>
              </a:rPr>
              <a:t>. </a:t>
            </a:r>
            <a:r>
              <a:rPr lang="ro-RO" sz="4000" b="1" dirty="0" smtClean="0">
                <a:latin typeface="Times New Roman" pitchFamily="18" charset="0"/>
                <a:cs typeface="Times New Roman" pitchFamily="18" charset="0"/>
              </a:rPr>
              <a:t>Î</a:t>
            </a:r>
            <a:r>
              <a:rPr lang="en-US" sz="4000" b="1" dirty="0" smtClean="0">
                <a:latin typeface="Times New Roman" pitchFamily="18" charset="0"/>
                <a:cs typeface="Times New Roman" pitchFamily="18" charset="0"/>
              </a:rPr>
              <a:t>n </a:t>
            </a:r>
            <a:r>
              <a:rPr lang="en-US" sz="4000" b="1" dirty="0" err="1" smtClean="0">
                <a:latin typeface="Times New Roman" pitchFamily="18" charset="0"/>
                <a:cs typeface="Times New Roman" pitchFamily="18" charset="0"/>
              </a:rPr>
              <a:t>interiorul</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lui</a:t>
            </a:r>
            <a:r>
              <a:rPr lang="en-US" sz="4000" b="1" dirty="0" smtClean="0">
                <a:latin typeface="Times New Roman" pitchFamily="18" charset="0"/>
                <a:cs typeface="Times New Roman" pitchFamily="18" charset="0"/>
              </a:rPr>
              <a:t> se </a:t>
            </a:r>
            <a:r>
              <a:rPr lang="en-US" sz="4000" b="1" dirty="0" err="1" smtClean="0">
                <a:latin typeface="Times New Roman" pitchFamily="18" charset="0"/>
                <a:cs typeface="Times New Roman" pitchFamily="18" charset="0"/>
              </a:rPr>
              <a:t>genereaz</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fasciculul</a:t>
            </a:r>
            <a:r>
              <a:rPr lang="en-US" sz="4000" b="1" dirty="0" smtClean="0">
                <a:latin typeface="Times New Roman" pitchFamily="18" charset="0"/>
                <a:cs typeface="Times New Roman" pitchFamily="18" charset="0"/>
              </a:rPr>
              <a:t> de </a:t>
            </a:r>
            <a:r>
              <a:rPr lang="en-US" sz="4000" b="1" dirty="0" err="1" smtClean="0">
                <a:latin typeface="Times New Roman" pitchFamily="18" charset="0"/>
                <a:cs typeface="Times New Roman" pitchFamily="18" charset="0"/>
              </a:rPr>
              <a:t>electroni</a:t>
            </a:r>
            <a:r>
              <a:rPr lang="en-US" sz="4000" b="1" dirty="0" smtClean="0">
                <a:latin typeface="Times New Roman" pitchFamily="18" charset="0"/>
                <a:cs typeface="Times New Roman" pitchFamily="18" charset="0"/>
              </a:rPr>
              <a:t> care </a:t>
            </a:r>
            <a:r>
              <a:rPr lang="en-US" sz="4000" b="1" dirty="0" err="1" smtClean="0">
                <a:latin typeface="Times New Roman" pitchFamily="18" charset="0"/>
                <a:cs typeface="Times New Roman" pitchFamily="18" charset="0"/>
              </a:rPr>
              <a:t>deviat</a:t>
            </a:r>
            <a:r>
              <a:rPr lang="en-US" sz="4000" b="1" dirty="0" smtClean="0">
                <a:latin typeface="Times New Roman" pitchFamily="18" charset="0"/>
                <a:cs typeface="Times New Roman" pitchFamily="18" charset="0"/>
              </a:rPr>
              <a:t> sub ac</a:t>
            </a:r>
            <a:r>
              <a:rPr lang="ro-RO" sz="4000" b="1" dirty="0" smtClean="0">
                <a:latin typeface="Times New Roman" pitchFamily="18" charset="0"/>
                <a:cs typeface="Times New Roman" pitchFamily="18" charset="0"/>
              </a:rPr>
              <a:t>ț</a:t>
            </a:r>
            <a:r>
              <a:rPr lang="en-US" sz="4000" b="1" dirty="0" err="1" smtClean="0">
                <a:latin typeface="Times New Roman" pitchFamily="18" charset="0"/>
                <a:cs typeface="Times New Roman" pitchFamily="18" charset="0"/>
              </a:rPr>
              <a:t>iunea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câmpurilor</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produse</a:t>
            </a:r>
            <a:r>
              <a:rPr lang="en-US" sz="4000" b="1" dirty="0" smtClean="0">
                <a:latin typeface="Times New Roman" pitchFamily="18" charset="0"/>
                <a:cs typeface="Times New Roman" pitchFamily="18" charset="0"/>
              </a:rPr>
              <a:t> de </a:t>
            </a:r>
            <a:r>
              <a:rPr lang="en-US" sz="4000" b="1" dirty="0" err="1" smtClean="0">
                <a:latin typeface="Times New Roman" pitchFamily="18" charset="0"/>
                <a:cs typeface="Times New Roman" pitchFamily="18" charset="0"/>
              </a:rPr>
              <a:t>semnalele</a:t>
            </a:r>
            <a:r>
              <a:rPr lang="en-US" sz="4000" b="1" dirty="0" smtClean="0">
                <a:latin typeface="Times New Roman" pitchFamily="18" charset="0"/>
                <a:cs typeface="Times New Roman" pitchFamily="18" charset="0"/>
              </a:rPr>
              <a:t> de </a:t>
            </a:r>
            <a:r>
              <a:rPr lang="en-US" sz="4000" b="1" dirty="0" err="1" smtClean="0">
                <a:latin typeface="Times New Roman" pitchFamily="18" charset="0"/>
                <a:cs typeface="Times New Roman" pitchFamily="18" charset="0"/>
              </a:rPr>
              <a:t>studiat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ciocnesc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ecranul</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descriind</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acesta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curbele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dorite</a:t>
            </a:r>
            <a:r>
              <a:rPr lang="en-US" sz="4000" b="1" dirty="0" smtClean="0">
                <a:latin typeface="Times New Roman" pitchFamily="18" charset="0"/>
                <a:cs typeface="Times New Roman" pitchFamily="18" charset="0"/>
              </a:rPr>
              <a:t>. </a:t>
            </a:r>
          </a:p>
          <a:p>
            <a:pPr>
              <a:buNone/>
            </a:pPr>
            <a:endParaRPr lang="en-US" dirty="0" smtClean="0"/>
          </a:p>
        </p:txBody>
      </p:sp>
      <p:sp>
        <p:nvSpPr>
          <p:cNvPr id="4" name="Substituent dată 3"/>
          <p:cNvSpPr>
            <a:spLocks noGrp="1"/>
          </p:cNvSpPr>
          <p:nvPr>
            <p:ph type="dt" sz="half" idx="10"/>
          </p:nvPr>
        </p:nvSpPr>
        <p:spPr/>
        <p:txBody>
          <a:bodyPr/>
          <a:lstStyle/>
          <a:p>
            <a:fld id="{0B3A4606-C333-4193-B437-A321C5022730}"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11</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457200" y="332656"/>
            <a:ext cx="8229600" cy="5793507"/>
          </a:xfrm>
        </p:spPr>
        <p:txBody>
          <a:bodyPr>
            <a:normAutofit fontScale="92500"/>
          </a:bodyPr>
          <a:lstStyle/>
          <a:p>
            <a:pPr>
              <a:buNone/>
            </a:pPr>
            <a:r>
              <a:rPr lang="ro-RO" dirty="0" smtClean="0"/>
              <a:t>	    </a:t>
            </a:r>
            <a:r>
              <a:rPr lang="en-US" dirty="0" smtClean="0"/>
              <a:t> </a:t>
            </a:r>
            <a:r>
              <a:rPr lang="en-US" sz="4000" dirty="0" err="1" smtClean="0">
                <a:latin typeface="Times New Roman" pitchFamily="18" charset="0"/>
                <a:cs typeface="Times New Roman" pitchFamily="18" charset="0"/>
              </a:rPr>
              <a:t>Pentru</a:t>
            </a:r>
            <a:r>
              <a:rPr lang="en-US" sz="4000" dirty="0" smtClean="0">
                <a:latin typeface="Times New Roman" pitchFamily="18" charset="0"/>
                <a:cs typeface="Times New Roman" pitchFamily="18" charset="0"/>
              </a:rPr>
              <a:t> a </a:t>
            </a:r>
            <a:r>
              <a:rPr lang="en-US" sz="4000" dirty="0" err="1" smtClean="0">
                <a:latin typeface="Times New Roman" pitchFamily="18" charset="0"/>
                <a:cs typeface="Times New Roman" pitchFamily="18" charset="0"/>
              </a:rPr>
              <a:t>putea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afi</a:t>
            </a:r>
            <a:r>
              <a:rPr lang="ro-RO" sz="4000" dirty="0" smtClean="0">
                <a:latin typeface="Times New Roman" pitchFamily="18" charset="0"/>
                <a:cs typeface="Times New Roman" pitchFamily="18" charset="0"/>
              </a:rPr>
              <a:t>ș</a:t>
            </a:r>
            <a:r>
              <a:rPr lang="en-US" sz="4000" dirty="0" smtClean="0">
                <a:latin typeface="Times New Roman" pitchFamily="18" charset="0"/>
                <a:cs typeface="Times New Roman" pitchFamily="18" charset="0"/>
              </a:rPr>
              <a:t>a </a:t>
            </a:r>
            <a:r>
              <a:rPr lang="en-US" sz="4000" dirty="0" err="1" smtClean="0">
                <a:latin typeface="Times New Roman" pitchFamily="18" charset="0"/>
                <a:cs typeface="Times New Roman" pitchFamily="18" charset="0"/>
              </a:rPr>
              <a:t>pe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ecranul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tubului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catodic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curba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reprezint</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dependen</a:t>
            </a:r>
            <a:r>
              <a:rPr lang="ro-RO" sz="4000" dirty="0" smtClean="0">
                <a:latin typeface="Times New Roman" pitchFamily="18" charset="0"/>
                <a:cs typeface="Times New Roman" pitchFamily="18" charset="0"/>
              </a:rPr>
              <a:t>ț</a:t>
            </a:r>
            <a:r>
              <a:rPr lang="en-US" sz="4000" dirty="0" smtClean="0">
                <a:latin typeface="Times New Roman" pitchFamily="18" charset="0"/>
                <a:cs typeface="Times New Roman" pitchFamily="18" charset="0"/>
              </a:rPr>
              <a:t>a </a:t>
            </a:r>
            <a:r>
              <a:rPr lang="ro-RO" sz="4000" dirty="0" err="1" smtClean="0">
                <a:latin typeface="Times New Roman" pitchFamily="18" charset="0"/>
                <a:cs typeface="Times New Roman" pitchFamily="18" charset="0"/>
              </a:rPr>
              <a:t>î</a:t>
            </a:r>
            <a:r>
              <a:rPr lang="en-US" sz="4000" dirty="0" err="1" smtClean="0">
                <a:latin typeface="Times New Roman" pitchFamily="18" charset="0"/>
                <a:cs typeface="Times New Roman" pitchFamily="18" charset="0"/>
              </a:rPr>
              <a:t>ntre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dou</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m</a:t>
            </a:r>
            <a:r>
              <a:rPr lang="ro-RO" sz="4000" dirty="0" smtClean="0">
                <a:latin typeface="Times New Roman" pitchFamily="18" charset="0"/>
                <a:cs typeface="Times New Roman" pitchFamily="18" charset="0"/>
              </a:rPr>
              <a:t>ă</a:t>
            </a:r>
            <a:r>
              <a:rPr lang="en-US" sz="4000" dirty="0" err="1" smtClean="0">
                <a:latin typeface="Times New Roman" pitchFamily="18" charset="0"/>
                <a:cs typeface="Times New Roman" pitchFamily="18" charset="0"/>
              </a:rPr>
              <a:t>rimi</a:t>
            </a:r>
            <a:r>
              <a:rPr lang="en-US" sz="4000" dirty="0" smtClean="0">
                <a:latin typeface="Times New Roman" pitchFamily="18" charset="0"/>
                <a:cs typeface="Times New Roman" pitchFamily="18" charset="0"/>
              </a:rPr>
              <a:t>, A=f(B), </a:t>
            </a:r>
            <a:r>
              <a:rPr lang="en-US" sz="4000" dirty="0" err="1" smtClean="0">
                <a:latin typeface="Times New Roman" pitchFamily="18" charset="0"/>
                <a:cs typeface="Times New Roman" pitchFamily="18" charset="0"/>
              </a:rPr>
              <a:t>este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necesar</a:t>
            </a:r>
            <a:r>
              <a:rPr lang="en-US" sz="4000" dirty="0" smtClean="0">
                <a:latin typeface="Times New Roman" pitchFamily="18" charset="0"/>
                <a:cs typeface="Times New Roman" pitchFamily="18" charset="0"/>
              </a:rPr>
              <a:t>: </a:t>
            </a:r>
            <a:endParaRPr lang="ro-RO"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s</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se ob</a:t>
            </a:r>
            <a:r>
              <a:rPr lang="ro-RO" sz="4000" dirty="0" smtClean="0">
                <a:latin typeface="Times New Roman" pitchFamily="18" charset="0"/>
                <a:cs typeface="Times New Roman" pitchFamily="18" charset="0"/>
              </a:rPr>
              <a:t>ț</a:t>
            </a:r>
            <a:r>
              <a:rPr lang="en-US" sz="4000" dirty="0" smtClean="0">
                <a:latin typeface="Times New Roman" pitchFamily="18" charset="0"/>
                <a:cs typeface="Times New Roman" pitchFamily="18" charset="0"/>
              </a:rPr>
              <a:t>in</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ecran</a:t>
            </a:r>
            <a:r>
              <a:rPr lang="en-US" sz="4000" dirty="0" smtClean="0">
                <a:latin typeface="Times New Roman" pitchFamily="18" charset="0"/>
                <a:cs typeface="Times New Roman" pitchFamily="18" charset="0"/>
              </a:rPr>
              <a:t> un </a:t>
            </a:r>
            <a:r>
              <a:rPr lang="en-US" sz="4000" dirty="0" err="1" smtClean="0">
                <a:latin typeface="Times New Roman" pitchFamily="18" charset="0"/>
                <a:cs typeface="Times New Roman" pitchFamily="18" charset="0"/>
              </a:rPr>
              <a:t>punct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luminos</a:t>
            </a:r>
            <a:r>
              <a:rPr lang="en-US" sz="4000" dirty="0" smtClean="0">
                <a:latin typeface="Times New Roman" pitchFamily="18" charset="0"/>
                <a:cs typeface="Times New Roman" pitchFamily="18" charset="0"/>
              </a:rPr>
              <a:t> </a:t>
            </a:r>
            <a:r>
              <a:rPr lang="ro-RO" sz="4000" dirty="0" smtClean="0">
                <a:latin typeface="Times New Roman" pitchFamily="18" charset="0"/>
                <a:cs typeface="Times New Roman" pitchFamily="18" charset="0"/>
              </a:rPr>
              <a:t>numit spot</a:t>
            </a:r>
            <a:r>
              <a:rPr lang="en-US" sz="4000" dirty="0" smtClean="0">
                <a:latin typeface="Times New Roman" pitchFamily="18" charset="0"/>
                <a:cs typeface="Times New Roman" pitchFamily="18" charset="0"/>
              </a:rPr>
              <a:t>;  </a:t>
            </a:r>
            <a:endParaRPr lang="ro-RO"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s</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se </a:t>
            </a:r>
            <a:r>
              <a:rPr lang="en-US" sz="4000" dirty="0" err="1" smtClean="0">
                <a:latin typeface="Times New Roman" pitchFamily="18" charset="0"/>
                <a:cs typeface="Times New Roman" pitchFamily="18" charset="0"/>
              </a:rPr>
              <a:t>poat</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deplasa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acest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punct</a:t>
            </a:r>
            <a:r>
              <a:rPr lang="en-US" sz="4000" dirty="0" smtClean="0">
                <a:latin typeface="Times New Roman" pitchFamily="18" charset="0"/>
                <a:cs typeface="Times New Roman" pitchFamily="18" charset="0"/>
              </a:rPr>
              <a:t> dup</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dou</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direc</a:t>
            </a:r>
            <a:r>
              <a:rPr lang="ro-RO" sz="4000" dirty="0" smtClean="0">
                <a:latin typeface="Times New Roman" pitchFamily="18" charset="0"/>
                <a:cs typeface="Times New Roman" pitchFamily="18" charset="0"/>
              </a:rPr>
              <a:t>ț</a:t>
            </a:r>
            <a:r>
              <a:rPr lang="en-US" sz="4000" dirty="0" smtClean="0">
                <a:latin typeface="Times New Roman" pitchFamily="18" charset="0"/>
                <a:cs typeface="Times New Roman" pitchFamily="18" charset="0"/>
              </a:rPr>
              <a:t>ii, </a:t>
            </a:r>
            <a:r>
              <a:rPr lang="en-US" sz="4000" dirty="0" err="1" smtClean="0">
                <a:latin typeface="Times New Roman" pitchFamily="18" charset="0"/>
                <a:cs typeface="Times New Roman" pitchFamily="18" charset="0"/>
              </a:rPr>
              <a:t>orizontal</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ro-RO" sz="4000" dirty="0" err="1" smtClean="0">
                <a:latin typeface="Times New Roman" pitchFamily="18" charset="0"/>
                <a:cs typeface="Times New Roman" pitchFamily="18" charset="0"/>
              </a:rPr>
              <a:t>o-</a:t>
            </a:r>
            <a:r>
              <a:rPr lang="en-US" sz="4000" dirty="0" smtClean="0">
                <a:latin typeface="Times New Roman" pitchFamily="18" charset="0"/>
                <a:cs typeface="Times New Roman" pitchFamily="18" charset="0"/>
              </a:rPr>
              <a:t>x) </a:t>
            </a:r>
            <a:r>
              <a:rPr lang="ro-RO" sz="4000" dirty="0" err="1" smtClean="0">
                <a:latin typeface="Times New Roman" pitchFamily="18" charset="0"/>
                <a:cs typeface="Times New Roman" pitchFamily="18" charset="0"/>
              </a:rPr>
              <a:t>ș</a:t>
            </a:r>
            <a:r>
              <a:rPr lang="en-US" sz="4000" dirty="0" err="1" smtClean="0">
                <a:latin typeface="Times New Roman" pitchFamily="18" charset="0"/>
                <a:cs typeface="Times New Roman" pitchFamily="18" charset="0"/>
              </a:rPr>
              <a:t>i</a:t>
            </a:r>
            <a:r>
              <a:rPr lang="en-US"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vertical</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ro-RO" sz="4000" dirty="0" err="1" smtClean="0">
                <a:latin typeface="Times New Roman" pitchFamily="18" charset="0"/>
                <a:cs typeface="Times New Roman" pitchFamily="18" charset="0"/>
              </a:rPr>
              <a:t>o-</a:t>
            </a:r>
            <a:r>
              <a:rPr lang="en-US" sz="4000" dirty="0" smtClean="0">
                <a:latin typeface="Times New Roman" pitchFamily="18" charset="0"/>
                <a:cs typeface="Times New Roman" pitchFamily="18" charset="0"/>
              </a:rPr>
              <a:t>y), </a:t>
            </a:r>
            <a:r>
              <a:rPr lang="en-US" sz="4000" dirty="0" err="1" smtClean="0">
                <a:latin typeface="Times New Roman" pitchFamily="18" charset="0"/>
                <a:cs typeface="Times New Roman" pitchFamily="18" charset="0"/>
              </a:rPr>
              <a:t>pentru</a:t>
            </a:r>
            <a:r>
              <a:rPr lang="en-US" sz="4000" dirty="0" smtClean="0">
                <a:latin typeface="Times New Roman" pitchFamily="18" charset="0"/>
                <a:cs typeface="Times New Roman" pitchFamily="18" charset="0"/>
              </a:rPr>
              <a:t> a </a:t>
            </a:r>
            <a:r>
              <a:rPr lang="en-US" sz="4000" dirty="0" err="1" smtClean="0">
                <a:latin typeface="Times New Roman" pitchFamily="18" charset="0"/>
                <a:cs typeface="Times New Roman" pitchFamily="18" charset="0"/>
              </a:rPr>
              <a:t>descrie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ecran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curba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dorit</a:t>
            </a:r>
            <a:r>
              <a:rPr lang="ro-RO" sz="4000" dirty="0" smtClean="0">
                <a:latin typeface="Times New Roman" pitchFamily="18" charset="0"/>
                <a:cs typeface="Times New Roman" pitchFamily="18" charset="0"/>
              </a:rPr>
              <a:t>ă. </a:t>
            </a:r>
            <a:r>
              <a:rPr lang="en-US" sz="4000" dirty="0" smtClean="0">
                <a:latin typeface="Times New Roman" pitchFamily="18" charset="0"/>
                <a:cs typeface="Times New Roman" pitchFamily="18" charset="0"/>
              </a:rPr>
              <a:t> </a:t>
            </a:r>
          </a:p>
          <a:p>
            <a:pPr>
              <a:buNone/>
            </a:pPr>
            <a:endParaRPr lang="en-US" sz="40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DA0D27B7-A21C-4532-94AD-5598C494EA87}"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12</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457200" y="332656"/>
            <a:ext cx="8229600" cy="5793507"/>
          </a:xfrm>
        </p:spPr>
        <p:txBody>
          <a:bodyPr>
            <a:noAutofit/>
          </a:bodyPr>
          <a:lstStyle/>
          <a:p>
            <a:r>
              <a:rPr lang="en-US" sz="4000" dirty="0" err="1" smtClean="0">
                <a:latin typeface="Times New Roman" pitchFamily="18" charset="0"/>
                <a:cs typeface="Times New Roman" pitchFamily="18" charset="0"/>
              </a:rPr>
              <a:t>Amplificatoarele</a:t>
            </a:r>
            <a:r>
              <a:rPr lang="en-US" sz="4000" dirty="0" smtClean="0">
                <a:latin typeface="Times New Roman" pitchFamily="18" charset="0"/>
                <a:cs typeface="Times New Roman" pitchFamily="18" charset="0"/>
              </a:rPr>
              <a:t> Ay </a:t>
            </a:r>
            <a:r>
              <a:rPr lang="en-US" sz="4000" dirty="0" err="1" smtClean="0">
                <a:latin typeface="Times New Roman" pitchFamily="18" charset="0"/>
                <a:cs typeface="Times New Roman" pitchFamily="18" charset="0"/>
              </a:rPr>
              <a:t>si</a:t>
            </a:r>
            <a:r>
              <a:rPr lang="en-US" sz="4000" dirty="0" smtClean="0">
                <a:latin typeface="Times New Roman" pitchFamily="18" charset="0"/>
                <a:cs typeface="Times New Roman" pitchFamily="18" charset="0"/>
              </a:rPr>
              <a:t> Ax </a:t>
            </a:r>
            <a:r>
              <a:rPr lang="en-US" sz="4000" dirty="0" err="1" smtClean="0">
                <a:latin typeface="Times New Roman" pitchFamily="18" charset="0"/>
                <a:cs typeface="Times New Roman" pitchFamily="18" charset="0"/>
              </a:rPr>
              <a:t>amplific</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endParaRPr lang="ro-RO" sz="4000" dirty="0" smtClean="0">
              <a:latin typeface="Times New Roman" pitchFamily="18" charset="0"/>
              <a:cs typeface="Times New Roman" pitchFamily="18" charset="0"/>
            </a:endParaRPr>
          </a:p>
          <a:p>
            <a:pPr>
              <a:buNone/>
            </a:pPr>
            <a:r>
              <a:rPr lang="en-US" sz="4000" dirty="0" err="1" smtClean="0">
                <a:latin typeface="Times New Roman" pitchFamily="18" charset="0"/>
                <a:cs typeface="Times New Roman" pitchFamily="18" charset="0"/>
              </a:rPr>
              <a:t>semnalele</a:t>
            </a:r>
            <a:r>
              <a:rPr lang="en-US" sz="4000" dirty="0" smtClean="0">
                <a:latin typeface="Times New Roman" pitchFamily="18" charset="0"/>
                <a:cs typeface="Times New Roman" pitchFamily="18" charset="0"/>
              </a:rPr>
              <a:t> de </a:t>
            </a:r>
            <a:r>
              <a:rPr lang="en-US" sz="4000" dirty="0" err="1" smtClean="0">
                <a:latin typeface="Times New Roman" pitchFamily="18" charset="0"/>
                <a:cs typeface="Times New Roman" pitchFamily="18" charset="0"/>
              </a:rPr>
              <a:t>studiat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prea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mici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înainte</a:t>
            </a:r>
            <a:r>
              <a:rPr lang="en-US" sz="4000" dirty="0" smtClean="0">
                <a:latin typeface="Times New Roman" pitchFamily="18" charset="0"/>
                <a:cs typeface="Times New Roman" pitchFamily="18" charset="0"/>
              </a:rPr>
              <a:t> </a:t>
            </a:r>
            <a:endParaRPr lang="ro-RO"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de a </a:t>
            </a:r>
            <a:r>
              <a:rPr lang="en-US" sz="4000" dirty="0" err="1" smtClean="0">
                <a:latin typeface="Times New Roman" pitchFamily="18" charset="0"/>
                <a:cs typeface="Times New Roman" pitchFamily="18" charset="0"/>
              </a:rPr>
              <a:t>fi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aplicate</a:t>
            </a:r>
            <a:r>
              <a:rPr lang="en-US" sz="4000" dirty="0" smtClean="0">
                <a:latin typeface="Times New Roman" pitchFamily="18" charset="0"/>
                <a:cs typeface="Times New Roman" pitchFamily="18" charset="0"/>
              </a:rPr>
              <a:t> pl</a:t>
            </a:r>
            <a:r>
              <a:rPr lang="ro-RO" sz="4000" dirty="0" smtClean="0">
                <a:latin typeface="Times New Roman" pitchFamily="18" charset="0"/>
                <a:cs typeface="Times New Roman" pitchFamily="18" charset="0"/>
              </a:rPr>
              <a:t>ă</a:t>
            </a:r>
            <a:r>
              <a:rPr lang="en-US" sz="4000" dirty="0" err="1" smtClean="0">
                <a:latin typeface="Times New Roman" pitchFamily="18" charset="0"/>
                <a:cs typeface="Times New Roman" pitchFamily="18" charset="0"/>
              </a:rPr>
              <a:t>cilor</a:t>
            </a:r>
            <a:r>
              <a:rPr lang="en-US" sz="4000" dirty="0" smtClean="0">
                <a:latin typeface="Times New Roman" pitchFamily="18" charset="0"/>
                <a:cs typeface="Times New Roman" pitchFamily="18" charset="0"/>
              </a:rPr>
              <a:t> de </a:t>
            </a:r>
            <a:r>
              <a:rPr lang="en-US" sz="4000" dirty="0" err="1" smtClean="0">
                <a:latin typeface="Times New Roman" pitchFamily="18" charset="0"/>
                <a:cs typeface="Times New Roman" pitchFamily="18" charset="0"/>
              </a:rPr>
              <a:t>deflexie</a:t>
            </a:r>
            <a:r>
              <a:rPr lang="en-US" sz="4000" dirty="0" smtClean="0">
                <a:latin typeface="Times New Roman" pitchFamily="18" charset="0"/>
                <a:cs typeface="Times New Roman" pitchFamily="18" charset="0"/>
              </a:rPr>
              <a:t>. </a:t>
            </a:r>
            <a:endParaRPr lang="ro-RO" sz="4000" dirty="0" smtClean="0">
              <a:latin typeface="Times New Roman" pitchFamily="18" charset="0"/>
              <a:cs typeface="Times New Roman" pitchFamily="18" charset="0"/>
            </a:endParaRPr>
          </a:p>
          <a:p>
            <a:pPr>
              <a:buNone/>
            </a:pP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Atenuatoarele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Aty</a:t>
            </a:r>
            <a:r>
              <a:rPr lang="en-US" sz="4000" dirty="0" smtClean="0">
                <a:latin typeface="Times New Roman" pitchFamily="18" charset="0"/>
                <a:cs typeface="Times New Roman" pitchFamily="18" charset="0"/>
              </a:rPr>
              <a:t> </a:t>
            </a:r>
            <a:r>
              <a:rPr lang="ro-RO" sz="4000" dirty="0" err="1" smtClean="0">
                <a:latin typeface="Times New Roman" pitchFamily="18" charset="0"/>
                <a:cs typeface="Times New Roman" pitchFamily="18" charset="0"/>
              </a:rPr>
              <a:t>ș</a:t>
            </a:r>
            <a:r>
              <a:rPr lang="en-US" sz="4000" dirty="0" err="1" smtClean="0">
                <a:latin typeface="Times New Roman" pitchFamily="18" charset="0"/>
                <a:cs typeface="Times New Roman" pitchFamily="18" charset="0"/>
              </a:rPr>
              <a:t>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Atx</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mic</a:t>
            </a:r>
            <a:r>
              <a:rPr lang="ro-RO" sz="4000" dirty="0" smtClean="0">
                <a:latin typeface="Times New Roman" pitchFamily="18" charset="0"/>
                <a:cs typeface="Times New Roman" pitchFamily="18" charset="0"/>
              </a:rPr>
              <a:t>ș</a:t>
            </a:r>
            <a:r>
              <a:rPr lang="en-US" sz="4000" dirty="0" err="1" smtClean="0">
                <a:latin typeface="Times New Roman" pitchFamily="18" charset="0"/>
                <a:cs typeface="Times New Roman" pitchFamily="18" charset="0"/>
              </a:rPr>
              <a:t>oreaz</a:t>
            </a:r>
            <a:r>
              <a:rPr lang="ro-RO" sz="4000" dirty="0" smtClean="0">
                <a:latin typeface="Times New Roman" pitchFamily="18" charset="0"/>
                <a:cs typeface="Times New Roman" pitchFamily="18" charset="0"/>
              </a:rPr>
              <a:t>ă</a:t>
            </a:r>
          </a:p>
          <a:p>
            <a:pPr>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semnalele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prea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mari</a:t>
            </a:r>
            <a:r>
              <a:rPr lang="en-US" sz="4000" dirty="0" smtClean="0">
                <a:latin typeface="Times New Roman" pitchFamily="18" charset="0"/>
                <a:cs typeface="Times New Roman" pitchFamily="18" charset="0"/>
              </a:rPr>
              <a:t> </a:t>
            </a:r>
            <a:r>
              <a:rPr lang="ro-RO" sz="4000" dirty="0" err="1" smtClean="0">
                <a:latin typeface="Times New Roman" pitchFamily="18" charset="0"/>
                <a:cs typeface="Times New Roman" pitchFamily="18" charset="0"/>
              </a:rPr>
              <a:t>î</a:t>
            </a:r>
            <a:r>
              <a:rPr lang="en-US" sz="4000" dirty="0" err="1" smtClean="0">
                <a:latin typeface="Times New Roman" pitchFamily="18" charset="0"/>
                <a:cs typeface="Times New Roman" pitchFamily="18" charset="0"/>
              </a:rPr>
              <a:t>nainte</a:t>
            </a:r>
            <a:r>
              <a:rPr lang="en-US" sz="4000" dirty="0" smtClean="0">
                <a:latin typeface="Times New Roman" pitchFamily="18" charset="0"/>
                <a:cs typeface="Times New Roman" pitchFamily="18" charset="0"/>
              </a:rPr>
              <a:t> de a </a:t>
            </a:r>
            <a:r>
              <a:rPr lang="en-US" sz="4000" dirty="0" err="1" smtClean="0">
                <a:latin typeface="Times New Roman" pitchFamily="18" charset="0"/>
                <a:cs typeface="Times New Roman" pitchFamily="18" charset="0"/>
              </a:rPr>
              <a:t>fi</a:t>
            </a:r>
            <a:r>
              <a:rPr lang="en-US" sz="4000" dirty="0" smtClean="0">
                <a:latin typeface="Times New Roman" pitchFamily="18" charset="0"/>
                <a:cs typeface="Times New Roman" pitchFamily="18" charset="0"/>
              </a:rPr>
              <a:t> </a:t>
            </a:r>
            <a:endParaRPr lang="ro-RO" sz="4000" dirty="0" smtClean="0">
              <a:latin typeface="Times New Roman" pitchFamily="18" charset="0"/>
              <a:cs typeface="Times New Roman" pitchFamily="18" charset="0"/>
            </a:endParaRPr>
          </a:p>
          <a:p>
            <a:pPr>
              <a:buNone/>
            </a:pPr>
            <a:r>
              <a:rPr lang="en-US" sz="4000" dirty="0" err="1" smtClean="0">
                <a:latin typeface="Times New Roman" pitchFamily="18" charset="0"/>
                <a:cs typeface="Times New Roman" pitchFamily="18" charset="0"/>
              </a:rPr>
              <a:t>aplicate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amplificatoarelor</a:t>
            </a:r>
            <a:r>
              <a:rPr lang="en-US" sz="4000" dirty="0" smtClean="0">
                <a:latin typeface="Times New Roman" pitchFamily="18" charset="0"/>
                <a:cs typeface="Times New Roman" pitchFamily="18" charset="0"/>
              </a:rPr>
              <a:t> Ay </a:t>
            </a:r>
            <a:r>
              <a:rPr lang="en-US" sz="4000" dirty="0" err="1" smtClean="0">
                <a:latin typeface="Times New Roman" pitchFamily="18" charset="0"/>
                <a:cs typeface="Times New Roman" pitchFamily="18" charset="0"/>
              </a:rPr>
              <a:t>si</a:t>
            </a:r>
            <a:r>
              <a:rPr lang="en-US" sz="4000" dirty="0" smtClean="0">
                <a:latin typeface="Times New Roman" pitchFamily="18" charset="0"/>
                <a:cs typeface="Times New Roman" pitchFamily="18" charset="0"/>
              </a:rPr>
              <a:t> Ax.</a:t>
            </a:r>
          </a:p>
          <a:p>
            <a:pPr>
              <a:buNone/>
            </a:pP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0D2BF014-0D66-4991-A59A-A3CEC5D567F9}"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13</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dirty="0" err="1" smtClean="0"/>
              <a:t>Generatorul</a:t>
            </a:r>
            <a:r>
              <a:rPr lang="en-US" dirty="0" smtClean="0"/>
              <a:t> </a:t>
            </a:r>
            <a:r>
              <a:rPr lang="en-US" dirty="0" err="1" smtClean="0"/>
              <a:t>bazei</a:t>
            </a:r>
            <a:r>
              <a:rPr lang="en-US" dirty="0" smtClean="0"/>
              <a:t> de </a:t>
            </a:r>
            <a:r>
              <a:rPr lang="en-US" dirty="0" err="1" smtClean="0"/>
              <a:t>timp</a:t>
            </a:r>
            <a:endParaRPr lang="en-US" dirty="0"/>
          </a:p>
        </p:txBody>
      </p:sp>
      <p:sp>
        <p:nvSpPr>
          <p:cNvPr id="3" name="Substituent conținut 2"/>
          <p:cNvSpPr>
            <a:spLocks noGrp="1"/>
          </p:cNvSpPr>
          <p:nvPr>
            <p:ph idx="1"/>
          </p:nvPr>
        </p:nvSpPr>
        <p:spPr>
          <a:xfrm>
            <a:off x="0" y="1124744"/>
            <a:ext cx="9144000" cy="5733256"/>
          </a:xfrm>
        </p:spPr>
        <p:txBody>
          <a:bodyPr>
            <a:normAutofit/>
          </a:bodyPr>
          <a:lstStyle/>
          <a:p>
            <a:pPr>
              <a:buNone/>
            </a:pPr>
            <a:r>
              <a:rPr lang="ro-RO" dirty="0" smtClean="0"/>
              <a:t>        </a:t>
            </a:r>
            <a:r>
              <a:rPr lang="ro-RO" sz="4000" dirty="0" smtClean="0">
                <a:latin typeface="Times New Roman" pitchFamily="18" charset="0"/>
                <a:cs typeface="Times New Roman" pitchFamily="18" charset="0"/>
              </a:rPr>
              <a:t>Î</a:t>
            </a:r>
            <a:r>
              <a:rPr lang="en-US" sz="4000" dirty="0" smtClean="0">
                <a:latin typeface="Times New Roman" pitchFamily="18" charset="0"/>
                <a:cs typeface="Times New Roman" pitchFamily="18" charset="0"/>
              </a:rPr>
              <a:t>n </a:t>
            </a:r>
            <a:r>
              <a:rPr lang="en-US" sz="4000" dirty="0" err="1" smtClean="0">
                <a:latin typeface="Times New Roman" pitchFamily="18" charset="0"/>
                <a:cs typeface="Times New Roman" pitchFamily="18" charset="0"/>
              </a:rPr>
              <a:t>cazul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vizualiz</a:t>
            </a:r>
            <a:r>
              <a:rPr lang="ro-RO" sz="4000" dirty="0" smtClean="0">
                <a:latin typeface="Times New Roman" pitchFamily="18" charset="0"/>
                <a:cs typeface="Times New Roman" pitchFamily="18" charset="0"/>
              </a:rPr>
              <a:t>ă</a:t>
            </a:r>
            <a:r>
              <a:rPr lang="en-US" sz="4000" dirty="0" err="1" smtClean="0">
                <a:latin typeface="Times New Roman" pitchFamily="18" charset="0"/>
                <a:cs typeface="Times New Roman" pitchFamily="18" charset="0"/>
              </a:rPr>
              <a:t>rii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curbelor</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reprezint</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varia</a:t>
            </a:r>
            <a:r>
              <a:rPr lang="ro-RO" sz="4000" dirty="0" smtClean="0">
                <a:latin typeface="Times New Roman" pitchFamily="18" charset="0"/>
                <a:cs typeface="Times New Roman" pitchFamily="18" charset="0"/>
              </a:rPr>
              <a:t>ț</a:t>
            </a:r>
            <a:r>
              <a:rPr lang="en-US" sz="4000" dirty="0" err="1" smtClean="0">
                <a:latin typeface="Times New Roman" pitchFamily="18" charset="0"/>
                <a:cs typeface="Times New Roman" pitchFamily="18" charset="0"/>
              </a:rPr>
              <a:t>ia</a:t>
            </a:r>
            <a:r>
              <a:rPr lang="en-US" sz="4000" dirty="0" smtClean="0">
                <a:latin typeface="Times New Roman" pitchFamily="18" charset="0"/>
                <a:cs typeface="Times New Roman" pitchFamily="18" charset="0"/>
              </a:rPr>
              <a:t> </a:t>
            </a:r>
            <a:r>
              <a:rPr lang="ro-RO" sz="4000" dirty="0" smtClean="0">
                <a:latin typeface="Times New Roman" pitchFamily="18" charset="0"/>
                <a:cs typeface="Times New Roman" pitchFamily="18" charset="0"/>
              </a:rPr>
              <a:t>î</a:t>
            </a:r>
            <a:r>
              <a:rPr lang="en-US" sz="4000" dirty="0" smtClean="0">
                <a:latin typeface="Times New Roman" pitchFamily="18" charset="0"/>
                <a:cs typeface="Times New Roman" pitchFamily="18" charset="0"/>
              </a:rPr>
              <a:t>n </a:t>
            </a:r>
            <a:r>
              <a:rPr lang="en-US" sz="4000" dirty="0" err="1" smtClean="0">
                <a:latin typeface="Times New Roman" pitchFamily="18" charset="0"/>
                <a:cs typeface="Times New Roman" pitchFamily="18" charset="0"/>
              </a:rPr>
              <a:t>timp</a:t>
            </a:r>
            <a:r>
              <a:rPr lang="en-US" sz="4000" dirty="0" smtClean="0">
                <a:latin typeface="Times New Roman" pitchFamily="18" charset="0"/>
                <a:cs typeface="Times New Roman" pitchFamily="18" charset="0"/>
              </a:rPr>
              <a:t> a </a:t>
            </a:r>
            <a:r>
              <a:rPr lang="en-US" sz="4000" dirty="0" err="1" smtClean="0">
                <a:latin typeface="Times New Roman" pitchFamily="18" charset="0"/>
                <a:cs typeface="Times New Roman" pitchFamily="18" charset="0"/>
              </a:rPr>
              <a:t>unor</a:t>
            </a:r>
            <a:r>
              <a:rPr lang="en-US" sz="4000" dirty="0" smtClean="0">
                <a:latin typeface="Times New Roman" pitchFamily="18" charset="0"/>
                <a:cs typeface="Times New Roman" pitchFamily="18" charset="0"/>
              </a:rPr>
              <a:t> m</a:t>
            </a:r>
            <a:r>
              <a:rPr lang="ro-RO" sz="4000" dirty="0" smtClean="0">
                <a:latin typeface="Times New Roman" pitchFamily="18" charset="0"/>
                <a:cs typeface="Times New Roman" pitchFamily="18" charset="0"/>
              </a:rPr>
              <a:t>ă</a:t>
            </a:r>
            <a:r>
              <a:rPr lang="en-US" sz="4000" dirty="0" err="1" smtClean="0">
                <a:latin typeface="Times New Roman" pitchFamily="18" charset="0"/>
                <a:cs typeface="Times New Roman" pitchFamily="18" charset="0"/>
              </a:rPr>
              <a:t>rimi</a:t>
            </a:r>
            <a:r>
              <a:rPr lang="en-US" sz="4000" dirty="0" smtClean="0">
                <a:latin typeface="Times New Roman" pitchFamily="18" charset="0"/>
                <a:cs typeface="Times New Roman" pitchFamily="18" charset="0"/>
              </a:rPr>
              <a:t> [A = f(t)], la pl</a:t>
            </a:r>
            <a:r>
              <a:rPr lang="ro-RO" sz="4000" dirty="0" smtClean="0">
                <a:latin typeface="Times New Roman" pitchFamily="18" charset="0"/>
                <a:cs typeface="Times New Roman" pitchFamily="18" charset="0"/>
              </a:rPr>
              <a:t>ă</a:t>
            </a:r>
            <a:r>
              <a:rPr lang="en-US" sz="4000" dirty="0" err="1" smtClean="0">
                <a:latin typeface="Times New Roman" pitchFamily="18" charset="0"/>
                <a:cs typeface="Times New Roman" pitchFamily="18" charset="0"/>
              </a:rPr>
              <a:t>cile</a:t>
            </a:r>
            <a:r>
              <a:rPr lang="en-US" sz="4000" dirty="0" smtClean="0">
                <a:latin typeface="Times New Roman" pitchFamily="18" charset="0"/>
                <a:cs typeface="Times New Roman" pitchFamily="18" charset="0"/>
              </a:rPr>
              <a:t> de </a:t>
            </a:r>
            <a:r>
              <a:rPr lang="en-US" sz="4000" dirty="0" err="1" smtClean="0">
                <a:latin typeface="Times New Roman" pitchFamily="18" charset="0"/>
                <a:cs typeface="Times New Roman" pitchFamily="18" charset="0"/>
              </a:rPr>
              <a:t>deflexie</a:t>
            </a:r>
            <a:r>
              <a:rPr lang="en-US" sz="4000" dirty="0" smtClean="0">
                <a:latin typeface="Times New Roman" pitchFamily="18" charset="0"/>
                <a:cs typeface="Times New Roman" pitchFamily="18" charset="0"/>
              </a:rPr>
              <a:t> X </a:t>
            </a:r>
            <a:r>
              <a:rPr lang="en-US" sz="4000" dirty="0" err="1" smtClean="0">
                <a:latin typeface="Times New Roman" pitchFamily="18" charset="0"/>
                <a:cs typeface="Times New Roman" pitchFamily="18" charset="0"/>
              </a:rPr>
              <a:t>trebuie</a:t>
            </a:r>
            <a:r>
              <a:rPr lang="en-US" sz="4000" dirty="0" smtClean="0">
                <a:latin typeface="Times New Roman" pitchFamily="18" charset="0"/>
                <a:cs typeface="Times New Roman" pitchFamily="18" charset="0"/>
              </a:rPr>
              <a:t> s</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se </a:t>
            </a:r>
            <a:r>
              <a:rPr lang="en-US" sz="4000" dirty="0" err="1" smtClean="0">
                <a:latin typeface="Times New Roman" pitchFamily="18" charset="0"/>
                <a:cs typeface="Times New Roman" pitchFamily="18" charset="0"/>
              </a:rPr>
              <a:t>aplice</a:t>
            </a:r>
            <a:r>
              <a:rPr lang="en-US" sz="4000" dirty="0" smtClean="0">
                <a:latin typeface="Times New Roman" pitchFamily="18" charset="0"/>
                <a:cs typeface="Times New Roman" pitchFamily="18" charset="0"/>
              </a:rPr>
              <a:t> o </a:t>
            </a:r>
            <a:r>
              <a:rPr lang="en-US" sz="4000" dirty="0" err="1" smtClean="0">
                <a:latin typeface="Times New Roman" pitchFamily="18" charset="0"/>
                <a:cs typeface="Times New Roman" pitchFamily="18" charset="0"/>
              </a:rPr>
              <a:t>tensiune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propor</a:t>
            </a:r>
            <a:r>
              <a:rPr lang="ro-RO" sz="4000" dirty="0" smtClean="0">
                <a:latin typeface="Times New Roman" pitchFamily="18" charset="0"/>
                <a:cs typeface="Times New Roman" pitchFamily="18" charset="0"/>
              </a:rPr>
              <a:t>ț</a:t>
            </a:r>
            <a:r>
              <a:rPr lang="en-US" sz="4000" dirty="0" err="1" smtClean="0">
                <a:latin typeface="Times New Roman" pitchFamily="18" charset="0"/>
                <a:cs typeface="Times New Roman" pitchFamily="18" charset="0"/>
              </a:rPr>
              <a:t>ional</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cu </a:t>
            </a:r>
            <a:r>
              <a:rPr lang="en-US" sz="4000" dirty="0" err="1" smtClean="0">
                <a:latin typeface="Times New Roman" pitchFamily="18" charset="0"/>
                <a:cs typeface="Times New Roman" pitchFamily="18" charset="0"/>
              </a:rPr>
              <a:t>timpul</a:t>
            </a:r>
            <a:r>
              <a:rPr lang="ro-RO" sz="4000" dirty="0" smtClean="0">
                <a:latin typeface="Times New Roman" pitchFamily="18" charset="0"/>
                <a:cs typeface="Times New Roman" pitchFamily="18" charset="0"/>
              </a:rPr>
              <a:t>, astfel încât tensiunea trebuie să fie una liniar variabilă în timp. Această tensiune e generată de generatorul bazei de timp. </a:t>
            </a:r>
            <a:endParaRPr lang="en-US" sz="40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41538370-A4CB-4A01-A1A2-C41DDB84A2E2}"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14</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pt-BR" dirty="0" smtClean="0"/>
              <a:t>Circuitu</a:t>
            </a:r>
            <a:r>
              <a:rPr lang="ro-RO" dirty="0" smtClean="0"/>
              <a:t>l</a:t>
            </a:r>
            <a:r>
              <a:rPr lang="pt-BR" dirty="0" smtClean="0"/>
              <a:t> de sincronizare</a:t>
            </a:r>
            <a:r>
              <a:rPr lang="ro-RO" dirty="0" smtClean="0"/>
              <a:t>-</a:t>
            </a:r>
            <a:r>
              <a:rPr lang="pt-BR" dirty="0" smtClean="0"/>
              <a:t>de </a:t>
            </a:r>
            <a:r>
              <a:rPr lang="pt-BR" dirty="0" smtClean="0"/>
              <a:t>declan</a:t>
            </a:r>
            <a:r>
              <a:rPr lang="ro-RO" dirty="0" smtClean="0"/>
              <a:t>ș</a:t>
            </a:r>
            <a:r>
              <a:rPr lang="pt-BR" dirty="0" smtClean="0"/>
              <a:t>are</a:t>
            </a:r>
            <a:endParaRPr lang="en-US" dirty="0"/>
          </a:p>
        </p:txBody>
      </p:sp>
      <p:sp>
        <p:nvSpPr>
          <p:cNvPr id="3" name="Substituent conținut 2"/>
          <p:cNvSpPr>
            <a:spLocks noGrp="1"/>
          </p:cNvSpPr>
          <p:nvPr>
            <p:ph idx="1"/>
          </p:nvPr>
        </p:nvSpPr>
        <p:spPr>
          <a:xfrm>
            <a:off x="0" y="1196752"/>
            <a:ext cx="9144000" cy="5661248"/>
          </a:xfrm>
        </p:spPr>
        <p:txBody>
          <a:bodyPr>
            <a:normAutofit fontScale="92500"/>
          </a:bodyPr>
          <a:lstStyle/>
          <a:p>
            <a:pPr>
              <a:buNone/>
            </a:pPr>
            <a:r>
              <a:rPr lang="ro-RO"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Pentru</a:t>
            </a:r>
            <a:r>
              <a:rPr lang="en-US" sz="4000" dirty="0" smtClean="0">
                <a:latin typeface="Times New Roman" pitchFamily="18" charset="0"/>
                <a:cs typeface="Times New Roman" pitchFamily="18" charset="0"/>
              </a:rPr>
              <a:t> ca </a:t>
            </a:r>
            <a:r>
              <a:rPr lang="en-US" sz="4000" dirty="0" err="1" smtClean="0">
                <a:latin typeface="Times New Roman" pitchFamily="18" charset="0"/>
                <a:cs typeface="Times New Roman" pitchFamily="18" charset="0"/>
              </a:rPr>
              <a:t>imaginea</a:t>
            </a:r>
            <a:r>
              <a:rPr lang="en-US" sz="4000" dirty="0" smtClean="0">
                <a:latin typeface="Times New Roman" pitchFamily="18" charset="0"/>
                <a:cs typeface="Times New Roman" pitchFamily="18" charset="0"/>
              </a:rPr>
              <a:t> de </a:t>
            </a:r>
            <a:r>
              <a:rPr lang="en-US" sz="4000" dirty="0" err="1" smtClean="0">
                <a:latin typeface="Times New Roman" pitchFamily="18" charset="0"/>
                <a:cs typeface="Times New Roman" pitchFamily="18" charset="0"/>
              </a:rPr>
              <a:t>pe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ecran</a:t>
            </a:r>
            <a:r>
              <a:rPr lang="en-US" sz="4000" dirty="0" smtClean="0">
                <a:latin typeface="Times New Roman" pitchFamily="18" charset="0"/>
                <a:cs typeface="Times New Roman" pitchFamily="18" charset="0"/>
              </a:rPr>
              <a:t> s</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fie </a:t>
            </a:r>
            <a:r>
              <a:rPr lang="en-US" sz="4000" dirty="0" err="1" smtClean="0">
                <a:latin typeface="Times New Roman" pitchFamily="18" charset="0"/>
                <a:cs typeface="Times New Roman" pitchFamily="18" charset="0"/>
              </a:rPr>
              <a:t>stabil</a:t>
            </a:r>
            <a:r>
              <a:rPr lang="ro-RO" sz="4000" dirty="0" smtClean="0">
                <a:latin typeface="Times New Roman" pitchFamily="18" charset="0"/>
                <a:cs typeface="Times New Roman" pitchFamily="18" charset="0"/>
              </a:rPr>
              <a:t>ă frecvența semnalului de vizualizat trebuie să fie multiplu întreg al frecvenței bazei de timp: </a:t>
            </a:r>
          </a:p>
          <a:p>
            <a:pPr>
              <a:buNone/>
            </a:pPr>
            <a:r>
              <a:rPr lang="de-DE" sz="4000" dirty="0" smtClean="0">
                <a:latin typeface="Times New Roman" pitchFamily="18" charset="0"/>
                <a:cs typeface="Times New Roman" pitchFamily="18" charset="0"/>
              </a:rPr>
              <a:t>                     </a:t>
            </a:r>
            <a:r>
              <a:rPr lang="ro-RO" sz="4000" b="1" dirty="0" err="1" smtClean="0">
                <a:latin typeface="Times New Roman" pitchFamily="18" charset="0"/>
                <a:cs typeface="Times New Roman" pitchFamily="18" charset="0"/>
              </a:rPr>
              <a:t>f</a:t>
            </a:r>
            <a:r>
              <a:rPr lang="ro-RO" sz="1400" b="1" dirty="0" err="1" smtClean="0">
                <a:latin typeface="Times New Roman" pitchFamily="18" charset="0"/>
                <a:cs typeface="Times New Roman" pitchFamily="18" charset="0"/>
              </a:rPr>
              <a:t>x</a:t>
            </a:r>
            <a:r>
              <a:rPr lang="ro-RO" sz="1400" b="1" dirty="0" smtClean="0">
                <a:latin typeface="Times New Roman" pitchFamily="18" charset="0"/>
                <a:cs typeface="Times New Roman" pitchFamily="18" charset="0"/>
              </a:rPr>
              <a:t>   </a:t>
            </a:r>
            <a:r>
              <a:rPr lang="de-DE" sz="4000" b="1" dirty="0" smtClean="0">
                <a:latin typeface="Times New Roman" pitchFamily="18" charset="0"/>
                <a:cs typeface="Times New Roman" pitchFamily="18" charset="0"/>
              </a:rPr>
              <a:t>=n* </a:t>
            </a:r>
            <a:r>
              <a:rPr lang="ro-RO" sz="4000" b="1" dirty="0" smtClean="0">
                <a:latin typeface="Times New Roman" pitchFamily="18" charset="0"/>
                <a:cs typeface="Times New Roman" pitchFamily="18" charset="0"/>
              </a:rPr>
              <a:t>f</a:t>
            </a:r>
            <a:r>
              <a:rPr lang="de-DE" sz="1400" b="1" dirty="0" smtClean="0">
                <a:latin typeface="Times New Roman" pitchFamily="18" charset="0"/>
                <a:cs typeface="Times New Roman" pitchFamily="18" charset="0"/>
              </a:rPr>
              <a:t>BT</a:t>
            </a:r>
          </a:p>
          <a:p>
            <a:pPr>
              <a:buNone/>
            </a:pPr>
            <a:r>
              <a:rPr lang="ro-RO"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Pentru</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realizarea</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acestei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condi</a:t>
            </a:r>
            <a:r>
              <a:rPr lang="ro-RO" sz="3500" dirty="0" smtClean="0">
                <a:latin typeface="Times New Roman" pitchFamily="18" charset="0"/>
                <a:cs typeface="Times New Roman" pitchFamily="18" charset="0"/>
              </a:rPr>
              <a:t>ț</a:t>
            </a:r>
            <a:r>
              <a:rPr lang="en-US" sz="3500" dirty="0" smtClean="0">
                <a:latin typeface="Times New Roman" pitchFamily="18" charset="0"/>
                <a:cs typeface="Times New Roman" pitchFamily="18" charset="0"/>
              </a:rPr>
              <a:t>ii, </a:t>
            </a:r>
            <a:r>
              <a:rPr lang="en-US" sz="3500" dirty="0" err="1" smtClean="0">
                <a:latin typeface="Times New Roman" pitchFamily="18" charset="0"/>
                <a:cs typeface="Times New Roman" pitchFamily="18" charset="0"/>
              </a:rPr>
              <a:t>generatorul</a:t>
            </a:r>
            <a:r>
              <a:rPr lang="en-US" sz="3500" dirty="0" smtClean="0">
                <a:latin typeface="Times New Roman" pitchFamily="18" charset="0"/>
                <a:cs typeface="Times New Roman" pitchFamily="18" charset="0"/>
              </a:rPr>
              <a:t> </a:t>
            </a:r>
            <a:r>
              <a:rPr lang="ro-RO"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bazei</a:t>
            </a:r>
            <a:endParaRPr lang="ro-RO" sz="3500" dirty="0" smtClean="0">
              <a:latin typeface="Times New Roman" pitchFamily="18" charset="0"/>
              <a:cs typeface="Times New Roman" pitchFamily="18" charset="0"/>
            </a:endParaRPr>
          </a:p>
          <a:p>
            <a:pPr>
              <a:buNone/>
            </a:pPr>
            <a:r>
              <a:rPr lang="en-US" sz="3500" dirty="0" smtClean="0">
                <a:latin typeface="Times New Roman" pitchFamily="18" charset="0"/>
                <a:cs typeface="Times New Roman" pitchFamily="18" charset="0"/>
              </a:rPr>
              <a:t> de </a:t>
            </a:r>
            <a:r>
              <a:rPr lang="en-US" sz="3500" dirty="0" err="1" smtClean="0">
                <a:latin typeface="Times New Roman" pitchFamily="18" charset="0"/>
                <a:cs typeface="Times New Roman" pitchFamily="18" charset="0"/>
              </a:rPr>
              <a:t>timp</a:t>
            </a:r>
            <a:r>
              <a:rPr lang="en-US" sz="3500" dirty="0" smtClean="0">
                <a:latin typeface="Times New Roman" pitchFamily="18" charset="0"/>
                <a:cs typeface="Times New Roman" pitchFamily="18" charset="0"/>
              </a:rPr>
              <a:t> are </a:t>
            </a:r>
            <a:r>
              <a:rPr lang="en-US" sz="3500" dirty="0" err="1" smtClean="0">
                <a:latin typeface="Times New Roman" pitchFamily="18" charset="0"/>
                <a:cs typeface="Times New Roman" pitchFamily="18" charset="0"/>
              </a:rPr>
              <a:t>frecven</a:t>
            </a:r>
            <a:r>
              <a:rPr lang="ro-RO" sz="3500" dirty="0" smtClean="0">
                <a:latin typeface="Times New Roman" pitchFamily="18" charset="0"/>
                <a:cs typeface="Times New Roman" pitchFamily="18" charset="0"/>
              </a:rPr>
              <a:t>ț</a:t>
            </a:r>
            <a:r>
              <a:rPr lang="en-US" sz="3500" dirty="0" smtClean="0">
                <a:latin typeface="Times New Roman" pitchFamily="18" charset="0"/>
                <a:cs typeface="Times New Roman" pitchFamily="18" charset="0"/>
              </a:rPr>
              <a:t>a </a:t>
            </a:r>
            <a:r>
              <a:rPr lang="en-US" sz="3500" dirty="0" err="1" smtClean="0">
                <a:latin typeface="Times New Roman" pitchFamily="18" charset="0"/>
                <a:cs typeface="Times New Roman" pitchFamily="18" charset="0"/>
              </a:rPr>
              <a:t>variabil</a:t>
            </a:r>
            <a:r>
              <a:rPr lang="ro-RO" sz="3500" dirty="0" smtClean="0">
                <a:latin typeface="Times New Roman" pitchFamily="18" charset="0"/>
                <a:cs typeface="Times New Roman" pitchFamily="18" charset="0"/>
              </a:rPr>
              <a:t>ă</a:t>
            </a:r>
            <a:r>
              <a:rPr lang="en-US" sz="3500" dirty="0" smtClean="0">
                <a:latin typeface="Times New Roman" pitchFamily="18" charset="0"/>
                <a:cs typeface="Times New Roman" pitchFamily="18" charset="0"/>
              </a:rPr>
              <a:t> </a:t>
            </a:r>
            <a:r>
              <a:rPr lang="ro-RO" sz="3500" dirty="0" smtClean="0">
                <a:latin typeface="Times New Roman" pitchFamily="18" charset="0"/>
                <a:cs typeface="Times New Roman" pitchFamily="18" charset="0"/>
              </a:rPr>
              <a:t>ș</a:t>
            </a:r>
            <a:r>
              <a:rPr lang="en-US" sz="3500" dirty="0" err="1" smtClean="0">
                <a:latin typeface="Times New Roman" pitchFamily="18" charset="0"/>
                <a:cs typeface="Times New Roman" pitchFamily="18" charset="0"/>
              </a:rPr>
              <a:t>i</a:t>
            </a:r>
            <a:r>
              <a:rPr lang="en-US" sz="3500" dirty="0" smtClean="0">
                <a:latin typeface="Times New Roman" pitchFamily="18" charset="0"/>
                <a:cs typeface="Times New Roman" pitchFamily="18" charset="0"/>
              </a:rPr>
              <a:t> exist</a:t>
            </a:r>
            <a:r>
              <a:rPr lang="ro-RO" sz="3500" dirty="0" smtClean="0">
                <a:latin typeface="Times New Roman" pitchFamily="18" charset="0"/>
                <a:cs typeface="Times New Roman" pitchFamily="18" charset="0"/>
              </a:rPr>
              <a:t>ă</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posibilitatea</a:t>
            </a:r>
            <a:r>
              <a:rPr lang="en-US" sz="3500" dirty="0" smtClean="0">
                <a:latin typeface="Times New Roman" pitchFamily="18" charset="0"/>
                <a:cs typeface="Times New Roman" pitchFamily="18" charset="0"/>
              </a:rPr>
              <a:t> </a:t>
            </a:r>
            <a:endParaRPr lang="ro-RO" sz="3500" dirty="0" smtClean="0">
              <a:latin typeface="Times New Roman" pitchFamily="18" charset="0"/>
              <a:cs typeface="Times New Roman" pitchFamily="18" charset="0"/>
            </a:endParaRPr>
          </a:p>
          <a:p>
            <a:pPr>
              <a:buNone/>
            </a:pPr>
            <a:r>
              <a:rPr lang="en-US" sz="3500" dirty="0" err="1" smtClean="0">
                <a:latin typeface="Times New Roman" pitchFamily="18" charset="0"/>
                <a:cs typeface="Times New Roman" pitchFamily="18" charset="0"/>
              </a:rPr>
              <a:t>sincroniz</a:t>
            </a:r>
            <a:r>
              <a:rPr lang="ro-RO" sz="3500" dirty="0" smtClean="0">
                <a:latin typeface="Times New Roman" pitchFamily="18" charset="0"/>
                <a:cs typeface="Times New Roman" pitchFamily="18" charset="0"/>
              </a:rPr>
              <a:t>ă</a:t>
            </a:r>
            <a:r>
              <a:rPr lang="en-US" sz="3500" dirty="0" err="1" smtClean="0">
                <a:latin typeface="Times New Roman" pitchFamily="18" charset="0"/>
                <a:cs typeface="Times New Roman" pitchFamily="18" charset="0"/>
              </a:rPr>
              <a:t>rii</a:t>
            </a:r>
            <a:r>
              <a:rPr lang="en-US" sz="3500" dirty="0" smtClean="0">
                <a:latin typeface="Times New Roman" pitchFamily="18" charset="0"/>
                <a:cs typeface="Times New Roman" pitchFamily="18" charset="0"/>
              </a:rPr>
              <a:t> </a:t>
            </a:r>
            <a:r>
              <a:rPr lang="ro-RO"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ei</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prin</a:t>
            </a:r>
            <a:r>
              <a:rPr lang="en-US" sz="3500" dirty="0" smtClean="0">
                <a:latin typeface="Times New Roman" pitchFamily="18" charset="0"/>
                <a:cs typeface="Times New Roman" pitchFamily="18" charset="0"/>
              </a:rPr>
              <a:t> </a:t>
            </a:r>
            <a:r>
              <a:rPr lang="ro-RO" sz="3500" dirty="0" smtClean="0">
                <a:latin typeface="Times New Roman" pitchFamily="18" charset="0"/>
                <a:cs typeface="Times New Roman" pitchFamily="18" charset="0"/>
              </a:rPr>
              <a:t>acest circuit de sincronizare.  </a:t>
            </a:r>
            <a:endParaRPr lang="en-US" sz="35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18817C9C-9297-4F0D-A150-ACC4DD11B282}"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15</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dirty="0" err="1" smtClean="0"/>
              <a:t>Circuitul</a:t>
            </a:r>
            <a:r>
              <a:rPr lang="en-US" dirty="0" smtClean="0"/>
              <a:t> </a:t>
            </a:r>
            <a:r>
              <a:rPr lang="en-US" dirty="0" err="1" smtClean="0"/>
              <a:t>pentru</a:t>
            </a:r>
            <a:r>
              <a:rPr lang="en-US" dirty="0" smtClean="0"/>
              <a:t> </a:t>
            </a:r>
            <a:r>
              <a:rPr lang="en-US" dirty="0" err="1" smtClean="0"/>
              <a:t>controlul</a:t>
            </a:r>
            <a:r>
              <a:rPr lang="en-US" dirty="0" smtClean="0"/>
              <a:t> </a:t>
            </a:r>
            <a:r>
              <a:rPr lang="en-US" dirty="0" err="1" smtClean="0"/>
              <a:t>intensit</a:t>
            </a:r>
            <a:r>
              <a:rPr lang="ro-RO" dirty="0" err="1" smtClean="0"/>
              <a:t>ăț</a:t>
            </a:r>
            <a:r>
              <a:rPr lang="en-US" dirty="0" smtClean="0"/>
              <a:t>ii </a:t>
            </a:r>
            <a:r>
              <a:rPr lang="en-US" dirty="0" err="1" smtClean="0"/>
              <a:t>spotului</a:t>
            </a:r>
            <a:endParaRPr lang="en-US" dirty="0"/>
          </a:p>
        </p:txBody>
      </p:sp>
      <p:sp>
        <p:nvSpPr>
          <p:cNvPr id="3" name="Substituent conținut 2"/>
          <p:cNvSpPr>
            <a:spLocks noGrp="1"/>
          </p:cNvSpPr>
          <p:nvPr>
            <p:ph idx="1"/>
          </p:nvPr>
        </p:nvSpPr>
        <p:spPr>
          <a:xfrm>
            <a:off x="0" y="1484784"/>
            <a:ext cx="9144000" cy="5373216"/>
          </a:xfrm>
        </p:spPr>
        <p:txBody>
          <a:bodyPr>
            <a:normAutofit/>
          </a:bodyPr>
          <a:lstStyle/>
          <a:p>
            <a:pPr>
              <a:lnSpc>
                <a:spcPct val="150000"/>
              </a:lnSpc>
            </a:pPr>
            <a:r>
              <a:rPr lang="ro-RO" sz="4400" dirty="0" smtClean="0">
                <a:latin typeface="Times New Roman" pitchFamily="18" charset="0"/>
                <a:cs typeface="Times New Roman" pitchFamily="18" charset="0"/>
              </a:rPr>
              <a:t>În cazul funcționării cu baza de timp declanșată, în lipsa semnalului la intrare, baza de timp fiind blocată atât plăcilor de </a:t>
            </a:r>
            <a:r>
              <a:rPr lang="ro-RO" sz="4400" dirty="0" err="1" smtClean="0">
                <a:latin typeface="Times New Roman" pitchFamily="18" charset="0"/>
                <a:cs typeface="Times New Roman" pitchFamily="18" charset="0"/>
              </a:rPr>
              <a:t>deflexie</a:t>
            </a:r>
            <a:r>
              <a:rPr lang="ro-RO" sz="4400" dirty="0" smtClean="0">
                <a:latin typeface="Times New Roman" pitchFamily="18" charset="0"/>
                <a:cs typeface="Times New Roman" pitchFamily="18" charset="0"/>
              </a:rPr>
              <a:t> Y cât și celor X nu li se aplică nici un semnal.. </a:t>
            </a:r>
            <a:endParaRPr lang="en-US" sz="44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F0DC4BB0-E25C-4AB1-8D58-F0BA10343DD7}"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16</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p:txBody>
          <a:bodyPr/>
          <a:lstStyle/>
          <a:p>
            <a:pPr>
              <a:lnSpc>
                <a:spcPct val="150000"/>
              </a:lnSpc>
            </a:pPr>
            <a:r>
              <a:rPr lang="ro-RO" sz="4400" dirty="0" smtClean="0">
                <a:latin typeface="Times New Roman" pitchFamily="18" charset="0"/>
                <a:cs typeface="Times New Roman" pitchFamily="18" charset="0"/>
              </a:rPr>
              <a:t>În această situație fasciculul de electroni ar bombarda ecranul într-un singur punct, în centru, lucru care ar distruge luminoforul</a:t>
            </a:r>
            <a:r>
              <a:rPr lang="ro-RO" dirty="0" smtClean="0">
                <a:latin typeface="Times New Roman" pitchFamily="18" charset="0"/>
                <a:cs typeface="Times New Roman" pitchFamily="18" charset="0"/>
              </a:rPr>
              <a:t>.</a:t>
            </a:r>
            <a:endParaRPr lang="en-US" dirty="0"/>
          </a:p>
        </p:txBody>
      </p:sp>
      <p:sp>
        <p:nvSpPr>
          <p:cNvPr id="4" name="Substituent dată 3"/>
          <p:cNvSpPr>
            <a:spLocks noGrp="1"/>
          </p:cNvSpPr>
          <p:nvPr>
            <p:ph type="dt" sz="half" idx="10"/>
          </p:nvPr>
        </p:nvSpPr>
        <p:spPr/>
        <p:txBody>
          <a:bodyPr/>
          <a:lstStyle/>
          <a:p>
            <a:fld id="{0C4C7B82-944B-4664-81A0-FB3E27BF0CDA}"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17</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0" y="260648"/>
            <a:ext cx="9144000" cy="5865515"/>
          </a:xfrm>
        </p:spPr>
        <p:txBody>
          <a:bodyPr>
            <a:normAutofit/>
          </a:bodyPr>
          <a:lstStyle/>
          <a:p>
            <a:pPr>
              <a:lnSpc>
                <a:spcPct val="150000"/>
              </a:lnSpc>
            </a:pPr>
            <a:r>
              <a:rPr lang="ro-RO" sz="4000" dirty="0" smtClean="0">
                <a:latin typeface="Times New Roman" pitchFamily="18" charset="0"/>
                <a:cs typeface="Times New Roman" pitchFamily="18" charset="0"/>
              </a:rPr>
              <a:t>Pentru a proteja ecranul  </a:t>
            </a:r>
            <a:r>
              <a:rPr lang="en-US" sz="4000" dirty="0" err="1" smtClean="0">
                <a:latin typeface="Times New Roman" pitchFamily="18" charset="0"/>
                <a:cs typeface="Times New Roman" pitchFamily="18" charset="0"/>
              </a:rPr>
              <a:t>osciloscopul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este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prev</a:t>
            </a:r>
            <a:r>
              <a:rPr lang="ro-RO" sz="4000" dirty="0" smtClean="0">
                <a:latin typeface="Times New Roman" pitchFamily="18" charset="0"/>
                <a:cs typeface="Times New Roman" pitchFamily="18" charset="0"/>
              </a:rPr>
              <a:t>ă</a:t>
            </a:r>
            <a:r>
              <a:rPr lang="en-US" sz="4000" dirty="0" err="1" smtClean="0">
                <a:latin typeface="Times New Roman" pitchFamily="18" charset="0"/>
                <a:cs typeface="Times New Roman" pitchFamily="18" charset="0"/>
              </a:rPr>
              <a:t>zut</a:t>
            </a:r>
            <a:r>
              <a:rPr lang="en-US" sz="4000" dirty="0" smtClean="0">
                <a:latin typeface="Times New Roman" pitchFamily="18" charset="0"/>
                <a:cs typeface="Times New Roman" pitchFamily="18" charset="0"/>
              </a:rPr>
              <a:t> cu un circuit </a:t>
            </a:r>
            <a:r>
              <a:rPr lang="en-US" sz="4000" dirty="0" err="1" smtClean="0">
                <a:latin typeface="Times New Roman" pitchFamily="18" charset="0"/>
                <a:cs typeface="Times New Roman" pitchFamily="18" charset="0"/>
              </a:rPr>
              <a:t>pentru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controlul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intensit</a:t>
            </a:r>
            <a:r>
              <a:rPr lang="ro-RO" sz="4000" dirty="0" err="1" smtClean="0">
                <a:latin typeface="Times New Roman" pitchFamily="18" charset="0"/>
                <a:cs typeface="Times New Roman" pitchFamily="18" charset="0"/>
              </a:rPr>
              <a:t>ăț</a:t>
            </a:r>
            <a:r>
              <a:rPr lang="en-US" sz="4000" dirty="0" smtClean="0">
                <a:latin typeface="Times New Roman" pitchFamily="18" charset="0"/>
                <a:cs typeface="Times New Roman" pitchFamily="18" charset="0"/>
              </a:rPr>
              <a:t>ii </a:t>
            </a:r>
            <a:r>
              <a:rPr lang="en-US" sz="4000" dirty="0" err="1" smtClean="0">
                <a:latin typeface="Times New Roman" pitchFamily="18" charset="0"/>
                <a:cs typeface="Times New Roman" pitchFamily="18" charset="0"/>
              </a:rPr>
              <a:t>spotului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Acesta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furnizeaz</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o </a:t>
            </a:r>
            <a:r>
              <a:rPr lang="en-US" sz="4000" dirty="0" err="1" smtClean="0">
                <a:latin typeface="Times New Roman" pitchFamily="18" charset="0"/>
                <a:cs typeface="Times New Roman" pitchFamily="18" charset="0"/>
              </a:rPr>
              <a:t>tensiune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negativ</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care se </a:t>
            </a:r>
            <a:r>
              <a:rPr lang="en-US" sz="4000" dirty="0" err="1" smtClean="0">
                <a:latin typeface="Times New Roman" pitchFamily="18" charset="0"/>
                <a:cs typeface="Times New Roman" pitchFamily="18" charset="0"/>
              </a:rPr>
              <a:t>aplic</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cilindrul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Wehnelt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pentru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stingerea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spotului</a:t>
            </a:r>
            <a:r>
              <a:rPr lang="en-US" sz="4000" dirty="0" smtClean="0">
                <a:latin typeface="Times New Roman" pitchFamily="18" charset="0"/>
                <a:cs typeface="Times New Roman" pitchFamily="18" charset="0"/>
              </a:rPr>
              <a:t> c</a:t>
            </a:r>
            <a:r>
              <a:rPr lang="ro-RO" sz="4000" dirty="0" smtClean="0">
                <a:latin typeface="Times New Roman" pitchFamily="18" charset="0"/>
                <a:cs typeface="Times New Roman" pitchFamily="18" charset="0"/>
              </a:rPr>
              <a:t>â</a:t>
            </a:r>
            <a:r>
              <a:rPr lang="en-US" sz="4000" dirty="0" err="1"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baza</a:t>
            </a:r>
            <a:r>
              <a:rPr lang="en-US" sz="4000" dirty="0" smtClean="0">
                <a:latin typeface="Times New Roman" pitchFamily="18" charset="0"/>
                <a:cs typeface="Times New Roman" pitchFamily="18" charset="0"/>
              </a:rPr>
              <a:t> de </a:t>
            </a:r>
            <a:r>
              <a:rPr lang="en-US" sz="4000" dirty="0" err="1" smtClean="0">
                <a:latin typeface="Times New Roman" pitchFamily="18" charset="0"/>
                <a:cs typeface="Times New Roman" pitchFamily="18" charset="0"/>
              </a:rPr>
              <a:t>timp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este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blocat</a:t>
            </a:r>
            <a:r>
              <a:rPr lang="ro-RO" sz="4000" dirty="0" smtClean="0">
                <a:latin typeface="Times New Roman" pitchFamily="18" charset="0"/>
                <a:cs typeface="Times New Roman" pitchFamily="18" charset="0"/>
              </a:rPr>
              <a:t>ă. </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E920A647-74A2-4343-9FCA-178B966DDB5A}"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18</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dirty="0" err="1" smtClean="0"/>
              <a:t>Circuitul</a:t>
            </a:r>
            <a:r>
              <a:rPr lang="en-US" dirty="0" smtClean="0"/>
              <a:t> de </a:t>
            </a:r>
            <a:r>
              <a:rPr lang="en-US" dirty="0" err="1" smtClean="0"/>
              <a:t>int</a:t>
            </a:r>
            <a:r>
              <a:rPr lang="ro-RO" dirty="0" smtClean="0"/>
              <a:t>â</a:t>
            </a:r>
            <a:r>
              <a:rPr lang="en-US" dirty="0" err="1" smtClean="0"/>
              <a:t>rziere</a:t>
            </a:r>
            <a:endParaRPr lang="en-US" dirty="0"/>
          </a:p>
        </p:txBody>
      </p:sp>
      <p:sp>
        <p:nvSpPr>
          <p:cNvPr id="3" name="Substituent conținut 2"/>
          <p:cNvSpPr>
            <a:spLocks noGrp="1"/>
          </p:cNvSpPr>
          <p:nvPr>
            <p:ph idx="1"/>
          </p:nvPr>
        </p:nvSpPr>
        <p:spPr/>
        <p:txBody>
          <a:bodyPr>
            <a:normAutofit/>
          </a:bodyPr>
          <a:lstStyle/>
          <a:p>
            <a:pPr>
              <a:lnSpc>
                <a:spcPct val="150000"/>
              </a:lnSpc>
            </a:pPr>
            <a:r>
              <a:rPr lang="en-US" sz="4400" dirty="0" smtClean="0">
                <a:latin typeface="Times New Roman" pitchFamily="18" charset="0"/>
                <a:cs typeface="Times New Roman" pitchFamily="18" charset="0"/>
              </a:rPr>
              <a:t>are </a:t>
            </a:r>
            <a:r>
              <a:rPr lang="en-US" sz="4400" dirty="0" err="1" smtClean="0">
                <a:latin typeface="Times New Roman" pitchFamily="18" charset="0"/>
                <a:cs typeface="Times New Roman" pitchFamily="18" charset="0"/>
              </a:rPr>
              <a:t>rolul</a:t>
            </a:r>
            <a:r>
              <a:rPr lang="en-US" sz="4400" dirty="0" smtClean="0">
                <a:latin typeface="Times New Roman" pitchFamily="18" charset="0"/>
                <a:cs typeface="Times New Roman" pitchFamily="18" charset="0"/>
              </a:rPr>
              <a:t> de a </a:t>
            </a:r>
            <a:r>
              <a:rPr lang="en-US" sz="4400" dirty="0" err="1" smtClean="0">
                <a:latin typeface="Times New Roman" pitchFamily="18" charset="0"/>
                <a:cs typeface="Times New Roman" pitchFamily="18" charset="0"/>
              </a:rPr>
              <a:t>int</a:t>
            </a:r>
            <a:r>
              <a:rPr lang="ro-RO" sz="4400" dirty="0" smtClean="0">
                <a:latin typeface="Times New Roman" pitchFamily="18" charset="0"/>
                <a:cs typeface="Times New Roman" pitchFamily="18" charset="0"/>
              </a:rPr>
              <a:t>â</a:t>
            </a:r>
            <a:r>
              <a:rPr lang="en-US" sz="4400" dirty="0" err="1" smtClean="0">
                <a:latin typeface="Times New Roman" pitchFamily="18" charset="0"/>
                <a:cs typeface="Times New Roman" pitchFamily="18" charset="0"/>
              </a:rPr>
              <a:t>rzia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semnalul</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astfel</a:t>
            </a:r>
            <a:r>
              <a:rPr lang="en-US" sz="4400" dirty="0" smtClean="0">
                <a:latin typeface="Times New Roman" pitchFamily="18" charset="0"/>
                <a:cs typeface="Times New Roman" pitchFamily="18" charset="0"/>
              </a:rPr>
              <a:t> </a:t>
            </a:r>
            <a:r>
              <a:rPr lang="ro-RO" sz="4400" dirty="0" smtClean="0">
                <a:latin typeface="Times New Roman" pitchFamily="18" charset="0"/>
                <a:cs typeface="Times New Roman" pitchFamily="18" charset="0"/>
              </a:rPr>
              <a:t>î</a:t>
            </a:r>
            <a:r>
              <a:rPr lang="en-US" sz="4400" dirty="0" err="1" smtClean="0">
                <a:latin typeface="Times New Roman" pitchFamily="18" charset="0"/>
                <a:cs typeface="Times New Roman" pitchFamily="18" charset="0"/>
              </a:rPr>
              <a:t>nc</a:t>
            </a:r>
            <a:r>
              <a:rPr lang="ro-RO" sz="4400" dirty="0" smtClean="0">
                <a:latin typeface="Times New Roman" pitchFamily="18" charset="0"/>
                <a:cs typeface="Times New Roman" pitchFamily="18" charset="0"/>
              </a:rPr>
              <a:t>â</a:t>
            </a:r>
            <a:r>
              <a:rPr lang="en-US" sz="4400" dirty="0" smtClean="0">
                <a:latin typeface="Times New Roman" pitchFamily="18" charset="0"/>
                <a:cs typeface="Times New Roman" pitchFamily="18" charset="0"/>
              </a:rPr>
              <a:t>t </a:t>
            </a:r>
            <a:r>
              <a:rPr lang="en-US" sz="4400" dirty="0" err="1" smtClean="0">
                <a:latin typeface="Times New Roman" pitchFamily="18" charset="0"/>
                <a:cs typeface="Times New Roman" pitchFamily="18" charset="0"/>
              </a:rPr>
              <a:t>acesta</a:t>
            </a:r>
            <a:r>
              <a:rPr lang="en-US" sz="4400" dirty="0" smtClean="0">
                <a:latin typeface="Times New Roman" pitchFamily="18" charset="0"/>
                <a:cs typeface="Times New Roman" pitchFamily="18" charset="0"/>
              </a:rPr>
              <a:t> s</a:t>
            </a:r>
            <a:r>
              <a:rPr lang="ro-RO" sz="4400" dirty="0" smtClean="0">
                <a:latin typeface="Times New Roman" pitchFamily="18" charset="0"/>
                <a:cs typeface="Times New Roman" pitchFamily="18" charset="0"/>
              </a:rPr>
              <a:t>ă</a:t>
            </a:r>
            <a:r>
              <a:rPr lang="en-US" sz="4400" dirty="0" smtClean="0">
                <a:latin typeface="Times New Roman" pitchFamily="18" charset="0"/>
                <a:cs typeface="Times New Roman" pitchFamily="18" charset="0"/>
              </a:rPr>
              <a:t> se </a:t>
            </a:r>
            <a:r>
              <a:rPr lang="en-US" sz="4400" dirty="0" err="1" smtClean="0">
                <a:latin typeface="Times New Roman" pitchFamily="18" charset="0"/>
                <a:cs typeface="Times New Roman" pitchFamily="18" charset="0"/>
              </a:rPr>
              <a:t>aplice</a:t>
            </a:r>
            <a:r>
              <a:rPr lang="en-US" sz="4400" dirty="0" smtClean="0">
                <a:latin typeface="Times New Roman" pitchFamily="18" charset="0"/>
                <a:cs typeface="Times New Roman" pitchFamily="18" charset="0"/>
              </a:rPr>
              <a:t> pl</a:t>
            </a:r>
            <a:r>
              <a:rPr lang="ro-RO" sz="4400" dirty="0" smtClean="0">
                <a:latin typeface="Times New Roman" pitchFamily="18" charset="0"/>
                <a:cs typeface="Times New Roman" pitchFamily="18" charset="0"/>
              </a:rPr>
              <a:t>ă</a:t>
            </a:r>
            <a:r>
              <a:rPr lang="en-US" sz="4400" dirty="0" err="1" smtClean="0">
                <a:latin typeface="Times New Roman" pitchFamily="18" charset="0"/>
                <a:cs typeface="Times New Roman" pitchFamily="18" charset="0"/>
              </a:rPr>
              <a:t>cilor</a:t>
            </a:r>
            <a:r>
              <a:rPr lang="en-US" sz="4400" dirty="0" smtClean="0">
                <a:latin typeface="Times New Roman" pitchFamily="18" charset="0"/>
                <a:cs typeface="Times New Roman" pitchFamily="18" charset="0"/>
              </a:rPr>
              <a:t> Y dup</a:t>
            </a:r>
            <a:r>
              <a:rPr lang="ro-RO" sz="4400" dirty="0" smtClean="0">
                <a:latin typeface="Times New Roman" pitchFamily="18" charset="0"/>
                <a:cs typeface="Times New Roman" pitchFamily="18" charset="0"/>
              </a:rPr>
              <a:t>ă</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ce</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baza</a:t>
            </a:r>
            <a:r>
              <a:rPr lang="en-US" sz="4400" dirty="0" smtClean="0">
                <a:latin typeface="Times New Roman" pitchFamily="18" charset="0"/>
                <a:cs typeface="Times New Roman" pitchFamily="18" charset="0"/>
              </a:rPr>
              <a:t> de </a:t>
            </a:r>
            <a:r>
              <a:rPr lang="en-US" sz="4400" dirty="0" err="1" smtClean="0">
                <a:latin typeface="Times New Roman" pitchFamily="18" charset="0"/>
                <a:cs typeface="Times New Roman" pitchFamily="18" charset="0"/>
              </a:rPr>
              <a:t>timp</a:t>
            </a:r>
            <a:r>
              <a:rPr lang="en-US" sz="4400" dirty="0" smtClean="0">
                <a:latin typeface="Times New Roman" pitchFamily="18" charset="0"/>
                <a:cs typeface="Times New Roman" pitchFamily="18" charset="0"/>
              </a:rPr>
              <a:t> a </a:t>
            </a:r>
            <a:r>
              <a:rPr lang="ro-RO" sz="4400" dirty="0" err="1" smtClean="0">
                <a:latin typeface="Times New Roman" pitchFamily="18" charset="0"/>
                <a:cs typeface="Times New Roman" pitchFamily="18" charset="0"/>
              </a:rPr>
              <a:t>î</a:t>
            </a:r>
            <a:r>
              <a:rPr lang="en-US" sz="4400" dirty="0" err="1" smtClean="0">
                <a:latin typeface="Times New Roman" pitchFamily="18" charset="0"/>
                <a:cs typeface="Times New Roman" pitchFamily="18" charset="0"/>
              </a:rPr>
              <a:t>nceput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func</a:t>
            </a:r>
            <a:r>
              <a:rPr lang="ro-RO" sz="4400" dirty="0" smtClean="0">
                <a:latin typeface="Times New Roman" pitchFamily="18" charset="0"/>
                <a:cs typeface="Times New Roman" pitchFamily="18" charset="0"/>
              </a:rPr>
              <a:t>ț</a:t>
            </a:r>
            <a:r>
              <a:rPr lang="en-US" sz="4400" dirty="0" err="1" smtClean="0">
                <a:latin typeface="Times New Roman" pitchFamily="18" charset="0"/>
                <a:cs typeface="Times New Roman" pitchFamily="18" charset="0"/>
              </a:rPr>
              <a:t>ioneze</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6A7248CE-4589-44B6-82A1-757F54B3D792}"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19</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457200" y="260648"/>
            <a:ext cx="8229600" cy="5865515"/>
          </a:xfrm>
        </p:spPr>
        <p:txBody>
          <a:bodyPr>
            <a:noAutofit/>
          </a:bodyPr>
          <a:lstStyle/>
          <a:p>
            <a:r>
              <a:rPr lang="en-US" sz="4000" dirty="0" err="1" smtClean="0">
                <a:latin typeface="Times New Roman" pitchFamily="18" charset="0"/>
                <a:cs typeface="Times New Roman" pitchFamily="18" charset="0"/>
              </a:rPr>
              <a:t>Osciloscopul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este</a:t>
            </a:r>
            <a:r>
              <a:rPr lang="en-US" sz="4000" dirty="0" smtClean="0">
                <a:latin typeface="Times New Roman" pitchFamily="18" charset="0"/>
                <a:cs typeface="Times New Roman" pitchFamily="18" charset="0"/>
              </a:rPr>
              <a:t> un </a:t>
            </a:r>
            <a:r>
              <a:rPr lang="en-US" sz="4000" dirty="0" err="1" smtClean="0">
                <a:latin typeface="Times New Roman" pitchFamily="18" charset="0"/>
                <a:cs typeface="Times New Roman" pitchFamily="18" charset="0"/>
              </a:rPr>
              <a:t>aparat</a:t>
            </a:r>
            <a:r>
              <a:rPr lang="en-US" sz="4000" dirty="0" smtClean="0">
                <a:latin typeface="Times New Roman" pitchFamily="18" charset="0"/>
                <a:cs typeface="Times New Roman" pitchFamily="18" charset="0"/>
              </a:rPr>
              <a:t> care </a:t>
            </a:r>
          </a:p>
          <a:p>
            <a:pPr>
              <a:buNone/>
            </a:pPr>
            <a:r>
              <a:rPr lang="en-US" sz="4000" dirty="0" err="1" smtClean="0">
                <a:latin typeface="Times New Roman" pitchFamily="18" charset="0"/>
                <a:cs typeface="Times New Roman" pitchFamily="18" charset="0"/>
              </a:rPr>
              <a:t>permite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vizualizarea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ecranul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unui</a:t>
            </a:r>
            <a:r>
              <a:rPr lang="en-US" sz="4000" dirty="0" smtClean="0">
                <a:latin typeface="Times New Roman" pitchFamily="18" charset="0"/>
                <a:cs typeface="Times New Roman" pitchFamily="18" charset="0"/>
              </a:rPr>
              <a:t> </a:t>
            </a:r>
          </a:p>
          <a:p>
            <a:pPr>
              <a:buNone/>
            </a:pPr>
            <a:r>
              <a:rPr lang="en-US" sz="4000" dirty="0" smtClean="0">
                <a:latin typeface="Times New Roman" pitchFamily="18" charset="0"/>
                <a:cs typeface="Times New Roman" pitchFamily="18" charset="0"/>
              </a:rPr>
              <a:t>tub </a:t>
            </a:r>
            <a:r>
              <a:rPr lang="en-US" sz="4000" dirty="0" err="1" smtClean="0">
                <a:latin typeface="Times New Roman" pitchFamily="18" charset="0"/>
                <a:cs typeface="Times New Roman" pitchFamily="18" charset="0"/>
              </a:rPr>
              <a:t>catodic</a:t>
            </a:r>
            <a:r>
              <a:rPr lang="en-US" sz="4000" dirty="0" smtClean="0">
                <a:latin typeface="Times New Roman" pitchFamily="18" charset="0"/>
                <a:cs typeface="Times New Roman" pitchFamily="18" charset="0"/>
              </a:rPr>
              <a:t> a </a:t>
            </a:r>
            <a:r>
              <a:rPr lang="en-US" sz="4000" dirty="0" err="1" smtClean="0">
                <a:latin typeface="Times New Roman" pitchFamily="18" charset="0"/>
                <a:cs typeface="Times New Roman" pitchFamily="18" charset="0"/>
              </a:rPr>
              <a:t>curbelor</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reprezint</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p>
          <a:p>
            <a:pPr>
              <a:buNone/>
            </a:pPr>
            <a:r>
              <a:rPr lang="ro-RO" sz="4000" dirty="0" err="1"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aria</a:t>
            </a:r>
            <a:r>
              <a:rPr lang="ro-RO" sz="4000" dirty="0" smtClean="0">
                <a:latin typeface="Times New Roman" pitchFamily="18" charset="0"/>
                <a:cs typeface="Times New Roman" pitchFamily="18" charset="0"/>
              </a:rPr>
              <a:t>ț</a:t>
            </a:r>
            <a:r>
              <a:rPr lang="en-US" sz="4000" dirty="0" err="1" smtClean="0">
                <a:latin typeface="Times New Roman" pitchFamily="18" charset="0"/>
                <a:cs typeface="Times New Roman" pitchFamily="18" charset="0"/>
              </a:rPr>
              <a:t>ia</a:t>
            </a:r>
            <a:r>
              <a:rPr lang="en-US" sz="4000" dirty="0" smtClean="0">
                <a:latin typeface="Times New Roman" pitchFamily="18" charset="0"/>
                <a:cs typeface="Times New Roman" pitchFamily="18" charset="0"/>
              </a:rPr>
              <a:t> in </a:t>
            </a:r>
            <a:r>
              <a:rPr lang="en-US" sz="4000" dirty="0" err="1" smtClean="0">
                <a:latin typeface="Times New Roman" pitchFamily="18" charset="0"/>
                <a:cs typeface="Times New Roman" pitchFamily="18" charset="0"/>
              </a:rPr>
              <a:t>timp</a:t>
            </a:r>
            <a:r>
              <a:rPr lang="en-US" sz="4000" dirty="0" smtClean="0">
                <a:latin typeface="Times New Roman" pitchFamily="18" charset="0"/>
                <a:cs typeface="Times New Roman" pitchFamily="18" charset="0"/>
              </a:rPr>
              <a:t> a </a:t>
            </a:r>
            <a:r>
              <a:rPr lang="en-US" sz="4000" dirty="0" err="1" smtClean="0">
                <a:latin typeface="Times New Roman" pitchFamily="18" charset="0"/>
                <a:cs typeface="Times New Roman" pitchFamily="18" charset="0"/>
              </a:rPr>
              <a:t>diferitelor</a:t>
            </a:r>
            <a:r>
              <a:rPr lang="en-US" sz="4000" dirty="0" smtClean="0">
                <a:latin typeface="Times New Roman" pitchFamily="18" charset="0"/>
                <a:cs typeface="Times New Roman" pitchFamily="18" charset="0"/>
              </a:rPr>
              <a:t> m</a:t>
            </a:r>
            <a:r>
              <a:rPr lang="ro-RO" sz="4000" dirty="0" smtClean="0">
                <a:latin typeface="Times New Roman" pitchFamily="18" charset="0"/>
                <a:cs typeface="Times New Roman" pitchFamily="18" charset="0"/>
              </a:rPr>
              <a:t>ă</a:t>
            </a:r>
            <a:r>
              <a:rPr lang="en-US" sz="4000" dirty="0" err="1" smtClean="0">
                <a:latin typeface="Times New Roman" pitchFamily="18" charset="0"/>
                <a:cs typeface="Times New Roman" pitchFamily="18" charset="0"/>
              </a:rPr>
              <a:t>rimi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sau</a:t>
            </a: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a </a:t>
            </a:r>
            <a:r>
              <a:rPr lang="en-US" sz="4000" dirty="0" err="1" smtClean="0">
                <a:latin typeface="Times New Roman" pitchFamily="18" charset="0"/>
                <a:cs typeface="Times New Roman" pitchFamily="18" charset="0"/>
              </a:rPr>
              <a:t>curbelor</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reprezint</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dependen</a:t>
            </a:r>
            <a:r>
              <a:rPr lang="ro-RO" sz="4000" dirty="0" smtClean="0">
                <a:latin typeface="Times New Roman" pitchFamily="18" charset="0"/>
                <a:cs typeface="Times New Roman" pitchFamily="18" charset="0"/>
              </a:rPr>
              <a:t>ț</a:t>
            </a:r>
            <a:r>
              <a:rPr lang="en-US" sz="4000" dirty="0" smtClean="0">
                <a:latin typeface="Times New Roman" pitchFamily="18" charset="0"/>
                <a:cs typeface="Times New Roman" pitchFamily="18" charset="0"/>
              </a:rPr>
              <a:t>a </a:t>
            </a:r>
          </a:p>
          <a:p>
            <a:pPr>
              <a:buNone/>
            </a:pPr>
            <a:r>
              <a:rPr lang="ro-RO" sz="4000" dirty="0" smtClean="0">
                <a:latin typeface="Times New Roman" pitchFamily="18" charset="0"/>
                <a:cs typeface="Times New Roman" pitchFamily="18" charset="0"/>
              </a:rPr>
              <a:t>î</a:t>
            </a:r>
            <a:r>
              <a:rPr lang="en-US" sz="4000" dirty="0" err="1" smtClean="0">
                <a:latin typeface="Times New Roman" pitchFamily="18" charset="0"/>
                <a:cs typeface="Times New Roman" pitchFamily="18" charset="0"/>
              </a:rPr>
              <a:t>ntre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dou</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m</a:t>
            </a:r>
            <a:r>
              <a:rPr lang="ro-RO" sz="4000" dirty="0" smtClean="0">
                <a:latin typeface="Times New Roman" pitchFamily="18" charset="0"/>
                <a:cs typeface="Times New Roman" pitchFamily="18" charset="0"/>
              </a:rPr>
              <a:t>ă</a:t>
            </a:r>
            <a:r>
              <a:rPr lang="en-US" sz="4000" dirty="0" err="1" smtClean="0">
                <a:latin typeface="Times New Roman" pitchFamily="18" charset="0"/>
                <a:cs typeface="Times New Roman" pitchFamily="18" charset="0"/>
              </a:rPr>
              <a:t>rimi</a:t>
            </a:r>
            <a:r>
              <a:rPr lang="en-US" sz="4000" dirty="0" smtClean="0">
                <a:latin typeface="Times New Roman" pitchFamily="18" charset="0"/>
                <a:cs typeface="Times New Roman" pitchFamily="18" charset="0"/>
              </a:rPr>
              <a:t>. </a:t>
            </a:r>
          </a:p>
          <a:p>
            <a:r>
              <a:rPr lang="it-IT" sz="4000" dirty="0" smtClean="0">
                <a:latin typeface="Times New Roman" pitchFamily="18" charset="0"/>
                <a:cs typeface="Times New Roman" pitchFamily="18" charset="0"/>
              </a:rPr>
              <a:t>Imaginile obţinute pe ecran se numesc </a:t>
            </a:r>
            <a:r>
              <a:rPr lang="it-IT" sz="4400" b="1" dirty="0" smtClean="0">
                <a:latin typeface="Times New Roman" pitchFamily="18" charset="0"/>
                <a:cs typeface="Times New Roman" pitchFamily="18" charset="0"/>
              </a:rPr>
              <a:t>oscilograme. </a:t>
            </a:r>
            <a:endParaRPr lang="en-US" sz="4400" b="1"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A07F8457-525F-4031-8800-E81BDED79DFC}"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dirty="0" err="1" smtClean="0"/>
              <a:t>Blocul</a:t>
            </a:r>
            <a:r>
              <a:rPr lang="en-US" dirty="0" smtClean="0"/>
              <a:t> de </a:t>
            </a:r>
            <a:r>
              <a:rPr lang="en-US" dirty="0" err="1" smtClean="0"/>
              <a:t>alimentare</a:t>
            </a:r>
            <a:endParaRPr lang="en-US" dirty="0"/>
          </a:p>
        </p:txBody>
      </p:sp>
      <p:sp>
        <p:nvSpPr>
          <p:cNvPr id="3" name="Substituent conținut 2"/>
          <p:cNvSpPr>
            <a:spLocks noGrp="1"/>
          </p:cNvSpPr>
          <p:nvPr>
            <p:ph idx="1"/>
          </p:nvPr>
        </p:nvSpPr>
        <p:spPr/>
        <p:txBody>
          <a:bodyPr>
            <a:normAutofit/>
          </a:bodyPr>
          <a:lstStyle/>
          <a:p>
            <a:pPr>
              <a:lnSpc>
                <a:spcPct val="150000"/>
              </a:lnSpc>
            </a:pPr>
            <a:r>
              <a:rPr lang="it-IT" sz="4400" dirty="0" smtClean="0">
                <a:latin typeface="Times New Roman" pitchFamily="18" charset="0"/>
                <a:cs typeface="Times New Roman" pitchFamily="18" charset="0"/>
              </a:rPr>
              <a:t>as</a:t>
            </a:r>
            <a:r>
              <a:rPr lang="ro-RO" sz="4400" dirty="0" smtClean="0">
                <a:latin typeface="Times New Roman" pitchFamily="18" charset="0"/>
                <a:cs typeface="Times New Roman" pitchFamily="18" charset="0"/>
              </a:rPr>
              <a:t>i</a:t>
            </a:r>
            <a:r>
              <a:rPr lang="it-IT" sz="4400" dirty="0" smtClean="0">
                <a:latin typeface="Times New Roman" pitchFamily="18" charset="0"/>
                <a:cs typeface="Times New Roman" pitchFamily="18" charset="0"/>
              </a:rPr>
              <a:t>gur</a:t>
            </a:r>
            <a:r>
              <a:rPr lang="ro-RO" sz="4400" dirty="0" smtClean="0">
                <a:latin typeface="Times New Roman" pitchFamily="18" charset="0"/>
                <a:cs typeface="Times New Roman" pitchFamily="18" charset="0"/>
              </a:rPr>
              <a:t>ă</a:t>
            </a:r>
            <a:r>
              <a:rPr lang="it-IT" sz="4400" dirty="0" smtClean="0">
                <a:latin typeface="Times New Roman" pitchFamily="18" charset="0"/>
                <a:cs typeface="Times New Roman" pitchFamily="18" charset="0"/>
              </a:rPr>
              <a:t> alimentarea celorlalte blocuri inclusiv a tubului catodic</a:t>
            </a:r>
            <a:r>
              <a:rPr lang="ro-RO" sz="4400" dirty="0" smtClean="0">
                <a:latin typeface="Times New Roman" pitchFamily="18" charset="0"/>
                <a:cs typeface="Times New Roman" pitchFamily="18" charset="0"/>
              </a:rPr>
              <a:t> și </a:t>
            </a:r>
            <a:r>
              <a:rPr lang="it-IT" sz="4400" dirty="0" smtClean="0">
                <a:latin typeface="Times New Roman" pitchFamily="18" charset="0"/>
                <a:cs typeface="Times New Roman" pitchFamily="18" charset="0"/>
              </a:rPr>
              <a:t>con</a:t>
            </a:r>
            <a:r>
              <a:rPr lang="ro-RO" sz="4400" dirty="0" smtClean="0">
                <a:latin typeface="Times New Roman" pitchFamily="18" charset="0"/>
                <a:cs typeface="Times New Roman" pitchFamily="18" charset="0"/>
              </a:rPr>
              <a:t>ț</a:t>
            </a:r>
            <a:r>
              <a:rPr lang="it-IT" sz="4400" dirty="0" smtClean="0">
                <a:latin typeface="Times New Roman" pitchFamily="18" charset="0"/>
                <a:cs typeface="Times New Roman" pitchFamily="18" charset="0"/>
              </a:rPr>
              <a:t>ine surse stabilizate de </a:t>
            </a:r>
            <a:r>
              <a:rPr lang="ro-RO" sz="4400" dirty="0" smtClean="0">
                <a:latin typeface="Times New Roman" pitchFamily="18" charset="0"/>
                <a:cs typeface="Times New Roman" pitchFamily="18" charset="0"/>
              </a:rPr>
              <a:t>î</a:t>
            </a:r>
            <a:r>
              <a:rPr lang="it-IT" sz="4400" dirty="0" smtClean="0">
                <a:latin typeface="Times New Roman" pitchFamily="18" charset="0"/>
                <a:cs typeface="Times New Roman" pitchFamily="18" charset="0"/>
              </a:rPr>
              <a:t>nalt</a:t>
            </a:r>
            <a:r>
              <a:rPr lang="ro-RO" sz="4400" dirty="0" smtClean="0">
                <a:latin typeface="Times New Roman" pitchFamily="18" charset="0"/>
                <a:cs typeface="Times New Roman" pitchFamily="18" charset="0"/>
              </a:rPr>
              <a:t>ă</a:t>
            </a:r>
            <a:r>
              <a:rPr lang="it-IT" sz="4400" dirty="0" smtClean="0">
                <a:latin typeface="Times New Roman" pitchFamily="18" charset="0"/>
                <a:cs typeface="Times New Roman" pitchFamily="18" charset="0"/>
              </a:rPr>
              <a:t> </a:t>
            </a:r>
            <a:r>
              <a:rPr lang="ro-RO" sz="4400" dirty="0" smtClean="0">
                <a:latin typeface="Times New Roman" pitchFamily="18" charset="0"/>
                <a:cs typeface="Times New Roman" pitchFamily="18" charset="0"/>
              </a:rPr>
              <a:t>ș</a:t>
            </a:r>
            <a:r>
              <a:rPr lang="it-IT" sz="4400" dirty="0" smtClean="0">
                <a:latin typeface="Times New Roman" pitchFamily="18" charset="0"/>
                <a:cs typeface="Times New Roman" pitchFamily="18" charset="0"/>
              </a:rPr>
              <a:t>i joas</a:t>
            </a:r>
            <a:r>
              <a:rPr lang="ro-RO" sz="4400" dirty="0" smtClean="0">
                <a:latin typeface="Times New Roman" pitchFamily="18" charset="0"/>
                <a:cs typeface="Times New Roman" pitchFamily="18" charset="0"/>
              </a:rPr>
              <a:t>ă</a:t>
            </a:r>
            <a:r>
              <a:rPr lang="it-IT" sz="4400" dirty="0" smtClean="0">
                <a:latin typeface="Times New Roman" pitchFamily="18" charset="0"/>
                <a:cs typeface="Times New Roman" pitchFamily="18" charset="0"/>
              </a:rPr>
              <a:t> tensiune </a:t>
            </a:r>
            <a:endParaRPr lang="en-US" sz="44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4F01A289-5B06-4C6E-B24B-93F401F6EA7A}"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20</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Tubul catodic al osciloscopului</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842962" y="2201069"/>
            <a:ext cx="7458075" cy="3324225"/>
          </a:xfrm>
          <a:prstGeom prst="rect">
            <a:avLst/>
          </a:prstGeom>
          <a:noFill/>
          <a:ln w="9525">
            <a:noFill/>
            <a:miter lim="800000"/>
            <a:headEnd/>
            <a:tailEnd/>
          </a:ln>
        </p:spPr>
      </p:pic>
      <p:sp>
        <p:nvSpPr>
          <p:cNvPr id="4" name="Substituent dată 3"/>
          <p:cNvSpPr>
            <a:spLocks noGrp="1"/>
          </p:cNvSpPr>
          <p:nvPr>
            <p:ph type="dt" sz="half" idx="10"/>
          </p:nvPr>
        </p:nvSpPr>
        <p:spPr/>
        <p:txBody>
          <a:bodyPr/>
          <a:lstStyle/>
          <a:p>
            <a:fld id="{4228389F-2F93-4DEF-BF03-807BC4E9F702}"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21</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4" name="Substituent dată 3"/>
          <p:cNvSpPr>
            <a:spLocks noGrp="1"/>
          </p:cNvSpPr>
          <p:nvPr>
            <p:ph type="dt" sz="half" idx="10"/>
          </p:nvPr>
        </p:nvSpPr>
        <p:spPr/>
        <p:txBody>
          <a:bodyPr/>
          <a:lstStyle/>
          <a:p>
            <a:fld id="{A3C9EAC3-956E-447A-846C-921E231C860C}"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22</a:t>
            </a:fld>
            <a:endParaRPr 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323528" y="980728"/>
            <a:ext cx="8568952" cy="5256584"/>
          </a:xfrm>
          <a:prstGeom prst="rect">
            <a:avLst/>
          </a:prstGeom>
          <a:noFill/>
          <a:ln w="9525">
            <a:noFill/>
            <a:miter lim="800000"/>
            <a:headEnd/>
            <a:tailEnd/>
          </a:ln>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ro-RO" dirty="0" smtClean="0"/>
              <a:t>Elementele componente ale tubului catodic</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115617" y="1700809"/>
            <a:ext cx="7056784" cy="4680520"/>
          </a:xfrm>
          <a:prstGeom prst="rect">
            <a:avLst/>
          </a:prstGeom>
          <a:noFill/>
          <a:ln w="9525">
            <a:noFill/>
            <a:miter lim="800000"/>
            <a:headEnd/>
            <a:tailEnd/>
          </a:ln>
        </p:spPr>
      </p:pic>
      <p:sp>
        <p:nvSpPr>
          <p:cNvPr id="5" name="Substituent dată 4"/>
          <p:cNvSpPr>
            <a:spLocks noGrp="1"/>
          </p:cNvSpPr>
          <p:nvPr>
            <p:ph type="dt" sz="half" idx="10"/>
          </p:nvPr>
        </p:nvSpPr>
        <p:spPr/>
        <p:txBody>
          <a:bodyPr/>
          <a:lstStyle/>
          <a:p>
            <a:fld id="{8A0B5E77-AC1D-4D52-BC1B-C72472018EA7}" type="datetime1">
              <a:rPr lang="en-US" smtClean="0"/>
              <a:pPr/>
              <a:t>3/31/2020</a:t>
            </a:fld>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23</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p:txBody>
          <a:bodyPr>
            <a:normAutofit/>
          </a:bodyPr>
          <a:lstStyle/>
          <a:p>
            <a:pPr>
              <a:buNone/>
            </a:pPr>
            <a:r>
              <a:rPr lang="ro-RO"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Tunul</a:t>
            </a:r>
            <a:r>
              <a:rPr lang="en-US" sz="4400" b="1" dirty="0" smtClean="0">
                <a:latin typeface="Times New Roman" pitchFamily="18" charset="0"/>
                <a:cs typeface="Times New Roman" pitchFamily="18" charset="0"/>
              </a:rPr>
              <a:t> de </a:t>
            </a:r>
            <a:r>
              <a:rPr lang="en-US" sz="4400" b="1" dirty="0" err="1" smtClean="0">
                <a:latin typeface="Times New Roman" pitchFamily="18" charset="0"/>
                <a:cs typeface="Times New Roman" pitchFamily="18" charset="0"/>
              </a:rPr>
              <a:t>electroni</a:t>
            </a:r>
            <a:r>
              <a:rPr lang="en-US" sz="4400" b="1" dirty="0" smtClean="0">
                <a:latin typeface="Times New Roman" pitchFamily="18" charset="0"/>
                <a:cs typeface="Times New Roman" pitchFamily="18" charset="0"/>
              </a:rPr>
              <a:t> </a:t>
            </a:r>
            <a:r>
              <a:rPr lang="ro-RO"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este</a:t>
            </a:r>
            <a:r>
              <a:rPr lang="en-US" sz="4400" b="1" dirty="0" smtClean="0">
                <a:latin typeface="Times New Roman" pitchFamily="18" charset="0"/>
                <a:cs typeface="Times New Roman" pitchFamily="18" charset="0"/>
              </a:rPr>
              <a:t> format</a:t>
            </a:r>
            <a:r>
              <a:rPr lang="ro-RO" sz="4400" b="1" dirty="0" smtClean="0">
                <a:latin typeface="Times New Roman" pitchFamily="18" charset="0"/>
                <a:cs typeface="Times New Roman" pitchFamily="18" charset="0"/>
              </a:rPr>
              <a:t> </a:t>
            </a:r>
            <a:r>
              <a:rPr lang="en-US" sz="4400" b="1" dirty="0" smtClean="0">
                <a:latin typeface="Times New Roman" pitchFamily="18" charset="0"/>
                <a:cs typeface="Times New Roman" pitchFamily="18" charset="0"/>
              </a:rPr>
              <a:t>d</a:t>
            </a:r>
            <a:r>
              <a:rPr lang="ro-RO" sz="4400" b="1" dirty="0" smtClean="0">
                <a:latin typeface="Times New Roman" pitchFamily="18" charset="0"/>
                <a:cs typeface="Times New Roman" pitchFamily="18" charset="0"/>
              </a:rPr>
              <a:t>intr-un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catod</a:t>
            </a:r>
            <a:r>
              <a:rPr lang="en-US" sz="4400" b="1" dirty="0" smtClean="0">
                <a:latin typeface="Times New Roman" pitchFamily="18" charset="0"/>
                <a:cs typeface="Times New Roman" pitchFamily="18" charset="0"/>
              </a:rPr>
              <a:t>, un </a:t>
            </a:r>
            <a:r>
              <a:rPr lang="en-US" sz="4400" b="1" dirty="0" err="1" smtClean="0">
                <a:latin typeface="Times New Roman" pitchFamily="18" charset="0"/>
                <a:cs typeface="Times New Roman" pitchFamily="18" charset="0"/>
              </a:rPr>
              <a:t>electrod</a:t>
            </a:r>
            <a:r>
              <a:rPr lang="en-US" sz="4400" b="1" dirty="0" smtClean="0">
                <a:latin typeface="Times New Roman" pitchFamily="18" charset="0"/>
                <a:cs typeface="Times New Roman" pitchFamily="18" charset="0"/>
              </a:rPr>
              <a:t> de </a:t>
            </a:r>
            <a:r>
              <a:rPr lang="en-US" sz="4400" b="1" dirty="0" err="1" smtClean="0">
                <a:latin typeface="Times New Roman" pitchFamily="18" charset="0"/>
                <a:cs typeface="Times New Roman" pitchFamily="18" charset="0"/>
              </a:rPr>
              <a:t>comand</a:t>
            </a:r>
            <a:r>
              <a:rPr lang="ro-RO" sz="4400" b="1" dirty="0" smtClean="0">
                <a:latin typeface="Times New Roman" pitchFamily="18" charset="0"/>
                <a:cs typeface="Times New Roman" pitchFamily="18" charset="0"/>
              </a:rPr>
              <a:t>ă</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doi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anozi</a:t>
            </a:r>
            <a:r>
              <a:rPr lang="en-US" sz="4400" b="1" dirty="0" smtClean="0">
                <a:latin typeface="Times New Roman" pitchFamily="18" charset="0"/>
                <a:cs typeface="Times New Roman" pitchFamily="18" charset="0"/>
              </a:rPr>
              <a:t>: de </a:t>
            </a:r>
            <a:r>
              <a:rPr lang="en-US" sz="4400" b="1" dirty="0" err="1" smtClean="0">
                <a:latin typeface="Times New Roman" pitchFamily="18" charset="0"/>
                <a:cs typeface="Times New Roman" pitchFamily="18" charset="0"/>
              </a:rPr>
              <a:t>focalizare</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si</a:t>
            </a:r>
            <a:r>
              <a:rPr lang="en-US" sz="4400" b="1" dirty="0" smtClean="0">
                <a:latin typeface="Times New Roman" pitchFamily="18" charset="0"/>
                <a:cs typeface="Times New Roman" pitchFamily="18" charset="0"/>
              </a:rPr>
              <a:t> </a:t>
            </a:r>
            <a:endParaRPr lang="ro-RO" sz="4400" b="1" dirty="0" smtClean="0">
              <a:latin typeface="Times New Roman" pitchFamily="18" charset="0"/>
              <a:cs typeface="Times New Roman" pitchFamily="18" charset="0"/>
            </a:endParaRPr>
          </a:p>
          <a:p>
            <a:pPr>
              <a:buNone/>
            </a:pPr>
            <a:r>
              <a:rPr lang="ro-RO" sz="4400" b="1" dirty="0" smtClean="0">
                <a:latin typeface="Times New Roman" pitchFamily="18" charset="0"/>
                <a:cs typeface="Times New Roman" pitchFamily="18" charset="0"/>
              </a:rPr>
              <a:t>   de accelerare. </a:t>
            </a:r>
          </a:p>
          <a:p>
            <a:pPr>
              <a:buNone/>
            </a:pPr>
            <a:r>
              <a:rPr lang="en-US" sz="4400" b="1" dirty="0" smtClean="0">
                <a:latin typeface="Times New Roman" pitchFamily="18" charset="0"/>
                <a:cs typeface="Times New Roman" pitchFamily="18" charset="0"/>
              </a:rPr>
              <a:t> </a:t>
            </a:r>
          </a:p>
          <a:p>
            <a:endParaRPr lang="en-US" dirty="0"/>
          </a:p>
        </p:txBody>
      </p:sp>
      <p:sp>
        <p:nvSpPr>
          <p:cNvPr id="4" name="Substituent dată 3"/>
          <p:cNvSpPr>
            <a:spLocks noGrp="1"/>
          </p:cNvSpPr>
          <p:nvPr>
            <p:ph type="dt" sz="half" idx="10"/>
          </p:nvPr>
        </p:nvSpPr>
        <p:spPr/>
        <p:txBody>
          <a:bodyPr/>
          <a:lstStyle/>
          <a:p>
            <a:fld id="{F267FEA4-E302-4495-BB8E-D00501D05B49}"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24</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0" y="188640"/>
            <a:ext cx="9144000" cy="6408712"/>
          </a:xfrm>
        </p:spPr>
        <p:txBody>
          <a:bodyPr>
            <a:normAutofit fontScale="25000" lnSpcReduction="20000"/>
          </a:bodyPr>
          <a:lstStyle/>
          <a:p>
            <a:endParaRPr lang="en-US" sz="8000" b="1" dirty="0" smtClean="0">
              <a:latin typeface="Times New Roman" pitchFamily="18" charset="0"/>
              <a:cs typeface="Times New Roman" pitchFamily="18" charset="0"/>
            </a:endParaRPr>
          </a:p>
          <a:p>
            <a:pPr>
              <a:lnSpc>
                <a:spcPct val="170000"/>
              </a:lnSpc>
              <a:buNone/>
            </a:pPr>
            <a:r>
              <a:rPr lang="en-US" sz="8400" b="1" dirty="0" smtClean="0">
                <a:latin typeface="Times New Roman" pitchFamily="18" charset="0"/>
                <a:cs typeface="Times New Roman" pitchFamily="18" charset="0"/>
              </a:rPr>
              <a:t> </a:t>
            </a:r>
            <a:r>
              <a:rPr lang="ro-RO" sz="8400" b="1" dirty="0" smtClean="0">
                <a:latin typeface="Times New Roman" pitchFamily="18" charset="0"/>
                <a:cs typeface="Times New Roman" pitchFamily="18" charset="0"/>
              </a:rPr>
              <a:t>          </a:t>
            </a:r>
            <a:r>
              <a:rPr lang="en-US" sz="16000" b="1" dirty="0" err="1" smtClean="0">
                <a:latin typeface="Times New Roman" pitchFamily="18" charset="0"/>
                <a:cs typeface="Times New Roman" pitchFamily="18" charset="0"/>
              </a:rPr>
              <a:t>Catodul</a:t>
            </a:r>
            <a:r>
              <a:rPr lang="en-US" sz="16000" b="1" dirty="0" smtClean="0">
                <a:latin typeface="Times New Roman" pitchFamily="18" charset="0"/>
                <a:cs typeface="Times New Roman" pitchFamily="18" charset="0"/>
              </a:rPr>
              <a:t> 1 </a:t>
            </a:r>
            <a:r>
              <a:rPr lang="en-US" sz="16000" b="1" dirty="0" err="1" smtClean="0">
                <a:latin typeface="Times New Roman" pitchFamily="18" charset="0"/>
                <a:cs typeface="Times New Roman" pitchFamily="18" charset="0"/>
              </a:rPr>
              <a:t>este</a:t>
            </a:r>
            <a:r>
              <a:rPr lang="en-US" sz="16000" b="1" dirty="0" smtClean="0">
                <a:latin typeface="Times New Roman" pitchFamily="18" charset="0"/>
                <a:cs typeface="Times New Roman" pitchFamily="18" charset="0"/>
              </a:rPr>
              <a:t> un </a:t>
            </a:r>
            <a:r>
              <a:rPr lang="en-US" sz="16000" b="1" dirty="0" err="1" smtClean="0">
                <a:latin typeface="Times New Roman" pitchFamily="18" charset="0"/>
                <a:cs typeface="Times New Roman" pitchFamily="18" charset="0"/>
              </a:rPr>
              <a:t>cilindru</a:t>
            </a:r>
            <a:r>
              <a:rPr lang="en-US" sz="16000" b="1" dirty="0" smtClean="0">
                <a:latin typeface="Times New Roman" pitchFamily="18" charset="0"/>
                <a:cs typeface="Times New Roman" pitchFamily="18" charset="0"/>
              </a:rPr>
              <a:t> </a:t>
            </a:r>
            <a:r>
              <a:rPr lang="en-US" sz="16000" b="1" dirty="0" err="1" smtClean="0">
                <a:latin typeface="Times New Roman" pitchFamily="18" charset="0"/>
                <a:cs typeface="Times New Roman" pitchFamily="18" charset="0"/>
              </a:rPr>
              <a:t>metalic</a:t>
            </a:r>
            <a:r>
              <a:rPr lang="en-US" sz="16000" b="1" dirty="0" smtClean="0">
                <a:latin typeface="Times New Roman" pitchFamily="18" charset="0"/>
                <a:cs typeface="Times New Roman" pitchFamily="18" charset="0"/>
              </a:rPr>
              <a:t> cu </a:t>
            </a:r>
            <a:r>
              <a:rPr lang="en-US" sz="16000" b="1" dirty="0" err="1" smtClean="0">
                <a:latin typeface="Times New Roman" pitchFamily="18" charset="0"/>
                <a:cs typeface="Times New Roman" pitchFamily="18" charset="0"/>
              </a:rPr>
              <a:t>suprafa</a:t>
            </a:r>
            <a:r>
              <a:rPr lang="ro-RO" sz="16000" b="1" dirty="0" smtClean="0">
                <a:latin typeface="Times New Roman" pitchFamily="18" charset="0"/>
                <a:cs typeface="Times New Roman" pitchFamily="18" charset="0"/>
              </a:rPr>
              <a:t>ț</a:t>
            </a:r>
            <a:r>
              <a:rPr lang="en-US" sz="16000" b="1" dirty="0" smtClean="0">
                <a:latin typeface="Times New Roman" pitchFamily="18" charset="0"/>
                <a:cs typeface="Times New Roman" pitchFamily="18" charset="0"/>
              </a:rPr>
              <a:t>a frontal</a:t>
            </a:r>
            <a:r>
              <a:rPr lang="ro-RO" sz="16000" b="1" dirty="0" smtClean="0">
                <a:latin typeface="Times New Roman" pitchFamily="18" charset="0"/>
                <a:cs typeface="Times New Roman" pitchFamily="18" charset="0"/>
              </a:rPr>
              <a:t>ă</a:t>
            </a:r>
            <a:r>
              <a:rPr lang="en-US" sz="16000" b="1" dirty="0" smtClean="0">
                <a:latin typeface="Times New Roman" pitchFamily="18" charset="0"/>
                <a:cs typeface="Times New Roman" pitchFamily="18" charset="0"/>
              </a:rPr>
              <a:t> </a:t>
            </a:r>
            <a:r>
              <a:rPr lang="en-US" sz="16000" b="1" dirty="0" err="1" smtClean="0">
                <a:latin typeface="Times New Roman" pitchFamily="18" charset="0"/>
                <a:cs typeface="Times New Roman" pitchFamily="18" charset="0"/>
              </a:rPr>
              <a:t>acoperit</a:t>
            </a:r>
            <a:r>
              <a:rPr lang="ro-RO" sz="16000" b="1" dirty="0" smtClean="0">
                <a:latin typeface="Times New Roman" pitchFamily="18" charset="0"/>
                <a:cs typeface="Times New Roman" pitchFamily="18" charset="0"/>
              </a:rPr>
              <a:t>ă</a:t>
            </a:r>
            <a:r>
              <a:rPr lang="en-US" sz="16000" b="1" dirty="0" smtClean="0">
                <a:latin typeface="Times New Roman" pitchFamily="18" charset="0"/>
                <a:cs typeface="Times New Roman" pitchFamily="18" charset="0"/>
              </a:rPr>
              <a:t> de un </a:t>
            </a:r>
            <a:r>
              <a:rPr lang="en-US" sz="16000" b="1" dirty="0" err="1" smtClean="0">
                <a:latin typeface="Times New Roman" pitchFamily="18" charset="0"/>
                <a:cs typeface="Times New Roman" pitchFamily="18" charset="0"/>
              </a:rPr>
              <a:t>strat</a:t>
            </a:r>
            <a:r>
              <a:rPr lang="en-US" sz="16000" b="1" dirty="0" smtClean="0">
                <a:latin typeface="Times New Roman" pitchFamily="18" charset="0"/>
                <a:cs typeface="Times New Roman" pitchFamily="18" charset="0"/>
              </a:rPr>
              <a:t> de </a:t>
            </a:r>
            <a:r>
              <a:rPr lang="en-US" sz="16000" b="1" dirty="0" err="1" smtClean="0">
                <a:latin typeface="Times New Roman" pitchFamily="18" charset="0"/>
                <a:cs typeface="Times New Roman" pitchFamily="18" charset="0"/>
              </a:rPr>
              <a:t>oxizi</a:t>
            </a:r>
            <a:r>
              <a:rPr lang="en-US" sz="16000" b="1" dirty="0" smtClean="0">
                <a:latin typeface="Times New Roman" pitchFamily="18" charset="0"/>
                <a:cs typeface="Times New Roman" pitchFamily="18" charset="0"/>
              </a:rPr>
              <a:t> de </a:t>
            </a:r>
            <a:r>
              <a:rPr lang="en-US" sz="16000" b="1" dirty="0" err="1" smtClean="0">
                <a:latin typeface="Times New Roman" pitchFamily="18" charset="0"/>
                <a:cs typeface="Times New Roman" pitchFamily="18" charset="0"/>
              </a:rPr>
              <a:t>bariu</a:t>
            </a:r>
            <a:r>
              <a:rPr lang="en-US" sz="16000" b="1" dirty="0" smtClean="0">
                <a:latin typeface="Times New Roman" pitchFamily="18" charset="0"/>
                <a:cs typeface="Times New Roman" pitchFamily="18" charset="0"/>
              </a:rPr>
              <a:t> </a:t>
            </a:r>
            <a:r>
              <a:rPr lang="ro-RO" sz="16000" b="1" dirty="0" smtClean="0">
                <a:latin typeface="Times New Roman" pitchFamily="18" charset="0"/>
                <a:cs typeface="Times New Roman" pitchFamily="18" charset="0"/>
              </a:rPr>
              <a:t>ș</a:t>
            </a:r>
            <a:r>
              <a:rPr lang="en-US" sz="16000" b="1" dirty="0" err="1" smtClean="0">
                <a:latin typeface="Times New Roman" pitchFamily="18" charset="0"/>
                <a:cs typeface="Times New Roman" pitchFamily="18" charset="0"/>
              </a:rPr>
              <a:t>i</a:t>
            </a:r>
            <a:r>
              <a:rPr lang="ro-RO" sz="16000" b="1" dirty="0" smtClean="0">
                <a:latin typeface="Times New Roman" pitchFamily="18" charset="0"/>
                <a:cs typeface="Times New Roman" pitchFamily="18" charset="0"/>
              </a:rPr>
              <a:t> </a:t>
            </a:r>
            <a:r>
              <a:rPr lang="en-US" sz="16000" b="1" dirty="0" err="1" smtClean="0">
                <a:latin typeface="Times New Roman" pitchFamily="18" charset="0"/>
                <a:cs typeface="Times New Roman" pitchFamily="18" charset="0"/>
              </a:rPr>
              <a:t>stron</a:t>
            </a:r>
            <a:r>
              <a:rPr lang="ro-RO" sz="16000" b="1" dirty="0" smtClean="0">
                <a:latin typeface="Times New Roman" pitchFamily="18" charset="0"/>
                <a:cs typeface="Times New Roman" pitchFamily="18" charset="0"/>
              </a:rPr>
              <a:t>ț</a:t>
            </a:r>
            <a:r>
              <a:rPr lang="en-US" sz="16000" b="1" dirty="0" err="1" smtClean="0">
                <a:latin typeface="Times New Roman" pitchFamily="18" charset="0"/>
                <a:cs typeface="Times New Roman" pitchFamily="18" charset="0"/>
              </a:rPr>
              <a:t>iu</a:t>
            </a:r>
            <a:r>
              <a:rPr lang="en-US" sz="16000" b="1" dirty="0" smtClean="0">
                <a:latin typeface="Times New Roman" pitchFamily="18" charset="0"/>
                <a:cs typeface="Times New Roman" pitchFamily="18" charset="0"/>
              </a:rPr>
              <a:t>, </a:t>
            </a:r>
            <a:r>
              <a:rPr lang="en-US" sz="16000" b="1" dirty="0" err="1" smtClean="0">
                <a:latin typeface="Times New Roman" pitchFamily="18" charset="0"/>
                <a:cs typeface="Times New Roman" pitchFamily="18" charset="0"/>
              </a:rPr>
              <a:t>ce</a:t>
            </a:r>
            <a:r>
              <a:rPr lang="en-US" sz="16000" b="1" dirty="0" smtClean="0">
                <a:latin typeface="Times New Roman" pitchFamily="18" charset="0"/>
                <a:cs typeface="Times New Roman" pitchFamily="18" charset="0"/>
              </a:rPr>
              <a:t> </a:t>
            </a:r>
            <a:r>
              <a:rPr lang="en-US" sz="16000" b="1" dirty="0" err="1" smtClean="0">
                <a:latin typeface="Times New Roman" pitchFamily="18" charset="0"/>
                <a:cs typeface="Times New Roman" pitchFamily="18" charset="0"/>
              </a:rPr>
              <a:t>poate</a:t>
            </a:r>
            <a:r>
              <a:rPr lang="en-US" sz="16000" b="1" dirty="0" smtClean="0">
                <a:latin typeface="Times New Roman" pitchFamily="18" charset="0"/>
                <a:cs typeface="Times New Roman" pitchFamily="18" charset="0"/>
              </a:rPr>
              <a:t> </a:t>
            </a:r>
            <a:r>
              <a:rPr lang="en-US" sz="16000" b="1" dirty="0" err="1" smtClean="0">
                <a:latin typeface="Times New Roman" pitchFamily="18" charset="0"/>
                <a:cs typeface="Times New Roman" pitchFamily="18" charset="0"/>
              </a:rPr>
              <a:t>emite</a:t>
            </a:r>
            <a:r>
              <a:rPr lang="en-US" sz="16000" b="1" dirty="0" smtClean="0">
                <a:latin typeface="Times New Roman" pitchFamily="18" charset="0"/>
                <a:cs typeface="Times New Roman" pitchFamily="18" charset="0"/>
              </a:rPr>
              <a:t> u</a:t>
            </a:r>
            <a:r>
              <a:rPr lang="ro-RO" sz="16000" b="1" dirty="0" smtClean="0">
                <a:latin typeface="Times New Roman" pitchFamily="18" charset="0"/>
                <a:cs typeface="Times New Roman" pitchFamily="18" charset="0"/>
              </a:rPr>
              <a:t>ș</a:t>
            </a:r>
            <a:r>
              <a:rPr lang="en-US" sz="16000" b="1" dirty="0" smtClean="0">
                <a:latin typeface="Times New Roman" pitchFamily="18" charset="0"/>
                <a:cs typeface="Times New Roman" pitchFamily="18" charset="0"/>
              </a:rPr>
              <a:t>or </a:t>
            </a:r>
            <a:r>
              <a:rPr lang="en-US" sz="16000" b="1" dirty="0" err="1" smtClean="0">
                <a:latin typeface="Times New Roman" pitchFamily="18" charset="0"/>
                <a:cs typeface="Times New Roman" pitchFamily="18" charset="0"/>
              </a:rPr>
              <a:t>electronii</a:t>
            </a:r>
            <a:r>
              <a:rPr lang="en-US" sz="16000" b="1" dirty="0" smtClean="0">
                <a:latin typeface="Times New Roman" pitchFamily="18" charset="0"/>
                <a:cs typeface="Times New Roman" pitchFamily="18" charset="0"/>
              </a:rPr>
              <a:t>. </a:t>
            </a:r>
            <a:r>
              <a:rPr lang="en-US" sz="16000" b="1" dirty="0" err="1" smtClean="0">
                <a:latin typeface="Times New Roman" pitchFamily="18" charset="0"/>
                <a:cs typeface="Times New Roman" pitchFamily="18" charset="0"/>
              </a:rPr>
              <a:t>Catodul</a:t>
            </a:r>
            <a:r>
              <a:rPr lang="en-US" sz="16000" b="1" dirty="0" smtClean="0">
                <a:latin typeface="Times New Roman" pitchFamily="18" charset="0"/>
                <a:cs typeface="Times New Roman" pitchFamily="18" charset="0"/>
              </a:rPr>
              <a:t> </a:t>
            </a:r>
            <a:r>
              <a:rPr lang="en-US" sz="16000" b="1" dirty="0" err="1" smtClean="0">
                <a:latin typeface="Times New Roman" pitchFamily="18" charset="0"/>
                <a:cs typeface="Times New Roman" pitchFamily="18" charset="0"/>
              </a:rPr>
              <a:t>este</a:t>
            </a:r>
            <a:r>
              <a:rPr lang="en-US" sz="16000" b="1" dirty="0" smtClean="0">
                <a:latin typeface="Times New Roman" pitchFamily="18" charset="0"/>
                <a:cs typeface="Times New Roman" pitchFamily="18" charset="0"/>
              </a:rPr>
              <a:t> </a:t>
            </a:r>
            <a:r>
              <a:rPr lang="ro-RO" sz="16000" b="1" dirty="0" smtClean="0">
                <a:latin typeface="Times New Roman" pitchFamily="18" charset="0"/>
                <a:cs typeface="Times New Roman" pitchFamily="18" charset="0"/>
              </a:rPr>
              <a:t>î</a:t>
            </a:r>
            <a:r>
              <a:rPr lang="en-US" sz="16000" b="1" dirty="0" err="1" smtClean="0">
                <a:latin typeface="Times New Roman" pitchFamily="18" charset="0"/>
                <a:cs typeface="Times New Roman" pitchFamily="18" charset="0"/>
              </a:rPr>
              <a:t>nc</a:t>
            </a:r>
            <a:r>
              <a:rPr lang="ro-RO" sz="16000" b="1" dirty="0" smtClean="0">
                <a:latin typeface="Times New Roman" pitchFamily="18" charset="0"/>
                <a:cs typeface="Times New Roman" pitchFamily="18" charset="0"/>
              </a:rPr>
              <a:t>ă</a:t>
            </a:r>
            <a:r>
              <a:rPr lang="en-US" sz="16000" b="1" dirty="0" err="1" smtClean="0">
                <a:latin typeface="Times New Roman" pitchFamily="18" charset="0"/>
                <a:cs typeface="Times New Roman" pitchFamily="18" charset="0"/>
              </a:rPr>
              <a:t>lzit</a:t>
            </a:r>
            <a:r>
              <a:rPr lang="ro-RO" sz="16000" b="1" dirty="0" smtClean="0">
                <a:latin typeface="Times New Roman" pitchFamily="18" charset="0"/>
                <a:cs typeface="Times New Roman" pitchFamily="18" charset="0"/>
              </a:rPr>
              <a:t> </a:t>
            </a:r>
            <a:r>
              <a:rPr lang="en-US" sz="16000" b="1" dirty="0" smtClean="0">
                <a:latin typeface="Times New Roman" pitchFamily="18" charset="0"/>
                <a:cs typeface="Times New Roman" pitchFamily="18" charset="0"/>
              </a:rPr>
              <a:t>indirect de un filament care se </a:t>
            </a:r>
            <a:r>
              <a:rPr lang="en-US" sz="16000" b="1" dirty="0" err="1" smtClean="0">
                <a:latin typeface="Times New Roman" pitchFamily="18" charset="0"/>
                <a:cs typeface="Times New Roman" pitchFamily="18" charset="0"/>
              </a:rPr>
              <a:t>afl</a:t>
            </a:r>
            <a:r>
              <a:rPr lang="ro-RO" sz="16000" b="1" dirty="0" smtClean="0">
                <a:latin typeface="Times New Roman" pitchFamily="18" charset="0"/>
                <a:cs typeface="Times New Roman" pitchFamily="18" charset="0"/>
              </a:rPr>
              <a:t>ă</a:t>
            </a:r>
            <a:r>
              <a:rPr lang="en-US" sz="16000" b="1" dirty="0" smtClean="0">
                <a:latin typeface="Times New Roman" pitchFamily="18" charset="0"/>
                <a:cs typeface="Times New Roman" pitchFamily="18" charset="0"/>
              </a:rPr>
              <a:t> </a:t>
            </a:r>
            <a:r>
              <a:rPr lang="ro-RO" sz="16000" b="1" dirty="0" smtClean="0">
                <a:latin typeface="Times New Roman" pitchFamily="18" charset="0"/>
                <a:cs typeface="Times New Roman" pitchFamily="18" charset="0"/>
              </a:rPr>
              <a:t>î</a:t>
            </a:r>
            <a:r>
              <a:rPr lang="en-US" sz="16000" b="1" dirty="0" smtClean="0">
                <a:latin typeface="Times New Roman" pitchFamily="18" charset="0"/>
                <a:cs typeface="Times New Roman" pitchFamily="18" charset="0"/>
              </a:rPr>
              <a:t>n interior.</a:t>
            </a:r>
            <a:endParaRPr lang="ro-RO" sz="16000" b="1" dirty="0" smtClean="0">
              <a:latin typeface="Times New Roman" pitchFamily="18" charset="0"/>
              <a:cs typeface="Times New Roman" pitchFamily="18" charset="0"/>
            </a:endParaRPr>
          </a:p>
          <a:p>
            <a:endParaRPr lang="ro-RO" sz="8400" b="1" dirty="0" smtClean="0">
              <a:latin typeface="Times New Roman" pitchFamily="18" charset="0"/>
              <a:cs typeface="Times New Roman" pitchFamily="18" charset="0"/>
            </a:endParaRPr>
          </a:p>
          <a:p>
            <a:pPr>
              <a:buNone/>
            </a:pPr>
            <a:r>
              <a:rPr lang="en-US" sz="17600" dirty="0" smtClean="0">
                <a:latin typeface="Times New Roman" pitchFamily="18" charset="0"/>
                <a:cs typeface="Times New Roman" pitchFamily="18" charset="0"/>
              </a:rPr>
              <a:t> </a:t>
            </a:r>
          </a:p>
          <a:p>
            <a:endParaRPr lang="en-US" sz="12300" dirty="0"/>
          </a:p>
        </p:txBody>
      </p:sp>
      <p:sp>
        <p:nvSpPr>
          <p:cNvPr id="4" name="Substituent dată 3"/>
          <p:cNvSpPr>
            <a:spLocks noGrp="1"/>
          </p:cNvSpPr>
          <p:nvPr>
            <p:ph type="dt" sz="half" idx="10"/>
          </p:nvPr>
        </p:nvSpPr>
        <p:spPr/>
        <p:txBody>
          <a:bodyPr/>
          <a:lstStyle/>
          <a:p>
            <a:fld id="{9963FC04-363E-40A6-BEBE-54D273E4AD10}"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25</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457200" y="404664"/>
            <a:ext cx="8229600" cy="5721499"/>
          </a:xfrm>
        </p:spPr>
        <p:txBody>
          <a:bodyPr>
            <a:noAutofit/>
          </a:bodyPr>
          <a:lstStyle/>
          <a:p>
            <a:r>
              <a:rPr lang="en-US" sz="4800" dirty="0" err="1" smtClean="0">
                <a:latin typeface="Times New Roman" pitchFamily="18" charset="0"/>
                <a:cs typeface="Times New Roman" pitchFamily="18" charset="0"/>
              </a:rPr>
              <a:t>Electrodul</a:t>
            </a:r>
            <a:r>
              <a:rPr lang="en-US" sz="4800" dirty="0" smtClean="0">
                <a:latin typeface="Times New Roman" pitchFamily="18" charset="0"/>
                <a:cs typeface="Times New Roman" pitchFamily="18" charset="0"/>
              </a:rPr>
              <a:t> de </a:t>
            </a:r>
            <a:r>
              <a:rPr lang="en-US" sz="4800" dirty="0" err="1" smtClean="0">
                <a:latin typeface="Times New Roman" pitchFamily="18" charset="0"/>
                <a:cs typeface="Times New Roman" pitchFamily="18" charset="0"/>
              </a:rPr>
              <a:t>comanda</a:t>
            </a:r>
            <a:r>
              <a:rPr lang="en-US" sz="4800" dirty="0" smtClean="0">
                <a:latin typeface="Times New Roman" pitchFamily="18" charset="0"/>
                <a:cs typeface="Times New Roman" pitchFamily="18" charset="0"/>
              </a:rPr>
              <a:t> 2, </a:t>
            </a:r>
            <a:r>
              <a:rPr lang="ro-RO" sz="4800" dirty="0" smtClean="0">
                <a:latin typeface="Times New Roman" pitchFamily="18" charset="0"/>
                <a:cs typeface="Times New Roman" pitchFamily="18" charset="0"/>
              </a:rPr>
              <a:t>sau</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cilindrul</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Wehnelt</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este</a:t>
            </a:r>
            <a:r>
              <a:rPr lang="en-US" sz="4800" dirty="0" smtClean="0">
                <a:latin typeface="Times New Roman" pitchFamily="18" charset="0"/>
                <a:cs typeface="Times New Roman" pitchFamily="18" charset="0"/>
              </a:rPr>
              <a:t> un </a:t>
            </a:r>
            <a:r>
              <a:rPr lang="en-US" sz="4800" dirty="0" err="1" smtClean="0">
                <a:latin typeface="Times New Roman" pitchFamily="18" charset="0"/>
                <a:cs typeface="Times New Roman" pitchFamily="18" charset="0"/>
              </a:rPr>
              <a:t>electrod</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cilindric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ce</a:t>
            </a:r>
            <a:r>
              <a:rPr lang="en-US" sz="4800" dirty="0" smtClean="0">
                <a:latin typeface="Times New Roman" pitchFamily="18" charset="0"/>
                <a:cs typeface="Times New Roman" pitchFamily="18" charset="0"/>
              </a:rPr>
              <a:t> </a:t>
            </a:r>
            <a:r>
              <a:rPr lang="ro-RO" sz="4800" dirty="0" smtClean="0">
                <a:latin typeface="Times New Roman" pitchFamily="18" charset="0"/>
                <a:cs typeface="Times New Roman" pitchFamily="18" charset="0"/>
              </a:rPr>
              <a:t>î</a:t>
            </a:r>
            <a:r>
              <a:rPr lang="en-US" sz="4800" dirty="0" err="1" smtClean="0">
                <a:latin typeface="Times New Roman" pitchFamily="18" charset="0"/>
                <a:cs typeface="Times New Roman" pitchFamily="18" charset="0"/>
              </a:rPr>
              <a:t>nconjoar</a:t>
            </a:r>
            <a:r>
              <a:rPr lang="ro-RO" sz="4800" dirty="0" smtClean="0">
                <a:latin typeface="Times New Roman" pitchFamily="18" charset="0"/>
                <a:cs typeface="Times New Roman" pitchFamily="18" charset="0"/>
              </a:rPr>
              <a:t>ă</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catodul</a:t>
            </a:r>
            <a:r>
              <a:rPr lang="en-US" sz="4800" dirty="0" smtClean="0">
                <a:latin typeface="Times New Roman" pitchFamily="18" charset="0"/>
                <a:cs typeface="Times New Roman" pitchFamily="18" charset="0"/>
              </a:rPr>
              <a:t> </a:t>
            </a:r>
            <a:r>
              <a:rPr lang="ro-RO" sz="4800" dirty="0" err="1" smtClean="0">
                <a:latin typeface="Times New Roman" pitchFamily="18" charset="0"/>
                <a:cs typeface="Times New Roman" pitchFamily="18" charset="0"/>
              </a:rPr>
              <a:t>ș</a:t>
            </a:r>
            <a:r>
              <a:rPr lang="en-US" sz="4800" dirty="0" err="1" smtClean="0">
                <a:latin typeface="Times New Roman" pitchFamily="18" charset="0"/>
                <a:cs typeface="Times New Roman" pitchFamily="18" charset="0"/>
              </a:rPr>
              <a:t>i</a:t>
            </a:r>
            <a:r>
              <a:rPr lang="en-US" sz="4800" dirty="0" smtClean="0">
                <a:latin typeface="Times New Roman" pitchFamily="18" charset="0"/>
                <a:cs typeface="Times New Roman" pitchFamily="18" charset="0"/>
              </a:rPr>
              <a:t> </a:t>
            </a:r>
            <a:r>
              <a:rPr lang="en-US" sz="4800" dirty="0" smtClean="0">
                <a:latin typeface="Times New Roman" pitchFamily="18" charset="0"/>
                <a:cs typeface="Times New Roman" pitchFamily="18" charset="0"/>
              </a:rPr>
              <a:t>care </a:t>
            </a:r>
            <a:r>
              <a:rPr lang="en-US" sz="4800" dirty="0" err="1" smtClean="0">
                <a:latin typeface="Times New Roman" pitchFamily="18" charset="0"/>
                <a:cs typeface="Times New Roman" pitchFamily="18" charset="0"/>
              </a:rPr>
              <a:t>este</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prev</a:t>
            </a:r>
            <a:r>
              <a:rPr lang="ro-RO" sz="4800" dirty="0" smtClean="0">
                <a:latin typeface="Times New Roman" pitchFamily="18" charset="0"/>
                <a:cs typeface="Times New Roman" pitchFamily="18" charset="0"/>
              </a:rPr>
              <a:t>ă</a:t>
            </a:r>
            <a:r>
              <a:rPr lang="en-US" sz="4800" dirty="0" err="1" smtClean="0">
                <a:latin typeface="Times New Roman" pitchFamily="18" charset="0"/>
                <a:cs typeface="Times New Roman" pitchFamily="18" charset="0"/>
              </a:rPr>
              <a:t>zut</a:t>
            </a:r>
            <a:r>
              <a:rPr lang="en-US" sz="4800" dirty="0" smtClean="0">
                <a:latin typeface="Times New Roman" pitchFamily="18" charset="0"/>
                <a:cs typeface="Times New Roman" pitchFamily="18" charset="0"/>
              </a:rPr>
              <a:t> </a:t>
            </a:r>
            <a:r>
              <a:rPr lang="ro-RO" sz="4800" dirty="0" smtClean="0">
                <a:latin typeface="Times New Roman" pitchFamily="18" charset="0"/>
                <a:cs typeface="Times New Roman" pitchFamily="18" charset="0"/>
              </a:rPr>
              <a:t>î</a:t>
            </a:r>
            <a:r>
              <a:rPr lang="en-US" sz="4800" dirty="0" smtClean="0">
                <a:latin typeface="Times New Roman" pitchFamily="18" charset="0"/>
                <a:cs typeface="Times New Roman" pitchFamily="18" charset="0"/>
              </a:rPr>
              <a:t>n </a:t>
            </a:r>
            <a:r>
              <a:rPr lang="en-US" sz="4800" dirty="0" err="1" smtClean="0">
                <a:latin typeface="Times New Roman" pitchFamily="18" charset="0"/>
                <a:cs typeface="Times New Roman" pitchFamily="18" charset="0"/>
              </a:rPr>
              <a:t>partea</a:t>
            </a:r>
            <a:r>
              <a:rPr lang="en-US" sz="4800" dirty="0" smtClean="0">
                <a:latin typeface="Times New Roman" pitchFamily="18" charset="0"/>
                <a:cs typeface="Times New Roman" pitchFamily="18" charset="0"/>
              </a:rPr>
              <a:t> frontal</a:t>
            </a:r>
            <a:r>
              <a:rPr lang="ro-RO" sz="4800" dirty="0" smtClean="0">
                <a:latin typeface="Times New Roman" pitchFamily="18" charset="0"/>
                <a:cs typeface="Times New Roman" pitchFamily="18" charset="0"/>
              </a:rPr>
              <a:t>ă</a:t>
            </a:r>
            <a:r>
              <a:rPr lang="en-US" sz="4800" dirty="0" smtClean="0">
                <a:latin typeface="Times New Roman" pitchFamily="18" charset="0"/>
                <a:cs typeface="Times New Roman" pitchFamily="18" charset="0"/>
              </a:rPr>
              <a:t> cu un </a:t>
            </a:r>
            <a:r>
              <a:rPr lang="en-US" sz="4800" dirty="0" err="1" smtClean="0">
                <a:latin typeface="Times New Roman" pitchFamily="18" charset="0"/>
                <a:cs typeface="Times New Roman" pitchFamily="18" charset="0"/>
              </a:rPr>
              <a:t>mic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orificiu</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prin</a:t>
            </a:r>
            <a:r>
              <a:rPr lang="en-US" sz="4800" dirty="0" smtClean="0">
                <a:latin typeface="Times New Roman" pitchFamily="18" charset="0"/>
                <a:cs typeface="Times New Roman" pitchFamily="18" charset="0"/>
              </a:rPr>
              <a:t> care </a:t>
            </a:r>
            <a:r>
              <a:rPr lang="en-US" sz="4800" dirty="0" err="1" smtClean="0">
                <a:latin typeface="Times New Roman" pitchFamily="18" charset="0"/>
                <a:cs typeface="Times New Roman" pitchFamily="18" charset="0"/>
              </a:rPr>
              <a:t>trec</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electronii</a:t>
            </a:r>
            <a:r>
              <a:rPr lang="en-US" sz="4800" dirty="0" smtClean="0">
                <a:latin typeface="Times New Roman" pitchFamily="18" charset="0"/>
                <a:cs typeface="Times New Roman" pitchFamily="18" charset="0"/>
              </a:rPr>
              <a:t>. </a:t>
            </a:r>
            <a:endParaRPr lang="en-US" sz="48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3E648976-34B3-4F99-ABC7-79896E150AF6}"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26</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179512" y="332656"/>
            <a:ext cx="8712968" cy="5793507"/>
          </a:xfrm>
        </p:spPr>
        <p:txBody>
          <a:bodyPr>
            <a:normAutofit/>
          </a:bodyPr>
          <a:lstStyle/>
          <a:p>
            <a:r>
              <a:rPr lang="ro-RO" sz="40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Cu c</a:t>
            </a:r>
            <a:r>
              <a:rPr lang="ro-RO" sz="4400" dirty="0" smtClean="0">
                <a:latin typeface="Times New Roman" pitchFamily="18" charset="0"/>
                <a:cs typeface="Times New Roman" pitchFamily="18" charset="0"/>
              </a:rPr>
              <a:t>â</a:t>
            </a:r>
            <a:r>
              <a:rPr lang="en-US" sz="4400" dirty="0" smtClean="0">
                <a:latin typeface="Times New Roman" pitchFamily="18" charset="0"/>
                <a:cs typeface="Times New Roman" pitchFamily="18" charset="0"/>
              </a:rPr>
              <a:t>t </a:t>
            </a:r>
            <a:r>
              <a:rPr lang="en-US" sz="4400" dirty="0" err="1" smtClean="0">
                <a:latin typeface="Times New Roman" pitchFamily="18" charset="0"/>
                <a:cs typeface="Times New Roman" pitchFamily="18" charset="0"/>
              </a:rPr>
              <a:t>electrodul</a:t>
            </a:r>
            <a:r>
              <a:rPr lang="en-US" sz="4400" dirty="0" smtClean="0">
                <a:latin typeface="Times New Roman" pitchFamily="18" charset="0"/>
                <a:cs typeface="Times New Roman" pitchFamily="18" charset="0"/>
              </a:rPr>
              <a:t> de </a:t>
            </a:r>
            <a:r>
              <a:rPr lang="en-US" sz="4400" dirty="0" err="1" smtClean="0">
                <a:latin typeface="Times New Roman" pitchFamily="18" charset="0"/>
                <a:cs typeface="Times New Roman" pitchFamily="18" charset="0"/>
              </a:rPr>
              <a:t>comand</a:t>
            </a:r>
            <a:r>
              <a:rPr lang="ro-RO" sz="4400" dirty="0" smtClean="0">
                <a:latin typeface="Times New Roman" pitchFamily="18" charset="0"/>
                <a:cs typeface="Times New Roman" pitchFamily="18" charset="0"/>
              </a:rPr>
              <a:t>ă</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fi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mai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negativ</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fa</a:t>
            </a:r>
            <a:r>
              <a:rPr lang="ro-RO" sz="4400" dirty="0" err="1" smtClean="0">
                <a:latin typeface="Times New Roman" pitchFamily="18" charset="0"/>
                <a:cs typeface="Times New Roman" pitchFamily="18" charset="0"/>
              </a:rPr>
              <a:t>ță</a:t>
            </a:r>
            <a:r>
              <a:rPr lang="en-US" sz="4400" dirty="0" smtClean="0">
                <a:latin typeface="Times New Roman" pitchFamily="18" charset="0"/>
                <a:cs typeface="Times New Roman" pitchFamily="18" charset="0"/>
              </a:rPr>
              <a:t> de </a:t>
            </a:r>
            <a:r>
              <a:rPr lang="en-US" sz="4400" dirty="0" err="1" smtClean="0">
                <a:latin typeface="Times New Roman" pitchFamily="18" charset="0"/>
                <a:cs typeface="Times New Roman" pitchFamily="18" charset="0"/>
              </a:rPr>
              <a:t>electrod</a:t>
            </a:r>
            <a:r>
              <a:rPr lang="en-US" sz="4400" dirty="0" smtClean="0">
                <a:latin typeface="Times New Roman" pitchFamily="18" charset="0"/>
                <a:cs typeface="Times New Roman" pitchFamily="18" charset="0"/>
              </a:rPr>
              <a:t>, cu at</a:t>
            </a:r>
            <a:r>
              <a:rPr lang="ro-RO" sz="4400" dirty="0" smtClean="0">
                <a:latin typeface="Times New Roman" pitchFamily="18" charset="0"/>
                <a:cs typeface="Times New Roman" pitchFamily="18" charset="0"/>
              </a:rPr>
              <a:t>â</a:t>
            </a:r>
            <a:r>
              <a:rPr lang="en-US" sz="4400" dirty="0" smtClean="0">
                <a:latin typeface="Times New Roman" pitchFamily="18" charset="0"/>
                <a:cs typeface="Times New Roman" pitchFamily="18" charset="0"/>
              </a:rPr>
              <a:t>t </a:t>
            </a:r>
            <a:r>
              <a:rPr lang="en-US" sz="4400" dirty="0" err="1" smtClean="0">
                <a:latin typeface="Times New Roman" pitchFamily="18" charset="0"/>
                <a:cs typeface="Times New Roman" pitchFamily="18" charset="0"/>
              </a:rPr>
              <a:t>vor</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reu</a:t>
            </a:r>
            <a:r>
              <a:rPr lang="ro-RO" sz="4400" dirty="0" smtClean="0">
                <a:latin typeface="Times New Roman" pitchFamily="18" charset="0"/>
                <a:cs typeface="Times New Roman" pitchFamily="18" charset="0"/>
              </a:rPr>
              <a:t>ș</a:t>
            </a:r>
            <a:r>
              <a:rPr lang="en-US" sz="4400" dirty="0" err="1" smtClean="0">
                <a:latin typeface="Times New Roman" pitchFamily="18" charset="0"/>
                <a:cs typeface="Times New Roman" pitchFamily="18" charset="0"/>
              </a:rPr>
              <a:t>i</a:t>
            </a:r>
            <a:r>
              <a:rPr lang="en-US" sz="4400" dirty="0" smtClean="0">
                <a:latin typeface="Times New Roman" pitchFamily="18" charset="0"/>
                <a:cs typeface="Times New Roman" pitchFamily="18" charset="0"/>
              </a:rPr>
              <a:t> s</a:t>
            </a:r>
            <a:r>
              <a:rPr lang="ro-RO" sz="4400" dirty="0" smtClean="0">
                <a:latin typeface="Times New Roman" pitchFamily="18" charset="0"/>
                <a:cs typeface="Times New Roman" pitchFamily="18" charset="0"/>
              </a:rPr>
              <a:t>ă</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treac</a:t>
            </a:r>
            <a:r>
              <a:rPr lang="ro-RO" sz="4400" dirty="0" smtClean="0">
                <a:latin typeface="Times New Roman" pitchFamily="18" charset="0"/>
                <a:cs typeface="Times New Roman" pitchFamily="18" charset="0"/>
              </a:rPr>
              <a:t>ă</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mai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pu</a:t>
            </a:r>
            <a:r>
              <a:rPr lang="ro-RO" sz="4400" dirty="0" smtClean="0">
                <a:latin typeface="Times New Roman" pitchFamily="18" charset="0"/>
                <a:cs typeface="Times New Roman" pitchFamily="18" charset="0"/>
              </a:rPr>
              <a:t>ț</a:t>
            </a:r>
            <a:r>
              <a:rPr lang="en-US" sz="4400" dirty="0" err="1" smtClean="0">
                <a:latin typeface="Times New Roman" pitchFamily="18" charset="0"/>
                <a:cs typeface="Times New Roman" pitchFamily="18" charset="0"/>
              </a:rPr>
              <a:t>ini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electroni</a:t>
            </a:r>
            <a:r>
              <a:rPr lang="en-US" sz="4400" dirty="0" smtClean="0">
                <a:latin typeface="Times New Roman" pitchFamily="18" charset="0"/>
                <a:cs typeface="Times New Roman" pitchFamily="18" charset="0"/>
              </a:rPr>
              <a:t>.</a:t>
            </a:r>
            <a:r>
              <a:rPr lang="ro-RO" sz="4400" dirty="0" smtClean="0">
                <a:latin typeface="Times New Roman" pitchFamily="18" charset="0"/>
                <a:cs typeface="Times New Roman" pitchFamily="18" charset="0"/>
              </a:rPr>
              <a:t> </a:t>
            </a:r>
            <a:r>
              <a:rPr lang="ro-RO" sz="4400" dirty="0" smtClean="0">
                <a:latin typeface="Times New Roman" pitchFamily="18" charset="0"/>
                <a:cs typeface="Times New Roman" pitchFamily="18" charset="0"/>
              </a:rPr>
              <a:t>Se </a:t>
            </a:r>
            <a:r>
              <a:rPr lang="ro-RO" sz="4400" dirty="0" smtClean="0">
                <a:latin typeface="Times New Roman" pitchFamily="18" charset="0"/>
                <a:cs typeface="Times New Roman" pitchFamily="18" charset="0"/>
              </a:rPr>
              <a:t>poate controla numărul electronilor din fascicul ce se îndreaptă spre ecran și, ca urmare, se poate regla luminozitatea spotului de pe ecran. </a:t>
            </a:r>
            <a:endParaRPr lang="en-US" sz="4400" dirty="0" smtClean="0">
              <a:latin typeface="Times New Roman" pitchFamily="18" charset="0"/>
              <a:cs typeface="Times New Roman" pitchFamily="18" charset="0"/>
            </a:endParaRPr>
          </a:p>
          <a:p>
            <a:endParaRPr lang="en-US" dirty="0"/>
          </a:p>
        </p:txBody>
      </p:sp>
      <p:sp>
        <p:nvSpPr>
          <p:cNvPr id="4" name="Substituent dată 3"/>
          <p:cNvSpPr>
            <a:spLocks noGrp="1"/>
          </p:cNvSpPr>
          <p:nvPr>
            <p:ph type="dt" sz="half" idx="10"/>
          </p:nvPr>
        </p:nvSpPr>
        <p:spPr/>
        <p:txBody>
          <a:bodyPr/>
          <a:lstStyle/>
          <a:p>
            <a:fld id="{D0A9C6C8-3902-45A2-A6B6-D9F768FA02A6}"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27</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dirty="0"/>
          </a:p>
        </p:txBody>
      </p:sp>
      <p:sp>
        <p:nvSpPr>
          <p:cNvPr id="3" name="Substituent conținut 2"/>
          <p:cNvSpPr>
            <a:spLocks noGrp="1"/>
          </p:cNvSpPr>
          <p:nvPr>
            <p:ph idx="1"/>
          </p:nvPr>
        </p:nvSpPr>
        <p:spPr>
          <a:xfrm>
            <a:off x="323528" y="548680"/>
            <a:ext cx="8640960" cy="5577483"/>
          </a:xfrm>
        </p:spPr>
        <p:txBody>
          <a:bodyPr>
            <a:noAutofit/>
          </a:bodyPr>
          <a:lstStyle/>
          <a:p>
            <a:r>
              <a:rPr lang="en-US" sz="4000" dirty="0" err="1" smtClean="0">
                <a:latin typeface="Times New Roman" pitchFamily="18" charset="0"/>
                <a:cs typeface="Times New Roman" pitchFamily="18" charset="0"/>
              </a:rPr>
              <a:t>Anodul</a:t>
            </a:r>
            <a:r>
              <a:rPr lang="en-US" sz="4000" dirty="0" smtClean="0">
                <a:latin typeface="Times New Roman" pitchFamily="18" charset="0"/>
                <a:cs typeface="Times New Roman" pitchFamily="18" charset="0"/>
              </a:rPr>
              <a:t> de </a:t>
            </a:r>
            <a:r>
              <a:rPr lang="en-US" sz="4000" dirty="0" err="1" smtClean="0">
                <a:latin typeface="Times New Roman" pitchFamily="18" charset="0"/>
                <a:cs typeface="Times New Roman" pitchFamily="18" charset="0"/>
              </a:rPr>
              <a:t>focalizare</a:t>
            </a:r>
            <a:r>
              <a:rPr lang="en-US" sz="4000" dirty="0" smtClean="0">
                <a:latin typeface="Times New Roman" pitchFamily="18" charset="0"/>
                <a:cs typeface="Times New Roman" pitchFamily="18" charset="0"/>
              </a:rPr>
              <a:t> 3 </a:t>
            </a:r>
            <a:r>
              <a:rPr lang="en-US" sz="4000" dirty="0" err="1" smtClean="0">
                <a:latin typeface="Times New Roman" pitchFamily="18" charset="0"/>
                <a:cs typeface="Times New Roman" pitchFamily="18" charset="0"/>
              </a:rPr>
              <a:t>este</a:t>
            </a:r>
            <a:r>
              <a:rPr lang="en-US" sz="4000" dirty="0" smtClean="0">
                <a:latin typeface="Times New Roman" pitchFamily="18" charset="0"/>
                <a:cs typeface="Times New Roman" pitchFamily="18" charset="0"/>
              </a:rPr>
              <a:t> un </a:t>
            </a:r>
            <a:r>
              <a:rPr lang="en-US" sz="4000" dirty="0" err="1" smtClean="0">
                <a:latin typeface="Times New Roman" pitchFamily="18" charset="0"/>
                <a:cs typeface="Times New Roman" pitchFamily="18" charset="0"/>
              </a:rPr>
              <a:t>cilindru</a:t>
            </a:r>
            <a:r>
              <a:rPr lang="en-US" sz="4000" dirty="0" smtClean="0">
                <a:latin typeface="Times New Roman" pitchFamily="18" charset="0"/>
                <a:cs typeface="Times New Roman" pitchFamily="18" charset="0"/>
              </a:rPr>
              <a:t> care are un </a:t>
            </a:r>
            <a:r>
              <a:rPr lang="en-US" sz="4000" dirty="0" err="1" smtClean="0">
                <a:latin typeface="Times New Roman" pitchFamily="18" charset="0"/>
                <a:cs typeface="Times New Roman" pitchFamily="18" charset="0"/>
              </a:rPr>
              <a:t>poten</a:t>
            </a:r>
            <a:r>
              <a:rPr lang="ro-RO" sz="4000" dirty="0" smtClean="0">
                <a:latin typeface="Times New Roman" pitchFamily="18" charset="0"/>
                <a:cs typeface="Times New Roman" pitchFamily="18" charset="0"/>
              </a:rPr>
              <a:t>ț</a:t>
            </a:r>
            <a:r>
              <a:rPr lang="en-US" sz="4000" dirty="0" err="1" smtClean="0">
                <a:latin typeface="Times New Roman" pitchFamily="18" charset="0"/>
                <a:cs typeface="Times New Roman" pitchFamily="18" charset="0"/>
              </a:rPr>
              <a:t>ial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pozitiv</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fa</a:t>
            </a:r>
            <a:r>
              <a:rPr lang="ro-RO" sz="4000" dirty="0" err="1" smtClean="0">
                <a:latin typeface="Times New Roman" pitchFamily="18" charset="0"/>
                <a:cs typeface="Times New Roman" pitchFamily="18" charset="0"/>
              </a:rPr>
              <a:t>ță</a:t>
            </a:r>
            <a:r>
              <a:rPr lang="en-US" sz="4000" dirty="0" smtClean="0">
                <a:latin typeface="Times New Roman" pitchFamily="18" charset="0"/>
                <a:cs typeface="Times New Roman" pitchFamily="18" charset="0"/>
              </a:rPr>
              <a:t> de </a:t>
            </a:r>
            <a:r>
              <a:rPr lang="en-US" sz="4000" dirty="0" err="1" smtClean="0">
                <a:latin typeface="Times New Roman" pitchFamily="18" charset="0"/>
                <a:cs typeface="Times New Roman" pitchFamily="18" charset="0"/>
              </a:rPr>
              <a:t>catod</a:t>
            </a:r>
            <a:r>
              <a:rPr lang="en-US" sz="40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c</a:t>
            </a:r>
            <a:r>
              <a:rPr lang="ro-RO" sz="4000" dirty="0" smtClean="0">
                <a:latin typeface="Times New Roman" pitchFamily="18" charset="0"/>
                <a:cs typeface="Times New Roman" pitchFamily="18" charset="0"/>
              </a:rPr>
              <a:t>â</a:t>
            </a:r>
            <a:r>
              <a:rPr lang="en-US" sz="4000" dirty="0" err="1" smtClean="0">
                <a:latin typeface="Times New Roman" pitchFamily="18" charset="0"/>
                <a:cs typeface="Times New Roman" pitchFamily="18" charset="0"/>
              </a:rPr>
              <a:t>teva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sute</a:t>
            </a:r>
            <a:r>
              <a:rPr lang="en-US" sz="4000" dirty="0" smtClean="0">
                <a:latin typeface="Times New Roman" pitchFamily="18" charset="0"/>
                <a:cs typeface="Times New Roman" pitchFamily="18" charset="0"/>
              </a:rPr>
              <a:t> de </a:t>
            </a:r>
            <a:r>
              <a:rPr lang="en-US" sz="4000" dirty="0" err="1" smtClean="0">
                <a:latin typeface="Times New Roman" pitchFamily="18" charset="0"/>
                <a:cs typeface="Times New Roman" pitchFamily="18" charset="0"/>
              </a:rPr>
              <a:t>vol</a:t>
            </a:r>
            <a:r>
              <a:rPr lang="ro-RO" sz="4000" dirty="0" smtClean="0">
                <a:latin typeface="Times New Roman" pitchFamily="18" charset="0"/>
                <a:cs typeface="Times New Roman" pitchFamily="18" charset="0"/>
              </a:rPr>
              <a:t>ț</a:t>
            </a:r>
            <a:r>
              <a:rPr lang="en-US" sz="4000" dirty="0" err="1" smtClean="0">
                <a:latin typeface="Times New Roman" pitchFamily="18" charset="0"/>
                <a:cs typeface="Times New Roman" pitchFamily="18" charset="0"/>
              </a:rPr>
              <a:t>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reglabil</a:t>
            </a:r>
            <a:r>
              <a:rPr lang="en-US" sz="4000" dirty="0" smtClean="0">
                <a:latin typeface="Times New Roman" pitchFamily="18" charset="0"/>
                <a:cs typeface="Times New Roman" pitchFamily="18" charset="0"/>
              </a:rPr>
              <a:t> cu </a:t>
            </a:r>
            <a:r>
              <a:rPr lang="en-US" sz="4000" dirty="0" err="1" smtClean="0">
                <a:latin typeface="Times New Roman" pitchFamily="18" charset="0"/>
                <a:cs typeface="Times New Roman" pitchFamily="18" charset="0"/>
              </a:rPr>
              <a:t>poten</a:t>
            </a:r>
            <a:r>
              <a:rPr lang="ro-RO" sz="4000" dirty="0" smtClean="0">
                <a:latin typeface="Times New Roman" pitchFamily="18" charset="0"/>
                <a:cs typeface="Times New Roman" pitchFamily="18" charset="0"/>
              </a:rPr>
              <a:t>ț</a:t>
            </a:r>
            <a:r>
              <a:rPr lang="en-US" sz="4000" dirty="0" err="1" smtClean="0">
                <a:latin typeface="Times New Roman" pitchFamily="18" charset="0"/>
                <a:cs typeface="Times New Roman" pitchFamily="18" charset="0"/>
              </a:rPr>
              <a:t>iometrul</a:t>
            </a:r>
            <a:r>
              <a:rPr lang="en-US" sz="4000" dirty="0" smtClean="0">
                <a:latin typeface="Times New Roman" pitchFamily="18" charset="0"/>
                <a:cs typeface="Times New Roman" pitchFamily="18" charset="0"/>
              </a:rPr>
              <a:t> Ra. </a:t>
            </a:r>
            <a:r>
              <a:rPr lang="en-US" sz="4000" dirty="0" err="1" smtClean="0">
                <a:latin typeface="Times New Roman" pitchFamily="18" charset="0"/>
                <a:cs typeface="Times New Roman" pitchFamily="18" charset="0"/>
              </a:rPr>
              <a:t>Vari</a:t>
            </a:r>
            <a:r>
              <a:rPr lang="ro-RO" sz="4000" dirty="0" smtClean="0">
                <a:latin typeface="Times New Roman" pitchFamily="18" charset="0"/>
                <a:cs typeface="Times New Roman" pitchFamily="18" charset="0"/>
              </a:rPr>
              <a:t>i</a:t>
            </a:r>
            <a:r>
              <a:rPr lang="en-US" sz="4000" dirty="0" err="1"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acest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poten</a:t>
            </a:r>
            <a:r>
              <a:rPr lang="ro-RO" sz="4000" dirty="0" smtClean="0">
                <a:latin typeface="Times New Roman" pitchFamily="18" charset="0"/>
                <a:cs typeface="Times New Roman" pitchFamily="18" charset="0"/>
              </a:rPr>
              <a:t>ț</a:t>
            </a:r>
            <a:r>
              <a:rPr lang="en-US" sz="4000" dirty="0" err="1" smtClean="0">
                <a:latin typeface="Times New Roman" pitchFamily="18" charset="0"/>
                <a:cs typeface="Times New Roman" pitchFamily="18" charset="0"/>
              </a:rPr>
              <a:t>ial</a:t>
            </a:r>
            <a:r>
              <a:rPr lang="en-US" sz="4000" dirty="0" smtClean="0">
                <a:latin typeface="Times New Roman" pitchFamily="18" charset="0"/>
                <a:cs typeface="Times New Roman" pitchFamily="18" charset="0"/>
              </a:rPr>
              <a:t> se </a:t>
            </a:r>
            <a:r>
              <a:rPr lang="en-US" sz="4000" dirty="0" err="1" smtClean="0">
                <a:latin typeface="Times New Roman" pitchFamily="18" charset="0"/>
                <a:cs typeface="Times New Roman" pitchFamily="18" charset="0"/>
              </a:rPr>
              <a:t>regleaz</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distan</a:t>
            </a:r>
            <a:r>
              <a:rPr lang="ro-RO" sz="4000" dirty="0" smtClean="0">
                <a:latin typeface="Times New Roman" pitchFamily="18" charset="0"/>
                <a:cs typeface="Times New Roman" pitchFamily="18" charset="0"/>
              </a:rPr>
              <a:t>ț</a:t>
            </a:r>
            <a:r>
              <a:rPr lang="en-US" sz="4000" dirty="0" smtClean="0">
                <a:latin typeface="Times New Roman" pitchFamily="18" charset="0"/>
                <a:cs typeface="Times New Roman" pitchFamily="18" charset="0"/>
              </a:rPr>
              <a:t>a focal</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 </a:t>
            </a:r>
            <a:r>
              <a:rPr lang="en-US" sz="4000" dirty="0" err="1" smtClean="0">
                <a:latin typeface="Times New Roman" pitchFamily="18" charset="0"/>
                <a:cs typeface="Times New Roman" pitchFamily="18" charset="0"/>
              </a:rPr>
              <a:t>lentilei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electronice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astfel</a:t>
            </a:r>
            <a:r>
              <a:rPr lang="en-US" sz="4000" dirty="0" smtClean="0">
                <a:latin typeface="Times New Roman" pitchFamily="18" charset="0"/>
                <a:cs typeface="Times New Roman" pitchFamily="18" charset="0"/>
              </a:rPr>
              <a:t> </a:t>
            </a:r>
            <a:r>
              <a:rPr lang="ro-RO" sz="4000" dirty="0" smtClean="0">
                <a:latin typeface="Times New Roman" pitchFamily="18" charset="0"/>
                <a:cs typeface="Times New Roman" pitchFamily="18" charset="0"/>
              </a:rPr>
              <a:t>î</a:t>
            </a:r>
            <a:r>
              <a:rPr lang="en-US" sz="4000" dirty="0" err="1" smtClean="0">
                <a:latin typeface="Times New Roman" pitchFamily="18" charset="0"/>
                <a:cs typeface="Times New Roman" pitchFamily="18" charset="0"/>
              </a:rPr>
              <a:t>nc</a:t>
            </a:r>
            <a:r>
              <a:rPr lang="ro-RO" sz="4000" dirty="0" smtClean="0">
                <a:latin typeface="Times New Roman" pitchFamily="18" charset="0"/>
                <a:cs typeface="Times New Roman" pitchFamily="18" charset="0"/>
              </a:rPr>
              <a:t>â</a:t>
            </a:r>
            <a:r>
              <a:rPr lang="en-US" sz="4000" dirty="0" smtClean="0">
                <a:latin typeface="Times New Roman" pitchFamily="18" charset="0"/>
                <a:cs typeface="Times New Roman" pitchFamily="18" charset="0"/>
              </a:rPr>
              <a:t>t </a:t>
            </a:r>
            <a:r>
              <a:rPr lang="en-US" sz="4000" dirty="0" err="1" smtClean="0">
                <a:latin typeface="Times New Roman" pitchFamily="18" charset="0"/>
                <a:cs typeface="Times New Roman" pitchFamily="18" charset="0"/>
              </a:rPr>
              <a:t>focarul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ei</a:t>
            </a:r>
            <a:r>
              <a:rPr lang="en-US" sz="4000" dirty="0" smtClean="0">
                <a:latin typeface="Times New Roman" pitchFamily="18" charset="0"/>
                <a:cs typeface="Times New Roman" pitchFamily="18" charset="0"/>
              </a:rPr>
              <a:t> s</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cad</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ecran</a:t>
            </a:r>
            <a:r>
              <a:rPr lang="en-US" sz="4000" dirty="0" smtClean="0">
                <a:latin typeface="Times New Roman" pitchFamily="18" charset="0"/>
                <a:cs typeface="Times New Roman" pitchFamily="18" charset="0"/>
              </a:rPr>
              <a:t>. C</a:t>
            </a:r>
            <a:r>
              <a:rPr lang="ro-RO" sz="4000" dirty="0" smtClean="0">
                <a:latin typeface="Times New Roman" pitchFamily="18" charset="0"/>
                <a:cs typeface="Times New Roman" pitchFamily="18" charset="0"/>
              </a:rPr>
              <a:t>â</a:t>
            </a:r>
            <a:r>
              <a:rPr lang="en-US" sz="4000" dirty="0" err="1"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reglajul</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este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corect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imaginea</a:t>
            </a:r>
            <a:r>
              <a:rPr lang="en-US" sz="4000" dirty="0" smtClean="0">
                <a:latin typeface="Times New Roman" pitchFamily="18" charset="0"/>
                <a:cs typeface="Times New Roman" pitchFamily="18" charset="0"/>
              </a:rPr>
              <a:t> de </a:t>
            </a:r>
            <a:r>
              <a:rPr lang="en-US" sz="4000" dirty="0" err="1" smtClean="0">
                <a:latin typeface="Times New Roman" pitchFamily="18" charset="0"/>
                <a:cs typeface="Times New Roman" pitchFamily="18" charset="0"/>
              </a:rPr>
              <a:t>pe</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ecran</a:t>
            </a:r>
            <a:r>
              <a:rPr lang="en-US" sz="4000" dirty="0" smtClean="0">
                <a:latin typeface="Times New Roman" pitchFamily="18" charset="0"/>
                <a:cs typeface="Times New Roman" pitchFamily="18" charset="0"/>
              </a:rPr>
              <a:t> are </a:t>
            </a:r>
            <a:r>
              <a:rPr lang="en-US" sz="4000" dirty="0" err="1" smtClean="0">
                <a:latin typeface="Times New Roman" pitchFamily="18" charset="0"/>
                <a:cs typeface="Times New Roman" pitchFamily="18" charset="0"/>
              </a:rPr>
              <a:t>claritatea</a:t>
            </a:r>
            <a:r>
              <a:rPr lang="en-US" sz="4000" dirty="0" smtClean="0">
                <a:latin typeface="Times New Roman" pitchFamily="18" charset="0"/>
                <a:cs typeface="Times New Roman" pitchFamily="18" charset="0"/>
              </a:rPr>
              <a:t> maxim</a:t>
            </a:r>
            <a:r>
              <a:rPr lang="ro-RO"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  </a:t>
            </a:r>
          </a:p>
          <a:p>
            <a:pPr>
              <a:buNone/>
            </a:pPr>
            <a:endParaRPr lang="en-US" sz="40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FA2C1B94-5BD0-44CC-A358-F4FEBC73C9D6}"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28</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179512" y="620688"/>
            <a:ext cx="8507288" cy="5505475"/>
          </a:xfrm>
        </p:spPr>
        <p:txBody>
          <a:bodyPr/>
          <a:lstStyle/>
          <a:p>
            <a:r>
              <a:rPr lang="en-US" sz="4400" dirty="0" err="1" smtClean="0">
                <a:latin typeface="Times New Roman" pitchFamily="18" charset="0"/>
                <a:cs typeface="Times New Roman" pitchFamily="18" charset="0"/>
              </a:rPr>
              <a:t>Anodul</a:t>
            </a:r>
            <a:r>
              <a:rPr lang="en-US" sz="4400" dirty="0" smtClean="0">
                <a:latin typeface="Times New Roman" pitchFamily="18" charset="0"/>
                <a:cs typeface="Times New Roman" pitchFamily="18" charset="0"/>
              </a:rPr>
              <a:t> de </a:t>
            </a:r>
            <a:r>
              <a:rPr lang="en-US" sz="4400" dirty="0" err="1" smtClean="0">
                <a:latin typeface="Times New Roman" pitchFamily="18" charset="0"/>
                <a:cs typeface="Times New Roman" pitchFamily="18" charset="0"/>
              </a:rPr>
              <a:t>accelerare</a:t>
            </a:r>
            <a:r>
              <a:rPr lang="en-US" sz="4400" dirty="0" smtClean="0">
                <a:latin typeface="Times New Roman" pitchFamily="18" charset="0"/>
                <a:cs typeface="Times New Roman" pitchFamily="18" charset="0"/>
              </a:rPr>
              <a:t> 4 </a:t>
            </a:r>
            <a:r>
              <a:rPr lang="en-US" sz="4400" dirty="0" err="1" smtClean="0">
                <a:latin typeface="Times New Roman" pitchFamily="18" charset="0"/>
                <a:cs typeface="Times New Roman" pitchFamily="18" charset="0"/>
              </a:rPr>
              <a:t>este</a:t>
            </a:r>
            <a:r>
              <a:rPr lang="en-US" sz="4400" dirty="0" smtClean="0">
                <a:latin typeface="Times New Roman" pitchFamily="18" charset="0"/>
                <a:cs typeface="Times New Roman" pitchFamily="18" charset="0"/>
              </a:rPr>
              <a:t> tot de form</a:t>
            </a:r>
            <a:r>
              <a:rPr lang="ro-RO" sz="4400" dirty="0" smtClean="0">
                <a:latin typeface="Times New Roman" pitchFamily="18" charset="0"/>
                <a:cs typeface="Times New Roman" pitchFamily="18" charset="0"/>
              </a:rPr>
              <a:t>ă</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cilindric</a:t>
            </a:r>
            <a:r>
              <a:rPr lang="ro-RO" sz="4400" dirty="0" smtClean="0">
                <a:latin typeface="Times New Roman" pitchFamily="18" charset="0"/>
                <a:cs typeface="Times New Roman" pitchFamily="18" charset="0"/>
              </a:rPr>
              <a:t>ă</a:t>
            </a:r>
            <a:r>
              <a:rPr lang="en-US" sz="4400" dirty="0" smtClean="0">
                <a:latin typeface="Times New Roman" pitchFamily="18" charset="0"/>
                <a:cs typeface="Times New Roman" pitchFamily="18" charset="0"/>
              </a:rPr>
              <a:t> </a:t>
            </a:r>
            <a:r>
              <a:rPr lang="ro-RO" sz="4400" dirty="0" err="1" smtClean="0">
                <a:latin typeface="Times New Roman" pitchFamily="18" charset="0"/>
                <a:cs typeface="Times New Roman" pitchFamily="18" charset="0"/>
              </a:rPr>
              <a:t>ș</a:t>
            </a:r>
            <a:r>
              <a:rPr lang="en-US" sz="4400" dirty="0" err="1" smtClean="0">
                <a:latin typeface="Times New Roman" pitchFamily="18" charset="0"/>
                <a:cs typeface="Times New Roman" pitchFamily="18" charset="0"/>
              </a:rPr>
              <a:t>i</a:t>
            </a:r>
            <a:r>
              <a:rPr lang="en-US" sz="4400" dirty="0" smtClean="0">
                <a:latin typeface="Times New Roman" pitchFamily="18" charset="0"/>
                <a:cs typeface="Times New Roman" pitchFamily="18" charset="0"/>
              </a:rPr>
              <a:t> are un </a:t>
            </a:r>
            <a:r>
              <a:rPr lang="en-US" sz="4400" dirty="0" err="1" smtClean="0">
                <a:latin typeface="Times New Roman" pitchFamily="18" charset="0"/>
                <a:cs typeface="Times New Roman" pitchFamily="18" charset="0"/>
              </a:rPr>
              <a:t>poten</a:t>
            </a:r>
            <a:r>
              <a:rPr lang="ro-RO" sz="4400" dirty="0" smtClean="0">
                <a:latin typeface="Times New Roman" pitchFamily="18" charset="0"/>
                <a:cs typeface="Times New Roman" pitchFamily="18" charset="0"/>
              </a:rPr>
              <a:t>ț</a:t>
            </a:r>
            <a:r>
              <a:rPr lang="en-US" sz="4400" dirty="0" err="1" smtClean="0">
                <a:latin typeface="Times New Roman" pitchFamily="18" charset="0"/>
                <a:cs typeface="Times New Roman" pitchFamily="18" charset="0"/>
              </a:rPr>
              <a:t>ial</a:t>
            </a:r>
            <a:r>
              <a:rPr lang="en-US" sz="4400" dirty="0" smtClean="0">
                <a:latin typeface="Times New Roman" pitchFamily="18" charset="0"/>
                <a:cs typeface="Times New Roman" pitchFamily="18" charset="0"/>
              </a:rPr>
              <a:t> fix, </a:t>
            </a:r>
            <a:r>
              <a:rPr lang="en-US" sz="4400" dirty="0" err="1" smtClean="0">
                <a:latin typeface="Times New Roman" pitchFamily="18" charset="0"/>
                <a:cs typeface="Times New Roman" pitchFamily="18" charset="0"/>
              </a:rPr>
              <a:t>pozitiv</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fa</a:t>
            </a:r>
            <a:r>
              <a:rPr lang="ro-RO" sz="4400" dirty="0" err="1" smtClean="0">
                <a:latin typeface="Times New Roman" pitchFamily="18" charset="0"/>
                <a:cs typeface="Times New Roman" pitchFamily="18" charset="0"/>
              </a:rPr>
              <a:t>ță</a:t>
            </a:r>
            <a:r>
              <a:rPr lang="en-US" sz="4400" dirty="0" smtClean="0">
                <a:latin typeface="Times New Roman" pitchFamily="18" charset="0"/>
                <a:cs typeface="Times New Roman" pitchFamily="18" charset="0"/>
              </a:rPr>
              <a:t> de </a:t>
            </a:r>
            <a:r>
              <a:rPr lang="en-US" sz="4400" dirty="0" err="1" smtClean="0">
                <a:latin typeface="Times New Roman" pitchFamily="18" charset="0"/>
                <a:cs typeface="Times New Roman" pitchFamily="18" charset="0"/>
              </a:rPr>
              <a:t>catod</a:t>
            </a:r>
            <a:r>
              <a:rPr lang="en-US" sz="4400" dirty="0" smtClean="0">
                <a:latin typeface="Times New Roman" pitchFamily="18" charset="0"/>
                <a:cs typeface="Times New Roman" pitchFamily="18" charset="0"/>
              </a:rPr>
              <a:t>, de </a:t>
            </a:r>
            <a:r>
              <a:rPr lang="en-US" sz="4400" dirty="0" err="1" smtClean="0">
                <a:latin typeface="Times New Roman" pitchFamily="18" charset="0"/>
                <a:cs typeface="Times New Roman" pitchFamily="18" charset="0"/>
              </a:rPr>
              <a:t>ordinul</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miilor</a:t>
            </a:r>
            <a:r>
              <a:rPr lang="en-US" sz="4400" dirty="0" smtClean="0">
                <a:latin typeface="Times New Roman" pitchFamily="18" charset="0"/>
                <a:cs typeface="Times New Roman" pitchFamily="18" charset="0"/>
              </a:rPr>
              <a:t> de </a:t>
            </a:r>
            <a:r>
              <a:rPr lang="en-US" sz="4400" dirty="0" err="1" smtClean="0">
                <a:latin typeface="Times New Roman" pitchFamily="18" charset="0"/>
                <a:cs typeface="Times New Roman" pitchFamily="18" charset="0"/>
              </a:rPr>
              <a:t>vol</a:t>
            </a:r>
            <a:r>
              <a:rPr lang="ro-RO" sz="4400" dirty="0" smtClean="0">
                <a:latin typeface="Times New Roman" pitchFamily="18" charset="0"/>
                <a:cs typeface="Times New Roman" pitchFamily="18" charset="0"/>
              </a:rPr>
              <a:t>ț</a:t>
            </a:r>
            <a:r>
              <a:rPr lang="en-US" sz="4400" dirty="0" err="1" smtClean="0">
                <a:latin typeface="Times New Roman" pitchFamily="18" charset="0"/>
                <a:cs typeface="Times New Roman" pitchFamily="18" charset="0"/>
              </a:rPr>
              <a:t>i</a:t>
            </a:r>
            <a:r>
              <a:rPr lang="en-US" sz="4400" dirty="0" smtClean="0">
                <a:latin typeface="Times New Roman" pitchFamily="18" charset="0"/>
                <a:cs typeface="Times New Roman" pitchFamily="18" charset="0"/>
              </a:rPr>
              <a:t>. El are </a:t>
            </a:r>
            <a:r>
              <a:rPr lang="en-US" sz="4400" dirty="0" err="1" smtClean="0">
                <a:latin typeface="Times New Roman" pitchFamily="18" charset="0"/>
                <a:cs typeface="Times New Roman" pitchFamily="18" charset="0"/>
              </a:rPr>
              <a:t>rolul</a:t>
            </a:r>
            <a:r>
              <a:rPr lang="en-US" sz="4400" dirty="0" smtClean="0">
                <a:latin typeface="Times New Roman" pitchFamily="18" charset="0"/>
                <a:cs typeface="Times New Roman" pitchFamily="18" charset="0"/>
              </a:rPr>
              <a:t> de a </a:t>
            </a:r>
            <a:r>
              <a:rPr lang="en-US" sz="4400" dirty="0" err="1" smtClean="0">
                <a:latin typeface="Times New Roman" pitchFamily="18" charset="0"/>
                <a:cs typeface="Times New Roman" pitchFamily="18" charset="0"/>
              </a:rPr>
              <a:t>accelera</a:t>
            </a:r>
            <a:r>
              <a:rPr lang="en-US" sz="4400" dirty="0" smtClean="0">
                <a:latin typeface="Times New Roman" pitchFamily="18" charset="0"/>
                <a:cs typeface="Times New Roman" pitchFamily="18" charset="0"/>
              </a:rPr>
              <a:t> mi</a:t>
            </a:r>
            <a:r>
              <a:rPr lang="ro-RO" sz="4400" dirty="0" smtClean="0">
                <a:latin typeface="Times New Roman" pitchFamily="18" charset="0"/>
                <a:cs typeface="Times New Roman" pitchFamily="18" charset="0"/>
              </a:rPr>
              <a:t>ș</a:t>
            </a:r>
            <a:r>
              <a:rPr lang="en-US" sz="4400" dirty="0" err="1" smtClean="0">
                <a:latin typeface="Times New Roman" pitchFamily="18" charset="0"/>
                <a:cs typeface="Times New Roman" pitchFamily="18" charset="0"/>
              </a:rPr>
              <a:t>carea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electronilor</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determin</a:t>
            </a:r>
            <a:r>
              <a:rPr lang="ro-RO" sz="4400" dirty="0" smtClean="0">
                <a:latin typeface="Times New Roman" pitchFamily="18" charset="0"/>
                <a:cs typeface="Times New Roman" pitchFamily="18" charset="0"/>
              </a:rPr>
              <a:t>â</a:t>
            </a:r>
            <a:r>
              <a:rPr lang="en-US" sz="4400" dirty="0" err="1"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viteza</a:t>
            </a:r>
            <a:r>
              <a:rPr lang="en-US" sz="4400" dirty="0" smtClean="0">
                <a:latin typeface="Times New Roman" pitchFamily="18" charset="0"/>
                <a:cs typeface="Times New Roman" pitchFamily="18" charset="0"/>
              </a:rPr>
              <a:t>  cu care ace</a:t>
            </a:r>
            <a:r>
              <a:rPr lang="ro-RO" sz="4400" dirty="0" smtClean="0">
                <a:latin typeface="Times New Roman" pitchFamily="18" charset="0"/>
                <a:cs typeface="Times New Roman" pitchFamily="18" charset="0"/>
              </a:rPr>
              <a:t>ș</a:t>
            </a:r>
            <a:r>
              <a:rPr lang="en-US" sz="4400" dirty="0" err="1" smtClean="0">
                <a:latin typeface="Times New Roman" pitchFamily="18" charset="0"/>
                <a:cs typeface="Times New Roman" pitchFamily="18" charset="0"/>
              </a:rPr>
              <a:t>tia</a:t>
            </a:r>
            <a:r>
              <a:rPr lang="en-US" sz="4400" dirty="0" smtClean="0">
                <a:latin typeface="Times New Roman" pitchFamily="18" charset="0"/>
                <a:cs typeface="Times New Roman" pitchFamily="18" charset="0"/>
              </a:rPr>
              <a:t> se </a:t>
            </a:r>
            <a:r>
              <a:rPr lang="ro-RO" sz="4400" dirty="0" smtClean="0">
                <a:latin typeface="Times New Roman" pitchFamily="18" charset="0"/>
                <a:cs typeface="Times New Roman" pitchFamily="18" charset="0"/>
              </a:rPr>
              <a:t>î</a:t>
            </a:r>
            <a:r>
              <a:rPr lang="en-US" sz="4400" dirty="0" err="1" smtClean="0">
                <a:latin typeface="Times New Roman" pitchFamily="18" charset="0"/>
                <a:cs typeface="Times New Roman" pitchFamily="18" charset="0"/>
              </a:rPr>
              <a:t>ndreapt</a:t>
            </a:r>
            <a:r>
              <a:rPr lang="ro-RO" sz="4400" dirty="0" smtClean="0">
                <a:latin typeface="Times New Roman" pitchFamily="18" charset="0"/>
                <a:cs typeface="Times New Roman" pitchFamily="18" charset="0"/>
              </a:rPr>
              <a:t>ă</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spre</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ecran</a:t>
            </a:r>
            <a:r>
              <a:rPr lang="en-US" sz="4400" dirty="0" smtClean="0">
                <a:latin typeface="Times New Roman" pitchFamily="18" charset="0"/>
                <a:cs typeface="Times New Roman" pitchFamily="18" charset="0"/>
              </a:rPr>
              <a:t>. </a:t>
            </a:r>
          </a:p>
          <a:p>
            <a:pPr>
              <a:buNone/>
            </a:pPr>
            <a:endParaRPr lang="en-US" dirty="0" smtClean="0"/>
          </a:p>
          <a:p>
            <a:endParaRPr lang="en-US" dirty="0"/>
          </a:p>
        </p:txBody>
      </p:sp>
      <p:sp>
        <p:nvSpPr>
          <p:cNvPr id="4" name="Substituent dată 3"/>
          <p:cNvSpPr>
            <a:spLocks noGrp="1"/>
          </p:cNvSpPr>
          <p:nvPr>
            <p:ph type="dt" sz="half" idx="10"/>
          </p:nvPr>
        </p:nvSpPr>
        <p:spPr/>
        <p:txBody>
          <a:bodyPr/>
          <a:lstStyle/>
          <a:p>
            <a:fld id="{412C26DC-CA0F-4798-A53F-5C2B53356FB7}"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29</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30026"/>
          </a:xfrm>
        </p:spPr>
        <p:txBody>
          <a:bodyPr>
            <a:normAutofit fontScale="90000"/>
          </a:bodyPr>
          <a:lstStyle/>
          <a:p>
            <a:endParaRPr lang="en-US" dirty="0"/>
          </a:p>
        </p:txBody>
      </p:sp>
      <p:sp>
        <p:nvSpPr>
          <p:cNvPr id="3" name="Substituent conținut 2"/>
          <p:cNvSpPr>
            <a:spLocks noGrp="1"/>
          </p:cNvSpPr>
          <p:nvPr>
            <p:ph idx="1"/>
          </p:nvPr>
        </p:nvSpPr>
        <p:spPr>
          <a:xfrm>
            <a:off x="457200" y="692696"/>
            <a:ext cx="8229600" cy="5433467"/>
          </a:xfrm>
        </p:spPr>
        <p:txBody>
          <a:bodyPr/>
          <a:lstStyle/>
          <a:p>
            <a:r>
              <a:rPr lang="ro-RO" dirty="0" smtClean="0"/>
              <a:t>Osciloscopul funcționează ca </a:t>
            </a:r>
            <a:r>
              <a:rPr lang="de-DE" dirty="0" smtClean="0"/>
              <a:t>:</a:t>
            </a:r>
            <a:endParaRPr lang="ro-RO" dirty="0" smtClean="0"/>
          </a:p>
          <a:p>
            <a:pPr>
              <a:buNone/>
            </a:pPr>
            <a:endParaRPr lang="de-DE" dirty="0" smtClean="0"/>
          </a:p>
          <a:p>
            <a:pPr>
              <a:buFont typeface="Wingdings" pitchFamily="2" charset="2"/>
              <a:buChar char="Ø"/>
            </a:pPr>
            <a:r>
              <a:rPr lang="ro-RO" dirty="0" smtClean="0"/>
              <a:t>Aparat </a:t>
            </a:r>
            <a:r>
              <a:rPr lang="ro-RO" dirty="0" err="1" smtClean="0"/>
              <a:t>de-sine-stătător</a:t>
            </a:r>
            <a:endParaRPr lang="ro-RO" dirty="0" smtClean="0"/>
          </a:p>
          <a:p>
            <a:pPr>
              <a:buNone/>
            </a:pPr>
            <a:endParaRPr lang="ro-RO" dirty="0" smtClean="0"/>
          </a:p>
          <a:p>
            <a:pPr>
              <a:buFont typeface="Wingdings" pitchFamily="2" charset="2"/>
              <a:buChar char="Ø"/>
            </a:pPr>
            <a:r>
              <a:rPr lang="ro-RO" dirty="0" smtClean="0"/>
              <a:t>A</a:t>
            </a:r>
            <a:r>
              <a:rPr lang="fr-FR" dirty="0" err="1" smtClean="0"/>
              <a:t>parat</a:t>
            </a:r>
            <a:r>
              <a:rPr lang="fr-FR" dirty="0" smtClean="0"/>
              <a:t> de m</a:t>
            </a:r>
            <a:r>
              <a:rPr lang="ro-RO" dirty="0" err="1" smtClean="0"/>
              <a:t>ăsură</a:t>
            </a:r>
            <a:r>
              <a:rPr lang="fr-FR" dirty="0" smtClean="0"/>
              <a:t> </a:t>
            </a:r>
            <a:r>
              <a:rPr lang="ro-RO" dirty="0" smtClean="0"/>
              <a:t>ș</a:t>
            </a:r>
            <a:r>
              <a:rPr lang="fr-FR" dirty="0" smtClean="0"/>
              <a:t>i control</a:t>
            </a:r>
            <a:endParaRPr lang="en-US" dirty="0"/>
          </a:p>
        </p:txBody>
      </p:sp>
      <p:sp>
        <p:nvSpPr>
          <p:cNvPr id="4" name="Substituent dată 3"/>
          <p:cNvSpPr>
            <a:spLocks noGrp="1"/>
          </p:cNvSpPr>
          <p:nvPr>
            <p:ph type="dt" sz="half" idx="10"/>
          </p:nvPr>
        </p:nvSpPr>
        <p:spPr/>
        <p:txBody>
          <a:bodyPr/>
          <a:lstStyle/>
          <a:p>
            <a:fld id="{7BE0E538-6182-48F2-881A-A3B038BC078C}"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a:t>
            </a:fld>
            <a:endParaRPr lang="en-US"/>
          </a:p>
        </p:txBody>
      </p:sp>
      <p:sp>
        <p:nvSpPr>
          <p:cNvPr id="7" name="Substituent subsol 6"/>
          <p:cNvSpPr>
            <a:spLocks noGrp="1"/>
          </p:cNvSpPr>
          <p:nvPr>
            <p:ph type="ftr" sz="quarter" idx="11"/>
          </p:nvPr>
        </p:nvSpPr>
        <p:spPr>
          <a:xfrm>
            <a:off x="2555776" y="4653136"/>
            <a:ext cx="3960440" cy="2068339"/>
          </a:xfrm>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627784" y="4293096"/>
            <a:ext cx="4179039" cy="2377409"/>
          </a:xfrm>
          <a:prstGeom prst="rect">
            <a:avLst/>
          </a:prstGeom>
          <a:noFill/>
          <a:ln w="9525">
            <a:noFill/>
            <a:miter lim="800000"/>
            <a:headEnd/>
            <a:tailEnd/>
          </a:ln>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0"/>
            <a:ext cx="8229600" cy="764704"/>
          </a:xfrm>
        </p:spPr>
        <p:txBody>
          <a:bodyPr>
            <a:normAutofit/>
          </a:bodyPr>
          <a:lstStyle/>
          <a:p>
            <a:r>
              <a:rPr lang="en-US" dirty="0" smtClean="0"/>
              <a:t> </a:t>
            </a:r>
            <a:r>
              <a:rPr lang="ro-RO" dirty="0" smtClean="0"/>
              <a:t>Dispozitivul de </a:t>
            </a:r>
            <a:r>
              <a:rPr lang="ro-RO" dirty="0" err="1" smtClean="0"/>
              <a:t>deflexie</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755576" y="836712"/>
            <a:ext cx="7704856" cy="6021288"/>
          </a:xfrm>
          <a:prstGeom prst="rect">
            <a:avLst/>
          </a:prstGeom>
          <a:noFill/>
          <a:ln w="9525">
            <a:noFill/>
            <a:miter lim="800000"/>
            <a:headEnd/>
            <a:tailEnd/>
          </a:ln>
        </p:spPr>
      </p:pic>
      <p:sp>
        <p:nvSpPr>
          <p:cNvPr id="4" name="Substituent dată 3"/>
          <p:cNvSpPr>
            <a:spLocks noGrp="1"/>
          </p:cNvSpPr>
          <p:nvPr>
            <p:ph type="dt" sz="half" idx="10"/>
          </p:nvPr>
        </p:nvSpPr>
        <p:spPr/>
        <p:txBody>
          <a:bodyPr/>
          <a:lstStyle/>
          <a:p>
            <a:fld id="{CDA8EF9E-3992-4C39-8523-47BF99B65C3E}"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30</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835696" y="692696"/>
            <a:ext cx="6933456" cy="3024336"/>
          </a:xfrm>
        </p:spPr>
        <p:txBody>
          <a:bodyPr>
            <a:normAutofit/>
          </a:bodyPr>
          <a:lstStyle/>
          <a:p>
            <a:pPr algn="just"/>
            <a:endParaRPr lang="en-US" dirty="0"/>
          </a:p>
        </p:txBody>
      </p:sp>
      <p:sp>
        <p:nvSpPr>
          <p:cNvPr id="3" name="Substituent conținut 2"/>
          <p:cNvSpPr>
            <a:spLocks noGrp="1"/>
          </p:cNvSpPr>
          <p:nvPr>
            <p:ph idx="1"/>
          </p:nvPr>
        </p:nvSpPr>
        <p:spPr>
          <a:xfrm>
            <a:off x="179512" y="1124744"/>
            <a:ext cx="8784976" cy="5001419"/>
          </a:xfrm>
        </p:spPr>
        <p:txBody>
          <a:bodyPr>
            <a:normAutofit/>
          </a:bodyPr>
          <a:lstStyle/>
          <a:p>
            <a:pPr algn="just">
              <a:buNone/>
            </a:pPr>
            <a:r>
              <a:rPr lang="ro-RO" dirty="0" smtClean="0"/>
              <a:t>      </a:t>
            </a:r>
            <a:r>
              <a:rPr lang="it-IT" sz="4400" dirty="0" smtClean="0">
                <a:latin typeface="Times New Roman" pitchFamily="18" charset="0"/>
                <a:cs typeface="Times New Roman" pitchFamily="18" charset="0"/>
              </a:rPr>
              <a:t>C</a:t>
            </a:r>
            <a:r>
              <a:rPr lang="ro-RO" sz="4400" dirty="0" smtClean="0">
                <a:latin typeface="Times New Roman" pitchFamily="18" charset="0"/>
                <a:cs typeface="Times New Roman" pitchFamily="18" charset="0"/>
              </a:rPr>
              <a:t>â</a:t>
            </a:r>
            <a:r>
              <a:rPr lang="it-IT" sz="4400" dirty="0" smtClean="0">
                <a:latin typeface="Times New Roman" pitchFamily="18" charset="0"/>
                <a:cs typeface="Times New Roman" pitchFamily="18" charset="0"/>
              </a:rPr>
              <a:t>nd pl</a:t>
            </a:r>
            <a:r>
              <a:rPr lang="ro-RO" sz="4400" dirty="0" smtClean="0">
                <a:latin typeface="Times New Roman" pitchFamily="18" charset="0"/>
                <a:cs typeface="Times New Roman" pitchFamily="18" charset="0"/>
              </a:rPr>
              <a:t>ă</a:t>
            </a:r>
            <a:r>
              <a:rPr lang="it-IT" sz="4400" dirty="0" smtClean="0">
                <a:latin typeface="Times New Roman" pitchFamily="18" charset="0"/>
                <a:cs typeface="Times New Roman" pitchFamily="18" charset="0"/>
              </a:rPr>
              <a:t>cile sunt la acel</a:t>
            </a:r>
            <a:r>
              <a:rPr lang="ro-RO" sz="4400" dirty="0" smtClean="0">
                <a:latin typeface="Times New Roman" pitchFamily="18" charset="0"/>
                <a:cs typeface="Times New Roman" pitchFamily="18" charset="0"/>
              </a:rPr>
              <a:t>aș</a:t>
            </a:r>
            <a:r>
              <a:rPr lang="it-IT" sz="4400" dirty="0" smtClean="0">
                <a:latin typeface="Times New Roman" pitchFamily="18" charset="0"/>
                <a:cs typeface="Times New Roman" pitchFamily="18" charset="0"/>
              </a:rPr>
              <a:t>i poten</a:t>
            </a:r>
            <a:r>
              <a:rPr lang="ro-RO" sz="4400" dirty="0" smtClean="0">
                <a:latin typeface="Times New Roman" pitchFamily="18" charset="0"/>
                <a:cs typeface="Times New Roman" pitchFamily="18" charset="0"/>
              </a:rPr>
              <a:t>ț</a:t>
            </a:r>
            <a:r>
              <a:rPr lang="it-IT" sz="4400" dirty="0" smtClean="0">
                <a:latin typeface="Times New Roman" pitchFamily="18" charset="0"/>
                <a:cs typeface="Times New Roman" pitchFamily="18" charset="0"/>
              </a:rPr>
              <a:t>ial, fasciculul de electroni trece printre ele f</a:t>
            </a:r>
            <a:r>
              <a:rPr lang="ro-RO" sz="4400" dirty="0" smtClean="0">
                <a:latin typeface="Times New Roman" pitchFamily="18" charset="0"/>
                <a:cs typeface="Times New Roman" pitchFamily="18" charset="0"/>
              </a:rPr>
              <a:t>ă</a:t>
            </a:r>
            <a:r>
              <a:rPr lang="it-IT" sz="4400" dirty="0" smtClean="0">
                <a:latin typeface="Times New Roman" pitchFamily="18" charset="0"/>
                <a:cs typeface="Times New Roman" pitchFamily="18" charset="0"/>
              </a:rPr>
              <a:t>r</a:t>
            </a:r>
            <a:r>
              <a:rPr lang="ro-RO" sz="4400" dirty="0" smtClean="0">
                <a:latin typeface="Times New Roman" pitchFamily="18" charset="0"/>
                <a:cs typeface="Times New Roman" pitchFamily="18" charset="0"/>
              </a:rPr>
              <a:t>ă</a:t>
            </a:r>
            <a:r>
              <a:rPr lang="it-IT" sz="4400" dirty="0" smtClean="0">
                <a:latin typeface="Times New Roman" pitchFamily="18" charset="0"/>
                <a:cs typeface="Times New Roman" pitchFamily="18" charset="0"/>
              </a:rPr>
              <a:t> a fi deviat </a:t>
            </a:r>
            <a:r>
              <a:rPr lang="ro-RO" sz="4400" dirty="0" smtClean="0">
                <a:latin typeface="Times New Roman" pitchFamily="18" charset="0"/>
                <a:cs typeface="Times New Roman" pitchFamily="18" charset="0"/>
              </a:rPr>
              <a:t>ș</a:t>
            </a:r>
            <a:r>
              <a:rPr lang="it-IT" sz="4400" dirty="0" smtClean="0">
                <a:latin typeface="Times New Roman" pitchFamily="18" charset="0"/>
                <a:cs typeface="Times New Roman" pitchFamily="18" charset="0"/>
              </a:rPr>
              <a:t>i love</a:t>
            </a:r>
            <a:r>
              <a:rPr lang="ro-RO" sz="4400" dirty="0" smtClean="0">
                <a:latin typeface="Times New Roman" pitchFamily="18" charset="0"/>
                <a:cs typeface="Times New Roman" pitchFamily="18" charset="0"/>
              </a:rPr>
              <a:t>ș</a:t>
            </a:r>
            <a:r>
              <a:rPr lang="it-IT" sz="4400" dirty="0" smtClean="0">
                <a:latin typeface="Times New Roman" pitchFamily="18" charset="0"/>
                <a:cs typeface="Times New Roman" pitchFamily="18" charset="0"/>
              </a:rPr>
              <a:t>te ecranul </a:t>
            </a:r>
            <a:r>
              <a:rPr lang="ro-RO" sz="4400" dirty="0" smtClean="0">
                <a:latin typeface="Times New Roman" pitchFamily="18" charset="0"/>
                <a:cs typeface="Times New Roman" pitchFamily="18" charset="0"/>
              </a:rPr>
              <a:t>î</a:t>
            </a:r>
            <a:r>
              <a:rPr lang="it-IT" sz="4400" dirty="0" smtClean="0">
                <a:latin typeface="Times New Roman" pitchFamily="18" charset="0"/>
                <a:cs typeface="Times New Roman" pitchFamily="18" charset="0"/>
              </a:rPr>
              <a:t>n centru. </a:t>
            </a:r>
            <a:endParaRPr lang="en-US" sz="44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B278B75B-7FD6-490F-B37F-C1BAA96EEBCB}"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31</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Plăcile de </a:t>
            </a:r>
            <a:r>
              <a:rPr lang="ro-RO" dirty="0" err="1" smtClean="0"/>
              <a:t>deflexie</a:t>
            </a:r>
            <a:endParaRPr lang="en-US" dirty="0"/>
          </a:p>
        </p:txBody>
      </p:sp>
      <p:sp>
        <p:nvSpPr>
          <p:cNvPr id="4" name="Substituent dată 3"/>
          <p:cNvSpPr>
            <a:spLocks noGrp="1"/>
          </p:cNvSpPr>
          <p:nvPr>
            <p:ph type="dt" sz="half" idx="10"/>
          </p:nvPr>
        </p:nvSpPr>
        <p:spPr/>
        <p:txBody>
          <a:bodyPr/>
          <a:lstStyle/>
          <a:p>
            <a:fld id="{A3C9EAC3-956E-447A-846C-921E231C860C}"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32</a:t>
            </a:fld>
            <a:endParaRPr lang="en-US"/>
          </a:p>
        </p:txBody>
      </p:sp>
      <p:pic>
        <p:nvPicPr>
          <p:cNvPr id="5122" name="Picture 2"/>
          <p:cNvPicPr>
            <a:picLocks noGrp="1" noChangeAspect="1" noChangeArrowheads="1"/>
          </p:cNvPicPr>
          <p:nvPr>
            <p:ph idx="1"/>
          </p:nvPr>
        </p:nvPicPr>
        <p:blipFill>
          <a:blip r:embed="rId3" cstate="print"/>
          <a:srcRect/>
          <a:stretch>
            <a:fillRect/>
          </a:stretch>
        </p:blipFill>
        <p:spPr bwMode="auto">
          <a:xfrm>
            <a:off x="638563" y="1772816"/>
            <a:ext cx="8235915" cy="4392488"/>
          </a:xfrm>
          <a:prstGeom prst="rect">
            <a:avLst/>
          </a:prstGeom>
          <a:noFill/>
          <a:ln w="9525">
            <a:noFill/>
            <a:miter lim="800000"/>
            <a:headEnd/>
            <a:tailEnd/>
          </a:ln>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0" y="404664"/>
            <a:ext cx="9144000" cy="5721499"/>
          </a:xfrm>
        </p:spPr>
        <p:txBody>
          <a:bodyPr>
            <a:noAutofit/>
          </a:bodyPr>
          <a:lstStyle/>
          <a:p>
            <a:pPr>
              <a:lnSpc>
                <a:spcPct val="150000"/>
              </a:lnSpc>
              <a:buNone/>
            </a:pPr>
            <a:r>
              <a:rPr lang="ro-RO" sz="4000"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Dup</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ce</a:t>
            </a:r>
            <a:r>
              <a:rPr lang="en-US" sz="4000" b="1" dirty="0" smtClean="0">
                <a:latin typeface="Times New Roman" pitchFamily="18" charset="0"/>
                <a:cs typeface="Times New Roman" pitchFamily="18" charset="0"/>
              </a:rPr>
              <a:t> au </a:t>
            </a:r>
            <a:r>
              <a:rPr lang="en-US" sz="4000" b="1" dirty="0" err="1" smtClean="0">
                <a:latin typeface="Times New Roman" pitchFamily="18" charset="0"/>
                <a:cs typeface="Times New Roman" pitchFamily="18" charset="0"/>
              </a:rPr>
              <a:t>trecut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prin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sistemul</a:t>
            </a:r>
            <a:r>
              <a:rPr lang="en-US" sz="4000" b="1" dirty="0" smtClean="0">
                <a:latin typeface="Times New Roman" pitchFamily="18" charset="0"/>
                <a:cs typeface="Times New Roman" pitchFamily="18" charset="0"/>
              </a:rPr>
              <a:t> de </a:t>
            </a:r>
            <a:r>
              <a:rPr lang="en-US" sz="4000" b="1" dirty="0" err="1" smtClean="0">
                <a:latin typeface="Times New Roman" pitchFamily="18" charset="0"/>
                <a:cs typeface="Times New Roman" pitchFamily="18" charset="0"/>
              </a:rPr>
              <a:t>deflexie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electronii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ajung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ecran</a:t>
            </a:r>
            <a:r>
              <a:rPr lang="en-US" sz="4000" b="1" dirty="0" smtClean="0">
                <a:latin typeface="Times New Roman" pitchFamily="18" charset="0"/>
                <a:cs typeface="Times New Roman" pitchFamily="18" charset="0"/>
              </a:rPr>
              <a:t> (7) </a:t>
            </a:r>
            <a:r>
              <a:rPr lang="en-US" sz="4000" b="1" dirty="0" err="1" smtClean="0">
                <a:latin typeface="Times New Roman" pitchFamily="18" charset="0"/>
                <a:cs typeface="Times New Roman" pitchFamily="18" charset="0"/>
              </a:rPr>
              <a:t>produc</a:t>
            </a:r>
            <a:r>
              <a:rPr lang="ro-RO" sz="4000" b="1" dirty="0" smtClean="0">
                <a:latin typeface="Times New Roman" pitchFamily="18" charset="0"/>
                <a:cs typeface="Times New Roman" pitchFamily="18" charset="0"/>
              </a:rPr>
              <a:t>â</a:t>
            </a:r>
            <a:r>
              <a:rPr lang="en-US" sz="4000" b="1" dirty="0" err="1" smtClean="0">
                <a:latin typeface="Times New Roman" pitchFamily="18" charset="0"/>
                <a:cs typeface="Times New Roman" pitchFamily="18" charset="0"/>
              </a:rPr>
              <a:t>nd</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spotul</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luminos</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Rolul</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ecranului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este</a:t>
            </a:r>
            <a:r>
              <a:rPr lang="en-US" sz="4000" b="1" dirty="0" smtClean="0">
                <a:latin typeface="Times New Roman" pitchFamily="18" charset="0"/>
                <a:cs typeface="Times New Roman" pitchFamily="18" charset="0"/>
              </a:rPr>
              <a:t> de a </a:t>
            </a:r>
            <a:r>
              <a:rPr lang="en-US" sz="4000" b="1" dirty="0" err="1" smtClean="0">
                <a:latin typeface="Times New Roman" pitchFamily="18" charset="0"/>
                <a:cs typeface="Times New Roman" pitchFamily="18" charset="0"/>
              </a:rPr>
              <a:t>transforma</a:t>
            </a:r>
            <a:r>
              <a:rPr lang="en-US" sz="4000" b="1" dirty="0" smtClean="0">
                <a:latin typeface="Times New Roman" pitchFamily="18" charset="0"/>
                <a:cs typeface="Times New Roman" pitchFamily="18" charset="0"/>
              </a:rPr>
              <a:t> o parte c</a:t>
            </a:r>
            <a:r>
              <a:rPr lang="ro-RO" sz="4000" b="1" dirty="0" smtClean="0">
                <a:latin typeface="Times New Roman" pitchFamily="18" charset="0"/>
                <a:cs typeface="Times New Roman" pitchFamily="18" charset="0"/>
              </a:rPr>
              <a:t>â</a:t>
            </a:r>
            <a:r>
              <a:rPr lang="en-US" sz="4000" b="1" dirty="0" smtClean="0">
                <a:latin typeface="Times New Roman" pitchFamily="18" charset="0"/>
                <a:cs typeface="Times New Roman" pitchFamily="18" charset="0"/>
              </a:rPr>
              <a:t>t </a:t>
            </a:r>
            <a:r>
              <a:rPr lang="en-US" sz="4000" b="1" dirty="0" err="1" smtClean="0">
                <a:latin typeface="Times New Roman" pitchFamily="18" charset="0"/>
                <a:cs typeface="Times New Roman" pitchFamily="18" charset="0"/>
              </a:rPr>
              <a:t>mai</a:t>
            </a:r>
            <a:r>
              <a:rPr lang="en-US" sz="4000" b="1" dirty="0" smtClean="0">
                <a:latin typeface="Times New Roman" pitchFamily="18" charset="0"/>
                <a:cs typeface="Times New Roman" pitchFamily="18" charset="0"/>
              </a:rPr>
              <a:t> mare din </a:t>
            </a:r>
            <a:r>
              <a:rPr lang="en-US" sz="4000" b="1" dirty="0" err="1" smtClean="0">
                <a:latin typeface="Times New Roman" pitchFamily="18" charset="0"/>
                <a:cs typeface="Times New Roman" pitchFamily="18" charset="0"/>
              </a:rPr>
              <a:t>energia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cinetic</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a </a:t>
            </a:r>
            <a:r>
              <a:rPr lang="en-US" sz="4000" b="1" dirty="0" err="1" smtClean="0">
                <a:latin typeface="Times New Roman" pitchFamily="18" charset="0"/>
                <a:cs typeface="Times New Roman" pitchFamily="18" charset="0"/>
              </a:rPr>
              <a:t>electronilor</a:t>
            </a:r>
            <a:r>
              <a:rPr lang="en-US" sz="4000" b="1" dirty="0" smtClean="0">
                <a:latin typeface="Times New Roman" pitchFamily="18" charset="0"/>
                <a:cs typeface="Times New Roman" pitchFamily="18" charset="0"/>
              </a:rPr>
              <a:t> in </a:t>
            </a:r>
            <a:r>
              <a:rPr lang="en-US" sz="4000" b="1" dirty="0" err="1" smtClean="0">
                <a:latin typeface="Times New Roman" pitchFamily="18" charset="0"/>
                <a:cs typeface="Times New Roman" pitchFamily="18" charset="0"/>
              </a:rPr>
              <a:t>energie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luminoas</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F3B1336F-E3A4-4B3B-B9B2-7A68EE939C61}"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33</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p:txBody>
          <a:bodyPr>
            <a:normAutofit lnSpcReduction="10000"/>
          </a:bodyPr>
          <a:lstStyle/>
          <a:p>
            <a:pPr>
              <a:lnSpc>
                <a:spcPct val="150000"/>
              </a:lnSpc>
              <a:buNone/>
            </a:pPr>
            <a:r>
              <a:rPr lang="ro-RO" dirty="0" smtClean="0">
                <a:latin typeface="Times New Roman" pitchFamily="18" charset="0"/>
                <a:cs typeface="Times New Roman" pitchFamily="18" charset="0"/>
              </a:rPr>
              <a:t>	      </a:t>
            </a:r>
            <a:r>
              <a:rPr lang="ro-RO" sz="4000" b="1" dirty="0" smtClean="0">
                <a:latin typeface="Times New Roman" pitchFamily="18" charset="0"/>
                <a:cs typeface="Times New Roman" pitchFamily="18" charset="0"/>
              </a:rPr>
              <a:t>Î</a:t>
            </a:r>
            <a:r>
              <a:rPr lang="en-US" sz="4000" b="1" dirty="0" smtClean="0">
                <a:latin typeface="Times New Roman" pitchFamily="18" charset="0"/>
                <a:cs typeface="Times New Roman" pitchFamily="18" charset="0"/>
              </a:rPr>
              <a:t>n </a:t>
            </a:r>
            <a:r>
              <a:rPr lang="en-US" sz="4000" b="1" dirty="0" err="1" smtClean="0">
                <a:latin typeface="Times New Roman" pitchFamily="18" charset="0"/>
                <a:cs typeface="Times New Roman" pitchFamily="18" charset="0"/>
              </a:rPr>
              <a:t>acest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scop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suprafa</a:t>
            </a:r>
            <a:r>
              <a:rPr lang="ro-RO" sz="4000" b="1" dirty="0" smtClean="0">
                <a:latin typeface="Times New Roman" pitchFamily="18" charset="0"/>
                <a:cs typeface="Times New Roman" pitchFamily="18" charset="0"/>
              </a:rPr>
              <a:t>ț</a:t>
            </a:r>
            <a:r>
              <a:rPr lang="en-US" sz="4000" b="1" dirty="0" smtClean="0">
                <a:latin typeface="Times New Roman" pitchFamily="18" charset="0"/>
                <a:cs typeface="Times New Roman" pitchFamily="18" charset="0"/>
              </a:rPr>
              <a:t>a </a:t>
            </a:r>
            <a:r>
              <a:rPr lang="en-US" sz="4000" b="1" dirty="0" err="1" smtClean="0">
                <a:latin typeface="Times New Roman" pitchFamily="18" charset="0"/>
                <a:cs typeface="Times New Roman" pitchFamily="18" charset="0"/>
              </a:rPr>
              <a:t>interioar</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a </a:t>
            </a:r>
            <a:r>
              <a:rPr lang="en-US" sz="4000" b="1" dirty="0" err="1" smtClean="0">
                <a:latin typeface="Times New Roman" pitchFamily="18" charset="0"/>
                <a:cs typeface="Times New Roman" pitchFamily="18" charset="0"/>
              </a:rPr>
              <a:t>ecranului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este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depus</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o </a:t>
            </a:r>
            <a:r>
              <a:rPr lang="en-US" sz="4000" b="1" dirty="0" err="1" smtClean="0">
                <a:latin typeface="Times New Roman" pitchFamily="18" charset="0"/>
                <a:cs typeface="Times New Roman" pitchFamily="18" charset="0"/>
              </a:rPr>
              <a:t>substan</a:t>
            </a:r>
            <a:r>
              <a:rPr lang="ro-RO" sz="4000" b="1" dirty="0" err="1" smtClean="0">
                <a:latin typeface="Times New Roman" pitchFamily="18" charset="0"/>
                <a:cs typeface="Times New Roman" pitchFamily="18" charset="0"/>
              </a:rPr>
              <a:t>ță</a:t>
            </a:r>
            <a:r>
              <a:rPr lang="en-US" sz="4000" b="1" dirty="0" smtClean="0">
                <a:latin typeface="Times New Roman" pitchFamily="18" charset="0"/>
                <a:cs typeface="Times New Roman" pitchFamily="18" charset="0"/>
              </a:rPr>
              <a:t> fluorescent</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numit</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luminofor</a:t>
            </a:r>
            <a:r>
              <a:rPr lang="en-US" sz="4000" b="1" dirty="0" smtClean="0">
                <a:latin typeface="Times New Roman" pitchFamily="18" charset="0"/>
                <a:cs typeface="Times New Roman" pitchFamily="18" charset="0"/>
              </a:rPr>
              <a:t>, care </a:t>
            </a:r>
            <a:r>
              <a:rPr lang="en-US" sz="4000" b="1" dirty="0" err="1" smtClean="0">
                <a:latin typeface="Times New Roman" pitchFamily="18" charset="0"/>
                <a:cs typeface="Times New Roman" pitchFamily="18" charset="0"/>
              </a:rPr>
              <a:t>devine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luminoas</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c</a:t>
            </a:r>
            <a:r>
              <a:rPr lang="ro-RO" sz="4000" b="1" dirty="0" smtClean="0">
                <a:latin typeface="Times New Roman" pitchFamily="18" charset="0"/>
                <a:cs typeface="Times New Roman" pitchFamily="18" charset="0"/>
              </a:rPr>
              <a:t>â</a:t>
            </a:r>
            <a:r>
              <a:rPr lang="en-US" sz="4000" b="1" dirty="0" err="1" smtClean="0">
                <a:latin typeface="Times New Roman" pitchFamily="18" charset="0"/>
                <a:cs typeface="Times New Roman" pitchFamily="18" charset="0"/>
              </a:rPr>
              <a:t>nd</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este</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bombardat</a:t>
            </a:r>
            <a:r>
              <a:rPr lang="ro-RO" sz="4000" b="1" dirty="0" smtClean="0">
                <a:latin typeface="Times New Roman" pitchFamily="18" charset="0"/>
                <a:cs typeface="Times New Roman" pitchFamily="18" charset="0"/>
              </a:rPr>
              <a:t>ă</a:t>
            </a:r>
            <a:r>
              <a:rPr lang="en-US" sz="4000" b="1" dirty="0" smtClean="0">
                <a:latin typeface="Times New Roman" pitchFamily="18" charset="0"/>
                <a:cs typeface="Times New Roman" pitchFamily="18" charset="0"/>
              </a:rPr>
              <a:t> de </a:t>
            </a:r>
            <a:r>
              <a:rPr lang="en-US" sz="4000" b="1" dirty="0" err="1" smtClean="0">
                <a:latin typeface="Times New Roman" pitchFamily="18" charset="0"/>
                <a:cs typeface="Times New Roman" pitchFamily="18" charset="0"/>
              </a:rPr>
              <a:t>electroni</a:t>
            </a:r>
            <a:r>
              <a:rPr lang="en-US" sz="4000" b="1" dirty="0" smtClean="0">
                <a:latin typeface="Times New Roman" pitchFamily="18" charset="0"/>
                <a:cs typeface="Times New Roman" pitchFamily="18" charset="0"/>
              </a:rPr>
              <a:t>.</a:t>
            </a:r>
            <a:endParaRPr lang="en-US" sz="4000" b="1" dirty="0"/>
          </a:p>
        </p:txBody>
      </p:sp>
      <p:sp>
        <p:nvSpPr>
          <p:cNvPr id="4" name="Substituent dată 3"/>
          <p:cNvSpPr>
            <a:spLocks noGrp="1"/>
          </p:cNvSpPr>
          <p:nvPr>
            <p:ph type="dt" sz="half" idx="10"/>
          </p:nvPr>
        </p:nvSpPr>
        <p:spPr/>
        <p:txBody>
          <a:bodyPr/>
          <a:lstStyle/>
          <a:p>
            <a:fld id="{A3C9EAC3-956E-447A-846C-921E231C860C}"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34</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0" y="476672"/>
            <a:ext cx="9144000" cy="5649491"/>
          </a:xfrm>
        </p:spPr>
        <p:txBody>
          <a:bodyPr>
            <a:normAutofit/>
          </a:bodyPr>
          <a:lstStyle/>
          <a:p>
            <a:r>
              <a:rPr lang="ro-RO" sz="4400" dirty="0" smtClean="0">
                <a:latin typeface="Times New Roman" pitchFamily="18" charset="0"/>
                <a:cs typeface="Times New Roman" pitchFamily="18" charset="0"/>
              </a:rPr>
              <a:t>S</a:t>
            </a:r>
            <a:r>
              <a:rPr lang="en-US" sz="4400" dirty="0" smtClean="0">
                <a:latin typeface="Times New Roman" pitchFamily="18" charset="0"/>
                <a:cs typeface="Times New Roman" pitchFamily="18" charset="0"/>
              </a:rPr>
              <a:t>e </a:t>
            </a:r>
            <a:r>
              <a:rPr lang="en-US" sz="4400" dirty="0" err="1" smtClean="0">
                <a:latin typeface="Times New Roman" pitchFamily="18" charset="0"/>
                <a:cs typeface="Times New Roman" pitchFamily="18" charset="0"/>
              </a:rPr>
              <a:t>folosesc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ecrane</a:t>
            </a:r>
            <a:r>
              <a:rPr lang="en-US" sz="4400" dirty="0" smtClean="0">
                <a:latin typeface="Times New Roman" pitchFamily="18" charset="0"/>
                <a:cs typeface="Times New Roman" pitchFamily="18" charset="0"/>
              </a:rPr>
              <a:t> cu </a:t>
            </a:r>
            <a:r>
              <a:rPr lang="en-US" sz="4400" dirty="0" err="1" smtClean="0">
                <a:latin typeface="Times New Roman" pitchFamily="18" charset="0"/>
                <a:cs typeface="Times New Roman" pitchFamily="18" charset="0"/>
              </a:rPr>
              <a:t>fluorescen</a:t>
            </a:r>
            <a:r>
              <a:rPr lang="ro-RO" sz="4400" dirty="0" err="1" smtClean="0">
                <a:latin typeface="Times New Roman" pitchFamily="18" charset="0"/>
                <a:cs typeface="Times New Roman" pitchFamily="18" charset="0"/>
              </a:rPr>
              <a:t>ță</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galben-verzuie</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deoarece</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sensibilitatea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ochiului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este</a:t>
            </a:r>
            <a:r>
              <a:rPr lang="en-US" sz="4400" dirty="0" smtClean="0">
                <a:latin typeface="Times New Roman" pitchFamily="18" charset="0"/>
                <a:cs typeface="Times New Roman" pitchFamily="18" charset="0"/>
              </a:rPr>
              <a:t> maxim</a:t>
            </a:r>
            <a:r>
              <a:rPr lang="ro-RO" sz="4400" dirty="0" smtClean="0">
                <a:latin typeface="Times New Roman" pitchFamily="18" charset="0"/>
                <a:cs typeface="Times New Roman" pitchFamily="18" charset="0"/>
              </a:rPr>
              <a:t>ă</a:t>
            </a:r>
            <a:r>
              <a:rPr lang="en-US" sz="4400" dirty="0" smtClean="0">
                <a:latin typeface="Times New Roman" pitchFamily="18" charset="0"/>
                <a:cs typeface="Times New Roman" pitchFamily="18" charset="0"/>
              </a:rPr>
              <a:t> </a:t>
            </a:r>
            <a:r>
              <a:rPr lang="ro-RO" sz="4400" dirty="0" smtClean="0">
                <a:latin typeface="Times New Roman" pitchFamily="18" charset="0"/>
                <a:cs typeface="Times New Roman" pitchFamily="18" charset="0"/>
              </a:rPr>
              <a:t>î</a:t>
            </a:r>
            <a:r>
              <a:rPr lang="en-US" sz="4400" dirty="0" smtClean="0">
                <a:latin typeface="Times New Roman" pitchFamily="18" charset="0"/>
                <a:cs typeface="Times New Roman" pitchFamily="18" charset="0"/>
              </a:rPr>
              <a:t>n </a:t>
            </a:r>
            <a:r>
              <a:rPr lang="en-US" sz="4400" dirty="0" err="1" smtClean="0">
                <a:latin typeface="Times New Roman" pitchFamily="18" charset="0"/>
                <a:cs typeface="Times New Roman" pitchFamily="18" charset="0"/>
              </a:rPr>
              <a:t>acest</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domeniu</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FBD548F7-4F3B-4731-8EF3-0E824E01F35F}"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35</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251520" y="4437112"/>
            <a:ext cx="3577750" cy="1368152"/>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644008" y="3429000"/>
            <a:ext cx="3909615" cy="2403839"/>
          </a:xfrm>
          <a:prstGeom prst="rect">
            <a:avLst/>
          </a:prstGeom>
          <a:noFill/>
          <a:ln w="9525">
            <a:noFill/>
            <a:miter lim="800000"/>
            <a:headEnd/>
            <a:tailEnd/>
          </a:ln>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dirty="0" err="1" smtClean="0"/>
              <a:t>Reguli</a:t>
            </a:r>
            <a:r>
              <a:rPr lang="en-US" dirty="0" smtClean="0"/>
              <a:t> </a:t>
            </a:r>
            <a:r>
              <a:rPr lang="en-US" dirty="0" err="1" smtClean="0"/>
              <a:t>pentru</a:t>
            </a:r>
            <a:r>
              <a:rPr lang="en-US" dirty="0" smtClean="0"/>
              <a:t> </a:t>
            </a:r>
            <a:r>
              <a:rPr lang="en-US" dirty="0" err="1" smtClean="0"/>
              <a:t>utilizarea</a:t>
            </a:r>
            <a:r>
              <a:rPr lang="en-US" dirty="0" smtClean="0"/>
              <a:t> </a:t>
            </a:r>
            <a:r>
              <a:rPr lang="en-US" dirty="0" err="1" smtClean="0"/>
              <a:t>osciloscoapelor</a:t>
            </a:r>
            <a:r>
              <a:rPr lang="en-US" dirty="0" smtClean="0"/>
              <a:t> </a:t>
            </a:r>
            <a:r>
              <a:rPr lang="en-US" dirty="0" err="1" smtClean="0"/>
              <a:t>catodice</a:t>
            </a:r>
            <a:r>
              <a:rPr lang="en-US" dirty="0" smtClean="0"/>
              <a:t> </a:t>
            </a:r>
            <a:endParaRPr lang="en-US" dirty="0"/>
          </a:p>
        </p:txBody>
      </p:sp>
      <p:sp>
        <p:nvSpPr>
          <p:cNvPr id="3" name="Substituent conținut 2"/>
          <p:cNvSpPr>
            <a:spLocks noGrp="1"/>
          </p:cNvSpPr>
          <p:nvPr>
            <p:ph idx="1"/>
          </p:nvPr>
        </p:nvSpPr>
        <p:spPr>
          <a:xfrm>
            <a:off x="457200" y="2060848"/>
            <a:ext cx="8229600" cy="4797152"/>
          </a:xfrm>
        </p:spPr>
        <p:txBody>
          <a:bodyPr/>
          <a:lstStyle/>
          <a:p>
            <a:pPr>
              <a:buFont typeface="Wingdings" pitchFamily="2" charset="2"/>
              <a:buChar char="§"/>
            </a:pPr>
            <a:r>
              <a:rPr lang="vi-VN" dirty="0" smtClean="0"/>
              <a:t>Tubul catodic nu trebuie lăsat să funcţioneze cu spotul staţionar, din cauza pericolului de ardere a ecranului.</a:t>
            </a:r>
            <a:endParaRPr lang="ro-RO" dirty="0" smtClean="0"/>
          </a:p>
          <a:p>
            <a:pPr>
              <a:buFont typeface="Wingdings" pitchFamily="2" charset="2"/>
              <a:buChar char="§"/>
            </a:pPr>
            <a:r>
              <a:rPr lang="vi-VN" dirty="0" smtClean="0"/>
              <a:t> În pauzele dintre </a:t>
            </a:r>
            <a:r>
              <a:rPr lang="ro-RO" dirty="0" smtClean="0"/>
              <a:t>utilizări sau măsurători</a:t>
            </a:r>
            <a:r>
              <a:rPr lang="vi-VN" dirty="0" smtClean="0"/>
              <a:t>, spotul trebuie stins cu ajutorul reglajului luminozităţii. </a:t>
            </a:r>
          </a:p>
          <a:p>
            <a:pPr>
              <a:buNone/>
            </a:pPr>
            <a:endParaRPr lang="en-US" dirty="0"/>
          </a:p>
        </p:txBody>
      </p:sp>
      <p:sp>
        <p:nvSpPr>
          <p:cNvPr id="4" name="Substituent dată 3"/>
          <p:cNvSpPr>
            <a:spLocks noGrp="1"/>
          </p:cNvSpPr>
          <p:nvPr>
            <p:ph type="dt" sz="half" idx="10"/>
          </p:nvPr>
        </p:nvSpPr>
        <p:spPr/>
        <p:txBody>
          <a:bodyPr/>
          <a:lstStyle/>
          <a:p>
            <a:fld id="{E3727142-38B1-4763-B2B8-BAAE252B7875}"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36</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0" y="260648"/>
            <a:ext cx="9144000" cy="6408712"/>
          </a:xfrm>
        </p:spPr>
        <p:txBody>
          <a:bodyPr>
            <a:normAutofit/>
          </a:bodyPr>
          <a:lstStyle/>
          <a:p>
            <a:r>
              <a:rPr lang="vi-VN" dirty="0" smtClean="0"/>
              <a:t> </a:t>
            </a:r>
            <a:r>
              <a:rPr lang="vi-VN" sz="3600" dirty="0" smtClean="0">
                <a:latin typeface="Times New Roman" pitchFamily="18" charset="0"/>
                <a:cs typeface="Times New Roman" pitchFamily="18" charset="0"/>
              </a:rPr>
              <a:t>Înainte de utilizare, se recomandă să se verifice calibrarea atenuatorului Aty. În acest scop, osciloscoapele dispun la o bornă de pe panoul frontal, de o tensiune de calibrare. Cu ajutorul unei sonde, se aplică tensiunea de calibrare la intrarea oscilosopului şi se verifică dacă variaţia obţinută pe ecran corespunde indicaţiei atenuatorului. Pentru măsurări precise, sursa de tensiune internă are frecvenţa de 1 kHz şi amplitudinea tensiunii </a:t>
            </a:r>
            <a:r>
              <a:rPr lang="ro-RO" sz="3600" dirty="0" smtClean="0">
                <a:latin typeface="Times New Roman" pitchFamily="18" charset="0"/>
                <a:cs typeface="Times New Roman" pitchFamily="18" charset="0"/>
              </a:rPr>
              <a:t>egală cu 1 sau 2 volți. </a:t>
            </a:r>
            <a:endParaRPr lang="en-US" sz="36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59A11BA5-DC52-4C93-9111-8D973F430C97}"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37</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dirty="0" smtClean="0"/>
              <a:t>Osciloscoape moderne </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403648" y="2060847"/>
            <a:ext cx="6305495" cy="3622595"/>
          </a:xfrm>
          <a:prstGeom prst="rect">
            <a:avLst/>
          </a:prstGeom>
          <a:noFill/>
          <a:ln w="9525">
            <a:noFill/>
            <a:miter lim="800000"/>
            <a:headEnd/>
            <a:tailEnd/>
          </a:ln>
        </p:spPr>
      </p:pic>
      <p:sp>
        <p:nvSpPr>
          <p:cNvPr id="4" name="Substituent dată 3"/>
          <p:cNvSpPr>
            <a:spLocks noGrp="1"/>
          </p:cNvSpPr>
          <p:nvPr>
            <p:ph type="dt" sz="half" idx="10"/>
          </p:nvPr>
        </p:nvSpPr>
        <p:spPr/>
        <p:txBody>
          <a:bodyPr/>
          <a:lstStyle/>
          <a:p>
            <a:fld id="{BE85BAB9-31C2-4F2A-9284-4BEEEC965C14}"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38</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332656"/>
            <a:ext cx="9144000" cy="1143000"/>
          </a:xfrm>
        </p:spPr>
        <p:txBody>
          <a:bodyPr>
            <a:normAutofit fontScale="90000"/>
          </a:bodyPr>
          <a:lstStyle/>
          <a:p>
            <a:pPr algn="l"/>
            <a:r>
              <a:rPr lang="ro-RO" b="1" dirty="0" smtClean="0">
                <a:latin typeface="Times New Roman" pitchFamily="18" charset="0"/>
                <a:cs typeface="Times New Roman" pitchFamily="18" charset="0"/>
              </a:rPr>
              <a:t>Caracteristici ala unor aparate moderne</a:t>
            </a:r>
            <a:r>
              <a:rPr lang="de-DE" dirty="0" smtClean="0"/>
              <a:t>:</a:t>
            </a:r>
            <a:br>
              <a:rPr lang="de-DE" dirty="0" smtClean="0"/>
            </a:br>
            <a:endParaRPr lang="en-US" dirty="0"/>
          </a:p>
        </p:txBody>
      </p:sp>
      <p:sp>
        <p:nvSpPr>
          <p:cNvPr id="3" name="Substituent conținut 2"/>
          <p:cNvSpPr>
            <a:spLocks noGrp="1"/>
          </p:cNvSpPr>
          <p:nvPr>
            <p:ph idx="1"/>
          </p:nvPr>
        </p:nvSpPr>
        <p:spPr>
          <a:xfrm>
            <a:off x="0" y="1124744"/>
            <a:ext cx="9144000" cy="5733256"/>
          </a:xfrm>
        </p:spPr>
        <p:txBody>
          <a:bodyPr>
            <a:normAutofit fontScale="92500"/>
          </a:bodyPr>
          <a:lstStyle/>
          <a:p>
            <a:r>
              <a:rPr lang="en-US" sz="3500" dirty="0" smtClean="0">
                <a:latin typeface="Times New Roman" pitchFamily="18" charset="0"/>
                <a:cs typeface="Times New Roman" pitchFamily="18" charset="0"/>
              </a:rPr>
              <a:t>Display mare cu </a:t>
            </a:r>
            <a:r>
              <a:rPr lang="en-US" sz="3500" dirty="0" err="1" smtClean="0">
                <a:latin typeface="Times New Roman" pitchFamily="18" charset="0"/>
                <a:cs typeface="Times New Roman" pitchFamily="18" charset="0"/>
              </a:rPr>
              <a:t>panou</a:t>
            </a:r>
            <a:r>
              <a:rPr lang="en-US" sz="3500" dirty="0" smtClean="0">
                <a:latin typeface="Times New Roman" pitchFamily="18" charset="0"/>
                <a:cs typeface="Times New Roman" pitchFamily="18" charset="0"/>
              </a:rPr>
              <a:t> </a:t>
            </a:r>
            <a:r>
              <a:rPr lang="ro-RO"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tactil</a:t>
            </a:r>
            <a:r>
              <a:rPr lang="ro-RO"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capacitiv</a:t>
            </a:r>
            <a:r>
              <a:rPr lang="ro-RO" sz="3500" dirty="0" smtClean="0">
                <a:latin typeface="Times New Roman" pitchFamily="18" charset="0"/>
                <a:cs typeface="Times New Roman" pitchFamily="18" charset="0"/>
              </a:rPr>
              <a:t>, m</a:t>
            </a:r>
            <a:r>
              <a:rPr lang="vi-VN" sz="3500" dirty="0" smtClean="0">
                <a:latin typeface="Times New Roman" pitchFamily="18" charset="0"/>
                <a:cs typeface="Times New Roman" pitchFamily="18" charset="0"/>
              </a:rPr>
              <a:t>ajoritatea osciloscoapelor folosesc un display premium 10.1" cu o rezoluție de foarte bună calitate</a:t>
            </a:r>
            <a:endParaRPr lang="ro-RO" sz="3500" dirty="0" smtClean="0">
              <a:latin typeface="Times New Roman" pitchFamily="18" charset="0"/>
              <a:cs typeface="Times New Roman" pitchFamily="18" charset="0"/>
            </a:endParaRPr>
          </a:p>
          <a:p>
            <a:r>
              <a:rPr lang="ro-RO" sz="3600" dirty="0" smtClean="0">
                <a:latin typeface="Times New Roman" pitchFamily="18" charset="0"/>
                <a:cs typeface="Times New Roman" pitchFamily="18" charset="0"/>
              </a:rPr>
              <a:t>Rezoluție de 4 ori mai mare </a:t>
            </a:r>
          </a:p>
          <a:p>
            <a:r>
              <a:rPr lang="en-US" sz="3600" dirty="0" err="1" smtClean="0">
                <a:latin typeface="Times New Roman" pitchFamily="18" charset="0"/>
                <a:cs typeface="Times New Roman" pitchFamily="18" charset="0"/>
              </a:rPr>
              <a:t>memorie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pentru</a:t>
            </a:r>
            <a:r>
              <a:rPr lang="en-US" sz="3600" dirty="0" smtClean="0">
                <a:latin typeface="Times New Roman" pitchFamily="18" charset="0"/>
                <a:cs typeface="Times New Roman" pitchFamily="18" charset="0"/>
              </a:rPr>
              <a:t> 10 </a:t>
            </a:r>
            <a:r>
              <a:rPr lang="en-US" sz="3600" dirty="0" err="1" smtClean="0">
                <a:latin typeface="Times New Roman" pitchFamily="18" charset="0"/>
                <a:cs typeface="Times New Roman" pitchFamily="18" charset="0"/>
              </a:rPr>
              <a:t>milioane</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mostre</a:t>
            </a:r>
            <a:r>
              <a:rPr lang="en-US" sz="3600" b="1" dirty="0" smtClean="0">
                <a:latin typeface="Times New Roman" pitchFamily="18" charset="0"/>
                <a:cs typeface="Times New Roman" pitchFamily="18" charset="0"/>
              </a:rPr>
              <a:t> </a:t>
            </a:r>
            <a:endParaRPr lang="ro-RO" sz="3600" b="1" dirty="0" smtClean="0">
              <a:latin typeface="Times New Roman" pitchFamily="18" charset="0"/>
              <a:cs typeface="Times New Roman" pitchFamily="18" charset="0"/>
            </a:endParaRPr>
          </a:p>
          <a:p>
            <a:r>
              <a:rPr lang="it-IT" sz="3600" dirty="0" smtClean="0">
                <a:latin typeface="Times New Roman" pitchFamily="18" charset="0"/>
                <a:cs typeface="Times New Roman" pitchFamily="18" charset="0"/>
              </a:rPr>
              <a:t>etichete pe ecran, raportare facilă</a:t>
            </a:r>
            <a:r>
              <a:rPr lang="ro-RO" dirty="0" smtClean="0">
                <a:latin typeface="Times New Roman" pitchFamily="18" charset="0"/>
                <a:cs typeface="Times New Roman" pitchFamily="18" charset="0"/>
              </a:rPr>
              <a:t>(m</a:t>
            </a:r>
            <a:r>
              <a:rPr lang="vi-VN" dirty="0" smtClean="0">
                <a:latin typeface="Times New Roman" pitchFamily="18" charset="0"/>
                <a:cs typeface="Times New Roman" pitchFamily="18" charset="0"/>
              </a:rPr>
              <a:t>ulte osciloscoape oferă un procedeu elegant și rapid pe display. Apoi exportați rezultatul apăsând un singur buton pe osciloscop</a:t>
            </a:r>
            <a:r>
              <a:rPr lang="ro-RO"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endParaRPr lang="ro-RO" dirty="0" smtClean="0">
              <a:latin typeface="Times New Roman" pitchFamily="18" charset="0"/>
              <a:cs typeface="Times New Roman" pitchFamily="18" charset="0"/>
            </a:endParaRPr>
          </a:p>
          <a:p>
            <a:r>
              <a:rPr lang="ro-RO" sz="3600" dirty="0" smtClean="0">
                <a:latin typeface="Times New Roman" pitchFamily="18" charset="0"/>
                <a:cs typeface="Times New Roman" pitchFamily="18" charset="0"/>
              </a:rPr>
              <a:t>Zgomot redus</a:t>
            </a:r>
            <a:endParaRPr lang="en-US" sz="36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530726D6-39A9-4BA8-B380-BE5E4C474E39}"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39</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0" y="260648"/>
            <a:ext cx="9144000" cy="5865515"/>
          </a:xfrm>
        </p:spPr>
        <p:txBody>
          <a:bodyPr>
            <a:normAutofit fontScale="25000" lnSpcReduction="20000"/>
          </a:bodyPr>
          <a:lstStyle/>
          <a:p>
            <a:pPr algn="ctr">
              <a:buNone/>
            </a:pPr>
            <a:r>
              <a:rPr lang="ro-RO" sz="12800" dirty="0" smtClean="0">
                <a:latin typeface="Times New Roman" pitchFamily="18" charset="0"/>
                <a:cs typeface="Times New Roman" pitchFamily="18" charset="0"/>
              </a:rPr>
              <a:t>Ca aparat de sine-stătător </a:t>
            </a:r>
            <a:r>
              <a:rPr lang="ro-RO" sz="11100" dirty="0" smtClean="0">
                <a:latin typeface="Times New Roman" pitchFamily="18" charset="0"/>
                <a:cs typeface="Times New Roman" pitchFamily="18" charset="0"/>
              </a:rPr>
              <a:t>realizează</a:t>
            </a:r>
          </a:p>
          <a:p>
            <a:pPr>
              <a:lnSpc>
                <a:spcPct val="150000"/>
              </a:lnSpc>
              <a:buFont typeface="Wingdings" pitchFamily="2" charset="2"/>
              <a:buChar char="§"/>
            </a:pPr>
            <a:endParaRPr lang="ro-RO" sz="7600" dirty="0" smtClean="0">
              <a:latin typeface="Times New Roman" pitchFamily="18" charset="0"/>
              <a:cs typeface="Times New Roman" pitchFamily="18" charset="0"/>
            </a:endParaRPr>
          </a:p>
          <a:p>
            <a:pPr>
              <a:lnSpc>
                <a:spcPct val="150000"/>
              </a:lnSpc>
              <a:buFont typeface="Wingdings" pitchFamily="2" charset="2"/>
              <a:buChar char="§"/>
            </a:pPr>
            <a:r>
              <a:rPr lang="de-DE" sz="12800" dirty="0" smtClean="0">
                <a:latin typeface="Times New Roman" pitchFamily="18" charset="0"/>
                <a:cs typeface="Times New Roman" pitchFamily="18" charset="0"/>
              </a:rPr>
              <a:t>vizualizarea si studierea curbelor de varia</a:t>
            </a:r>
            <a:r>
              <a:rPr lang="ro-RO" sz="12800" dirty="0" smtClean="0">
                <a:latin typeface="Times New Roman" pitchFamily="18" charset="0"/>
                <a:cs typeface="Times New Roman" pitchFamily="18" charset="0"/>
              </a:rPr>
              <a:t>ț</a:t>
            </a:r>
            <a:r>
              <a:rPr lang="de-DE" sz="12800" dirty="0" smtClean="0">
                <a:latin typeface="Times New Roman" pitchFamily="18" charset="0"/>
                <a:cs typeface="Times New Roman" pitchFamily="18" charset="0"/>
              </a:rPr>
              <a:t>ie in timp a diferitelor semnale electrice (curen</a:t>
            </a:r>
            <a:r>
              <a:rPr lang="ro-RO" sz="12800" dirty="0" smtClean="0">
                <a:latin typeface="Times New Roman" pitchFamily="18" charset="0"/>
                <a:cs typeface="Times New Roman" pitchFamily="18" charset="0"/>
              </a:rPr>
              <a:t>ț</a:t>
            </a:r>
            <a:r>
              <a:rPr lang="de-DE" sz="12800" dirty="0" smtClean="0">
                <a:latin typeface="Times New Roman" pitchFamily="18" charset="0"/>
                <a:cs typeface="Times New Roman" pitchFamily="18" charset="0"/>
              </a:rPr>
              <a:t>i, tensiuni); </a:t>
            </a:r>
            <a:endParaRPr lang="ro-RO" sz="12800" dirty="0" smtClean="0">
              <a:latin typeface="Times New Roman" pitchFamily="18" charset="0"/>
              <a:cs typeface="Times New Roman" pitchFamily="18" charset="0"/>
            </a:endParaRPr>
          </a:p>
          <a:p>
            <a:pPr>
              <a:lnSpc>
                <a:spcPct val="150000"/>
              </a:lnSpc>
              <a:buFont typeface="Wingdings" pitchFamily="2" charset="2"/>
              <a:buChar char="§"/>
            </a:pPr>
            <a:endParaRPr lang="de-DE" sz="12800" dirty="0" smtClean="0">
              <a:latin typeface="Times New Roman" pitchFamily="18" charset="0"/>
              <a:cs typeface="Times New Roman" pitchFamily="18" charset="0"/>
            </a:endParaRPr>
          </a:p>
          <a:p>
            <a:pPr>
              <a:lnSpc>
                <a:spcPct val="150000"/>
              </a:lnSpc>
              <a:buFont typeface="Wingdings" pitchFamily="2" charset="2"/>
              <a:buChar char="§"/>
            </a:pPr>
            <a:endParaRPr lang="de-DE" sz="12800" dirty="0" smtClean="0">
              <a:latin typeface="Times New Roman" pitchFamily="18" charset="0"/>
              <a:cs typeface="Times New Roman" pitchFamily="18" charset="0"/>
            </a:endParaRPr>
          </a:p>
          <a:p>
            <a:pPr>
              <a:lnSpc>
                <a:spcPct val="150000"/>
              </a:lnSpc>
              <a:buNone/>
            </a:pPr>
            <a:r>
              <a:rPr lang="de-DE" sz="12800" dirty="0" smtClean="0">
                <a:latin typeface="Times New Roman" pitchFamily="18" charset="0"/>
                <a:cs typeface="Times New Roman" pitchFamily="18" charset="0"/>
              </a:rPr>
              <a:t> </a:t>
            </a:r>
            <a:endParaRPr lang="ro-RO" sz="12800" dirty="0" smtClean="0">
              <a:latin typeface="Times New Roman" pitchFamily="18" charset="0"/>
              <a:cs typeface="Times New Roman" pitchFamily="18" charset="0"/>
            </a:endParaRPr>
          </a:p>
          <a:p>
            <a:pPr>
              <a:lnSpc>
                <a:spcPct val="150000"/>
              </a:lnSpc>
              <a:buFont typeface="Wingdings" pitchFamily="2" charset="2"/>
              <a:buChar char="§"/>
            </a:pPr>
            <a:r>
              <a:rPr lang="ro-RO" sz="12800" dirty="0" smtClean="0">
                <a:latin typeface="Times New Roman" pitchFamily="18" charset="0"/>
                <a:cs typeface="Times New Roman" pitchFamily="18" charset="0"/>
              </a:rPr>
              <a:t> </a:t>
            </a:r>
            <a:r>
              <a:rPr lang="de-DE" sz="12800" dirty="0" smtClean="0">
                <a:latin typeface="Times New Roman" pitchFamily="18" charset="0"/>
                <a:cs typeface="Times New Roman" pitchFamily="18" charset="0"/>
              </a:rPr>
              <a:t>compararea diferitelor semnale </a:t>
            </a:r>
          </a:p>
          <a:p>
            <a:pPr>
              <a:lnSpc>
                <a:spcPct val="150000"/>
              </a:lnSpc>
              <a:buNone/>
            </a:pPr>
            <a:r>
              <a:rPr lang="ro-RO" sz="12800" dirty="0" smtClean="0">
                <a:latin typeface="Times New Roman" pitchFamily="18" charset="0"/>
                <a:cs typeface="Times New Roman" pitchFamily="18" charset="0"/>
              </a:rPr>
              <a:t>       </a:t>
            </a:r>
            <a:r>
              <a:rPr lang="de-DE" sz="12800" dirty="0" smtClean="0">
                <a:latin typeface="Times New Roman" pitchFamily="18" charset="0"/>
                <a:cs typeface="Times New Roman" pitchFamily="18" charset="0"/>
              </a:rPr>
              <a:t>electrice; </a:t>
            </a:r>
          </a:p>
          <a:p>
            <a:pPr>
              <a:lnSpc>
                <a:spcPct val="150000"/>
              </a:lnSpc>
              <a:buNone/>
            </a:pPr>
            <a:r>
              <a:rPr lang="de-DE" sz="12800" dirty="0" smtClean="0">
                <a:latin typeface="Times New Roman" pitchFamily="18" charset="0"/>
                <a:cs typeface="Times New Roman" pitchFamily="18" charset="0"/>
              </a:rPr>
              <a:t> </a:t>
            </a:r>
            <a:endParaRPr lang="ro-RO" sz="12800" dirty="0" smtClean="0">
              <a:latin typeface="Times New Roman" pitchFamily="18" charset="0"/>
              <a:cs typeface="Times New Roman" pitchFamily="18" charset="0"/>
            </a:endParaRPr>
          </a:p>
          <a:p>
            <a:pPr>
              <a:lnSpc>
                <a:spcPct val="150000"/>
              </a:lnSpc>
              <a:buNone/>
            </a:pPr>
            <a:r>
              <a:rPr lang="de-DE" sz="12800" dirty="0" smtClean="0">
                <a:latin typeface="Times New Roman" pitchFamily="18" charset="0"/>
                <a:cs typeface="Times New Roman" pitchFamily="18" charset="0"/>
              </a:rPr>
              <a:t>  </a:t>
            </a:r>
          </a:p>
        </p:txBody>
      </p:sp>
      <p:pic>
        <p:nvPicPr>
          <p:cNvPr id="5" name="Picture 1"/>
          <p:cNvPicPr>
            <a:picLocks noChangeAspect="1" noChangeArrowheads="1"/>
          </p:cNvPicPr>
          <p:nvPr/>
        </p:nvPicPr>
        <p:blipFill>
          <a:blip r:embed="rId3" cstate="print"/>
          <a:srcRect/>
          <a:stretch>
            <a:fillRect/>
          </a:stretch>
        </p:blipFill>
        <p:spPr bwMode="auto">
          <a:xfrm>
            <a:off x="6948264" y="4005064"/>
            <a:ext cx="1939346" cy="2634703"/>
          </a:xfrm>
          <a:prstGeom prst="rect">
            <a:avLst/>
          </a:prstGeom>
          <a:noFill/>
          <a:ln w="9525">
            <a:noFill/>
            <a:miter lim="800000"/>
            <a:headEnd/>
            <a:tailEnd/>
          </a:ln>
        </p:spPr>
      </p:pic>
      <p:sp>
        <p:nvSpPr>
          <p:cNvPr id="6" name="Substituent dată 5"/>
          <p:cNvSpPr>
            <a:spLocks noGrp="1"/>
          </p:cNvSpPr>
          <p:nvPr>
            <p:ph type="dt" sz="half" idx="10"/>
          </p:nvPr>
        </p:nvSpPr>
        <p:spPr/>
        <p:txBody>
          <a:bodyPr/>
          <a:lstStyle/>
          <a:p>
            <a:fld id="{7E359CAB-D4E5-47C1-ABBD-107A8DFF4800}" type="datetime1">
              <a:rPr lang="en-US" smtClean="0"/>
              <a:pPr/>
              <a:t>3/31/2020</a:t>
            </a:fld>
            <a:endParaRPr lang="en-US"/>
          </a:p>
        </p:txBody>
      </p:sp>
      <p:sp>
        <p:nvSpPr>
          <p:cNvPr id="7" name="Substituent număr diapozitiv 6"/>
          <p:cNvSpPr>
            <a:spLocks noGrp="1"/>
          </p:cNvSpPr>
          <p:nvPr>
            <p:ph type="sldNum" sz="quarter" idx="12"/>
          </p:nvPr>
        </p:nvSpPr>
        <p:spPr/>
        <p:txBody>
          <a:bodyPr/>
          <a:lstStyle/>
          <a:p>
            <a:fld id="{1E923D44-A265-4C35-B3D9-34A1C005FE0F}" type="slidenum">
              <a:rPr lang="en-US" smtClean="0"/>
              <a:pPr/>
              <a:t>4</a:t>
            </a:fld>
            <a:endParaRPr lang="en-US"/>
          </a:p>
        </p:txBody>
      </p:sp>
      <p:pic>
        <p:nvPicPr>
          <p:cNvPr id="8" name="Picture 2"/>
          <p:cNvPicPr>
            <a:picLocks noChangeAspect="1" noChangeArrowheads="1"/>
          </p:cNvPicPr>
          <p:nvPr/>
        </p:nvPicPr>
        <p:blipFill>
          <a:blip r:embed="rId4" cstate="print"/>
          <a:srcRect/>
          <a:stretch>
            <a:fillRect/>
          </a:stretch>
        </p:blipFill>
        <p:spPr bwMode="auto">
          <a:xfrm>
            <a:off x="4139952" y="2636912"/>
            <a:ext cx="2676525" cy="180975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251520" y="2780928"/>
            <a:ext cx="3474074" cy="1512168"/>
          </a:xfrm>
          <a:prstGeom prst="rect">
            <a:avLst/>
          </a:prstGeom>
          <a:noFill/>
          <a:ln w="9525">
            <a:noFill/>
            <a:miter lim="800000"/>
            <a:headEnd/>
            <a:tailEnd/>
          </a:ln>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457200" y="332656"/>
            <a:ext cx="8229600" cy="5793507"/>
          </a:xfrm>
        </p:spPr>
        <p:txBody>
          <a:bodyPr>
            <a:normAutofit lnSpcReduction="10000"/>
          </a:bodyPr>
          <a:lstStyle/>
          <a:p>
            <a:pPr>
              <a:lnSpc>
                <a:spcPct val="150000"/>
              </a:lnSpc>
            </a:pPr>
            <a:endParaRPr lang="ro-RO" dirty="0" smtClean="0">
              <a:latin typeface="Times New Roman" pitchFamily="18" charset="0"/>
              <a:cs typeface="Times New Roman" pitchFamily="18" charset="0"/>
            </a:endParaRPr>
          </a:p>
          <a:p>
            <a:pPr>
              <a:lnSpc>
                <a:spcPct val="150000"/>
              </a:lnSpc>
            </a:pPr>
            <a:endParaRPr lang="ro-RO" dirty="0" smtClean="0">
              <a:latin typeface="Times New Roman" pitchFamily="18" charset="0"/>
              <a:cs typeface="Times New Roman" pitchFamily="18" charset="0"/>
            </a:endParaRPr>
          </a:p>
          <a:p>
            <a:pPr>
              <a:lnSpc>
                <a:spcPct val="150000"/>
              </a:lnSpc>
            </a:pPr>
            <a:r>
              <a:rPr lang="vi-VN" dirty="0" smtClean="0">
                <a:latin typeface="Times New Roman" pitchFamily="18" charset="0"/>
                <a:cs typeface="Times New Roman" pitchFamily="18" charset="0"/>
              </a:rPr>
              <a:t>Interfața de Ethernet pentru osciloscoape poate fi folosită și pentru a transfera în mod direct conținutul unui ecran către un proiector multimedia într-o rețea locală</a:t>
            </a:r>
            <a:r>
              <a:rPr lang="ro-RO" dirty="0" smtClean="0">
                <a:latin typeface="Times New Roman" pitchFamily="18" charset="0"/>
                <a:cs typeface="Times New Roman" pitchFamily="18" charset="0"/>
              </a:rPr>
              <a:t>. </a:t>
            </a:r>
          </a:p>
          <a:p>
            <a:pPr>
              <a:lnSpc>
                <a:spcPct val="150000"/>
              </a:lnSpc>
              <a:buNone/>
            </a:pPr>
            <a:r>
              <a:rPr lang="ro-RO" sz="460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67F1EC2A-48BA-4C25-AF3C-83472F47A1AF}"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40</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548680"/>
            <a:ext cx="8229600" cy="1224136"/>
          </a:xfrm>
        </p:spPr>
        <p:txBody>
          <a:bodyPr>
            <a:normAutofit fontScale="90000"/>
          </a:bodyPr>
          <a:lstStyle/>
          <a:p>
            <a:r>
              <a:rPr lang="ro-RO" dirty="0" smtClean="0">
                <a:latin typeface="Times New Roman" pitchFamily="18" charset="0"/>
                <a:cs typeface="Times New Roman" pitchFamily="18" charset="0"/>
              </a:rPr>
              <a:t>La osciloscoapele de ultimă generație avantajele sunt</a:t>
            </a:r>
            <a:r>
              <a:rPr lang="de-DE" dirty="0" smtClean="0">
                <a:latin typeface="Times New Roman" pitchFamily="18" charset="0"/>
                <a:cs typeface="Times New Roman" pitchFamily="18" charset="0"/>
              </a:rPr>
              <a:t>:</a:t>
            </a:r>
            <a:r>
              <a:rPr lang="ro-RO" dirty="0" smtClean="0">
                <a:latin typeface="Times New Roman" pitchFamily="18" charset="0"/>
                <a:cs typeface="Times New Roman" pitchFamily="18" charset="0"/>
              </a:rPr>
              <a:t/>
            </a:r>
            <a:br>
              <a:rPr lang="ro-RO" dirty="0" smtClean="0">
                <a:latin typeface="Times New Roman" pitchFamily="18" charset="0"/>
                <a:cs typeface="Times New Roman" pitchFamily="18" charset="0"/>
              </a:rPr>
            </a:br>
            <a:endParaRPr lang="en-US" dirty="0"/>
          </a:p>
        </p:txBody>
      </p:sp>
      <p:sp>
        <p:nvSpPr>
          <p:cNvPr id="3" name="Substituent conținut 2"/>
          <p:cNvSpPr>
            <a:spLocks noGrp="1"/>
          </p:cNvSpPr>
          <p:nvPr>
            <p:ph idx="1"/>
          </p:nvPr>
        </p:nvSpPr>
        <p:spPr>
          <a:xfrm>
            <a:off x="457200" y="1600200"/>
            <a:ext cx="8229600" cy="4997152"/>
          </a:xfrm>
        </p:spPr>
        <p:txBody>
          <a:bodyPr>
            <a:normAutofit fontScale="92500"/>
          </a:bodyPr>
          <a:lstStyle/>
          <a:p>
            <a:pPr>
              <a:lnSpc>
                <a:spcPct val="150000"/>
              </a:lnSpc>
            </a:pPr>
            <a:r>
              <a:rPr lang="en-US" b="1" dirty="0" err="1" smtClean="0">
                <a:latin typeface="Times New Roman" pitchFamily="18" charset="0"/>
                <a:cs typeface="Times New Roman" pitchFamily="18" charset="0"/>
              </a:rPr>
              <a:t>dimensiuni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foarte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mici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portabil</a:t>
            </a:r>
            <a:r>
              <a:rPr lang="ro-RO" b="1" dirty="0"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de </a:t>
            </a:r>
            <a:r>
              <a:rPr lang="en-US" b="1" dirty="0" err="1" smtClean="0">
                <a:latin typeface="Times New Roman" pitchFamily="18" charset="0"/>
                <a:cs typeface="Times New Roman" pitchFamily="18" charset="0"/>
              </a:rPr>
              <a:t>buzunar</a:t>
            </a:r>
            <a:r>
              <a:rPr lang="en-US" b="1"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ex</a:t>
            </a:r>
            <a:r>
              <a:rPr lang="de-DE" b="1" smtClean="0">
                <a:latin typeface="Times New Roman" pitchFamily="18" charset="0"/>
                <a:cs typeface="Times New Roman" pitchFamily="18" charset="0"/>
              </a:rPr>
              <a:t>:</a:t>
            </a:r>
            <a:r>
              <a:rPr lang="en-US" b="1" smtClean="0">
                <a:latin typeface="Times New Roman" pitchFamily="18" charset="0"/>
                <a:cs typeface="Times New Roman" pitchFamily="18" charset="0"/>
              </a:rPr>
              <a:t>156 </a:t>
            </a:r>
            <a:r>
              <a:rPr lang="en-US" b="1" dirty="0" smtClean="0">
                <a:latin typeface="Times New Roman" pitchFamily="18" charset="0"/>
                <a:cs typeface="Times New Roman" pitchFamily="18" charset="0"/>
              </a:rPr>
              <a:t>x 100 x 10 m</a:t>
            </a:r>
            <a:r>
              <a:rPr lang="ro-RO" b="1" dirty="0" smtClean="0">
                <a:latin typeface="Times New Roman" pitchFamily="18" charset="0"/>
                <a:cs typeface="Times New Roman" pitchFamily="18" charset="0"/>
              </a:rPr>
              <a:t>m</a:t>
            </a:r>
            <a:r>
              <a:rPr lang="en-US" b="1" dirty="0" smtClean="0">
                <a:latin typeface="Times New Roman" pitchFamily="18" charset="0"/>
                <a:cs typeface="Times New Roman" pitchFamily="18" charset="0"/>
              </a:rPr>
              <a:t>).</a:t>
            </a:r>
          </a:p>
          <a:p>
            <a:pPr fontAlgn="base"/>
            <a:r>
              <a:rPr lang="ro-RO" b="1" dirty="0" smtClean="0">
                <a:latin typeface="Times New Roman" pitchFamily="18" charset="0"/>
                <a:cs typeface="Times New Roman" pitchFamily="18" charset="0"/>
              </a:rPr>
              <a:t>p</a:t>
            </a:r>
            <a:r>
              <a:rPr lang="en-US" b="1" dirty="0" err="1" smtClean="0">
                <a:latin typeface="Times New Roman" pitchFamily="18" charset="0"/>
                <a:cs typeface="Times New Roman" pitchFamily="18" charset="0"/>
              </a:rPr>
              <a:t>oate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folosit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osciloscop</a:t>
            </a:r>
            <a:r>
              <a:rPr lang="en-US" b="1" dirty="0" smtClean="0">
                <a:latin typeface="Times New Roman" pitchFamily="18" charset="0"/>
                <a:cs typeface="Times New Roman" pitchFamily="18" charset="0"/>
              </a:rPr>
              <a:t> auto, </a:t>
            </a:r>
            <a:r>
              <a:rPr lang="en-US" b="1" dirty="0" err="1" smtClean="0">
                <a:latin typeface="Times New Roman" pitchFamily="18" charset="0"/>
                <a:cs typeface="Times New Roman" pitchFamily="18" charset="0"/>
              </a:rPr>
              <a:t>prin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gama</a:t>
            </a:r>
            <a:r>
              <a:rPr lang="en-US" b="1" dirty="0" smtClean="0">
                <a:latin typeface="Times New Roman" pitchFamily="18" charset="0"/>
                <a:cs typeface="Times New Roman" pitchFamily="18" charset="0"/>
              </a:rPr>
              <a:t> de </a:t>
            </a:r>
            <a:r>
              <a:rPr lang="en-US" b="1" dirty="0" err="1" smtClean="0">
                <a:latin typeface="Times New Roman" pitchFamily="18" charset="0"/>
                <a:cs typeface="Times New Roman" pitchFamily="18" charset="0"/>
              </a:rPr>
              <a:t>parametri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a:t>
            </a:r>
            <a:r>
              <a:rPr lang="en-US" b="1" dirty="0" smtClean="0">
                <a:latin typeface="Times New Roman" pitchFamily="18" charset="0"/>
                <a:cs typeface="Times New Roman" pitchFamily="18" charset="0"/>
              </a:rPr>
              <a:t> care </a:t>
            </a:r>
            <a:r>
              <a:rPr lang="ro-RO" b="1" dirty="0" smtClean="0">
                <a:latin typeface="Times New Roman" pitchFamily="18" charset="0"/>
                <a:cs typeface="Times New Roman" pitchFamily="18" charset="0"/>
              </a:rPr>
              <a:t>î</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poate</a:t>
            </a:r>
            <a:r>
              <a:rPr lang="en-US" b="1"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î</a:t>
            </a:r>
            <a:r>
              <a:rPr lang="en-US" b="1" dirty="0" err="1" smtClean="0">
                <a:latin typeface="Times New Roman" pitchFamily="18" charset="0"/>
                <a:cs typeface="Times New Roman" pitchFamily="18" charset="0"/>
              </a:rPr>
              <a:t>nregistra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procesa</a:t>
            </a:r>
            <a:r>
              <a:rPr lang="en-US" b="1" dirty="0" smtClean="0">
                <a:latin typeface="Times New Roman" pitchFamily="18" charset="0"/>
                <a:cs typeface="Times New Roman" pitchFamily="18" charset="0"/>
              </a:rPr>
              <a:t>.</a:t>
            </a:r>
          </a:p>
          <a:p>
            <a:pPr fontAlgn="base"/>
            <a:r>
              <a:rPr lang="ro-RO" b="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e </a:t>
            </a:r>
            <a:r>
              <a:rPr lang="en-US" b="1" dirty="0" err="1" smtClean="0">
                <a:latin typeface="Times New Roman" pitchFamily="18" charset="0"/>
                <a:cs typeface="Times New Roman" pitchFamily="18" charset="0"/>
              </a:rPr>
              <a:t>poate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conecta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prin</a:t>
            </a:r>
            <a:r>
              <a:rPr lang="en-US" b="1" dirty="0" smtClean="0">
                <a:latin typeface="Times New Roman" pitchFamily="18" charset="0"/>
                <a:cs typeface="Times New Roman" pitchFamily="18" charset="0"/>
              </a:rPr>
              <a:t> micro USB </a:t>
            </a:r>
            <a:r>
              <a:rPr lang="en-US" b="1" dirty="0" err="1" smtClean="0">
                <a:latin typeface="Times New Roman" pitchFamily="18" charset="0"/>
                <a:cs typeface="Times New Roman" pitchFamily="18" charset="0"/>
              </a:rPr>
              <a:t>si</a:t>
            </a:r>
            <a:r>
              <a:rPr lang="en-US" b="1" dirty="0" smtClean="0">
                <a:latin typeface="Times New Roman" pitchFamily="18" charset="0"/>
                <a:cs typeface="Times New Roman" pitchFamily="18" charset="0"/>
              </a:rPr>
              <a:t> la </a:t>
            </a:r>
            <a:r>
              <a:rPr lang="en-US" b="1" dirty="0" err="1" smtClean="0">
                <a:latin typeface="Times New Roman" pitchFamily="18" charset="0"/>
                <a:cs typeface="Times New Roman" pitchFamily="18" charset="0"/>
              </a:rPr>
              <a:t>alte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gadgeturi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pentru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exportarea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datelor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vizualizarea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ecrane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mari</a:t>
            </a:r>
            <a:r>
              <a:rPr lang="en-US" b="1" dirty="0" smtClean="0">
                <a:latin typeface="Times New Roman" pitchFamily="18" charset="0"/>
                <a:cs typeface="Times New Roman" pitchFamily="18" charset="0"/>
              </a:rPr>
              <a:t>.</a:t>
            </a:r>
          </a:p>
          <a:p>
            <a:pPr fontAlgn="base"/>
            <a:r>
              <a:rPr lang="ro-RO" b="1" dirty="0" smtClean="0">
                <a:latin typeface="Times New Roman" pitchFamily="18" charset="0"/>
                <a:cs typeface="Times New Roman" pitchFamily="18" charset="0"/>
              </a:rPr>
              <a:t>d</a:t>
            </a:r>
            <a:r>
              <a:rPr lang="en-US" b="1" dirty="0" err="1" smtClean="0">
                <a:latin typeface="Times New Roman" pitchFamily="18" charset="0"/>
                <a:cs typeface="Times New Roman" pitchFamily="18" charset="0"/>
              </a:rPr>
              <a:t>isplay-ul</a:t>
            </a:r>
            <a:r>
              <a:rPr lang="en-US" b="1" dirty="0" smtClean="0">
                <a:latin typeface="Times New Roman" pitchFamily="18" charset="0"/>
                <a:cs typeface="Times New Roman" pitchFamily="18" charset="0"/>
              </a:rPr>
              <a:t> de tip </a:t>
            </a:r>
            <a:r>
              <a:rPr lang="en-US" b="1" dirty="0" err="1" smtClean="0">
                <a:latin typeface="Times New Roman" pitchFamily="18" charset="0"/>
                <a:cs typeface="Times New Roman" pitchFamily="18" charset="0"/>
              </a:rPr>
              <a:t>touchscreen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este</a:t>
            </a:r>
            <a:r>
              <a:rPr lang="en-US" b="1" dirty="0" smtClean="0">
                <a:latin typeface="Times New Roman" pitchFamily="18" charset="0"/>
                <a:cs typeface="Times New Roman" pitchFamily="18" charset="0"/>
              </a:rPr>
              <a:t> u</a:t>
            </a:r>
            <a:r>
              <a:rPr lang="ro-RO" b="1" dirty="0" smtClean="0">
                <a:latin typeface="Times New Roman" pitchFamily="18" charset="0"/>
                <a:cs typeface="Times New Roman" pitchFamily="18" charset="0"/>
              </a:rPr>
              <a:t>ș</a:t>
            </a:r>
            <a:r>
              <a:rPr lang="en-US" b="1" dirty="0" smtClean="0">
                <a:latin typeface="Times New Roman" pitchFamily="18" charset="0"/>
                <a:cs typeface="Times New Roman" pitchFamily="18" charset="0"/>
              </a:rPr>
              <a:t>or de </a:t>
            </a:r>
            <a:r>
              <a:rPr lang="en-US" b="1" dirty="0" err="1" smtClean="0">
                <a:latin typeface="Times New Roman" pitchFamily="18" charset="0"/>
                <a:cs typeface="Times New Roman" pitchFamily="18" charset="0"/>
              </a:rPr>
              <a:t>folosit</a:t>
            </a:r>
            <a:r>
              <a:rPr lang="en-US" b="1" dirty="0" smtClean="0">
                <a:latin typeface="Times New Roman" pitchFamily="18" charset="0"/>
                <a:cs typeface="Times New Roman" pitchFamily="18" charset="0"/>
              </a:rPr>
              <a:t>.</a:t>
            </a:r>
            <a:endParaRPr lang="ro-RO" b="1" dirty="0" smtClean="0">
              <a:latin typeface="Times New Roman" pitchFamily="18" charset="0"/>
              <a:cs typeface="Times New Roman" pitchFamily="18" charset="0"/>
            </a:endParaRPr>
          </a:p>
          <a:p>
            <a:pPr fontAlgn="base"/>
            <a:endParaRPr lang="en-US" dirty="0" smtClean="0">
              <a:latin typeface="Times New Roman" pitchFamily="18" charset="0"/>
              <a:cs typeface="Times New Roman" pitchFamily="18" charset="0"/>
            </a:endParaRPr>
          </a:p>
          <a:p>
            <a:endParaRPr lang="en-US" dirty="0"/>
          </a:p>
        </p:txBody>
      </p:sp>
      <p:sp>
        <p:nvSpPr>
          <p:cNvPr id="4" name="Substituent dată 3"/>
          <p:cNvSpPr>
            <a:spLocks noGrp="1"/>
          </p:cNvSpPr>
          <p:nvPr>
            <p:ph type="dt" sz="half" idx="10"/>
          </p:nvPr>
        </p:nvSpPr>
        <p:spPr/>
        <p:txBody>
          <a:bodyPr/>
          <a:lstStyle/>
          <a:p>
            <a:fld id="{A3C9EAC3-956E-447A-846C-921E231C860C}"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41</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0" y="0"/>
            <a:ext cx="9144000" cy="6597352"/>
          </a:xfrm>
        </p:spPr>
        <p:txBody>
          <a:bodyPr>
            <a:noAutofit/>
          </a:bodyPr>
          <a:lstStyle/>
          <a:p>
            <a:r>
              <a:rPr lang="en-US" b="1" dirty="0" smtClean="0">
                <a:latin typeface="Times New Roman" pitchFamily="18" charset="0"/>
                <a:cs typeface="Times New Roman" pitchFamily="18" charset="0"/>
              </a:rPr>
              <a:t>port USB </a:t>
            </a:r>
            <a:r>
              <a:rPr lang="en-US" b="1" dirty="0" err="1" smtClean="0">
                <a:latin typeface="Times New Roman" pitchFamily="18" charset="0"/>
                <a:cs typeface="Times New Roman" pitchFamily="18" charset="0"/>
              </a:rPr>
              <a:t>pentru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transmiterea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datelor</a:t>
            </a:r>
            <a:r>
              <a:rPr lang="en-US" b="1" dirty="0" smtClean="0">
                <a:latin typeface="Times New Roman" pitchFamily="18" charset="0"/>
                <a:cs typeface="Times New Roman" pitchFamily="18" charset="0"/>
              </a:rPr>
              <a:t> </a:t>
            </a:r>
            <a:r>
              <a:rPr lang="ro-RO" b="1" dirty="0" smtClean="0">
                <a:latin typeface="Times New Roman" pitchFamily="18" charset="0"/>
                <a:cs typeface="Times New Roman" pitchFamily="18" charset="0"/>
              </a:rPr>
              <a:t>î</a:t>
            </a:r>
            <a:r>
              <a:rPr lang="en-US" b="1" dirty="0" smtClean="0">
                <a:latin typeface="Times New Roman" pitchFamily="18" charset="0"/>
                <a:cs typeface="Times New Roman" pitchFamily="18" charset="0"/>
              </a:rPr>
              <a:t>n </a:t>
            </a:r>
            <a:r>
              <a:rPr lang="en-US" b="1" dirty="0" err="1" smtClean="0">
                <a:latin typeface="Times New Roman" pitchFamily="18" charset="0"/>
                <a:cs typeface="Times New Roman" pitchFamily="18" charset="0"/>
              </a:rPr>
              <a:t>timp</a:t>
            </a:r>
            <a:r>
              <a:rPr lang="en-US" b="1" dirty="0" smtClean="0">
                <a:latin typeface="Times New Roman" pitchFamily="18" charset="0"/>
                <a:cs typeface="Times New Roman" pitchFamily="18" charset="0"/>
              </a:rPr>
              <a:t> real </a:t>
            </a:r>
            <a:r>
              <a:rPr lang="en-US" b="1" dirty="0" err="1" smtClean="0">
                <a:latin typeface="Times New Roman" pitchFamily="18" charset="0"/>
                <a:cs typeface="Times New Roman" pitchFamily="18" charset="0"/>
              </a:rPr>
              <a:t>sau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citirea</a:t>
            </a:r>
            <a:r>
              <a:rPr lang="en-US" b="1" dirty="0" smtClean="0">
                <a:latin typeface="Times New Roman" pitchFamily="18" charset="0"/>
                <a:cs typeface="Times New Roman" pitchFamily="18" charset="0"/>
              </a:rPr>
              <a:t> intern</a:t>
            </a:r>
            <a:r>
              <a:rPr lang="ro-RO" b="1" dirty="0" smtClean="0">
                <a:latin typeface="Times New Roman" pitchFamily="18" charset="0"/>
                <a:cs typeface="Times New Roman" pitchFamily="18" charset="0"/>
              </a:rPr>
              <a:t>ă</a:t>
            </a:r>
          </a:p>
          <a:p>
            <a:r>
              <a:rPr lang="en-US" b="1" dirty="0" smtClean="0">
                <a:latin typeface="Times New Roman" pitchFamily="18" charset="0"/>
                <a:cs typeface="Times New Roman" pitchFamily="18" charset="0"/>
              </a:rPr>
              <a:t>port </a:t>
            </a:r>
            <a:r>
              <a:rPr lang="en-US" b="1" dirty="0" err="1" smtClean="0">
                <a:latin typeface="Times New Roman" pitchFamily="18" charset="0"/>
                <a:cs typeface="Times New Roman" pitchFamily="18" charset="0"/>
              </a:rPr>
              <a:t>ie</a:t>
            </a:r>
            <a:r>
              <a:rPr lang="ro-RO" b="1" dirty="0" smtClean="0">
                <a:latin typeface="Times New Roman" pitchFamily="18" charset="0"/>
                <a:cs typeface="Times New Roman" pitchFamily="18" charset="0"/>
              </a:rPr>
              <a:t>ș</a:t>
            </a:r>
            <a:r>
              <a:rPr lang="en-US" b="1" dirty="0" smtClean="0">
                <a:latin typeface="Times New Roman" pitchFamily="18" charset="0"/>
                <a:cs typeface="Times New Roman" pitchFamily="18" charset="0"/>
              </a:rPr>
              <a:t>ire VGA </a:t>
            </a:r>
            <a:r>
              <a:rPr lang="en-US" b="1" dirty="0" err="1" smtClean="0">
                <a:latin typeface="Times New Roman" pitchFamily="18" charset="0"/>
                <a:cs typeface="Times New Roman" pitchFamily="18" charset="0"/>
              </a:rPr>
              <a:t>pentru</a:t>
            </a:r>
            <a:r>
              <a:rPr lang="en-US" b="1" dirty="0" smtClean="0">
                <a:latin typeface="Times New Roman" pitchFamily="18" charset="0"/>
                <a:cs typeface="Times New Roman" pitchFamily="18" charset="0"/>
              </a:rPr>
              <a:t> monitor extern</a:t>
            </a:r>
            <a:endParaRPr lang="ro-RO"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conexiune</a:t>
            </a:r>
            <a:r>
              <a:rPr lang="en-US" b="1" dirty="0" smtClean="0">
                <a:latin typeface="Times New Roman" pitchFamily="18" charset="0"/>
                <a:cs typeface="Times New Roman" pitchFamily="18" charset="0"/>
              </a:rPr>
              <a:t> LAN </a:t>
            </a:r>
            <a:r>
              <a:rPr lang="en-US" b="1" dirty="0" err="1" smtClean="0">
                <a:latin typeface="Times New Roman" pitchFamily="18" charset="0"/>
                <a:cs typeface="Times New Roman" pitchFamily="18" charset="0"/>
              </a:rPr>
              <a:t>pentru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accesul</a:t>
            </a:r>
            <a:r>
              <a:rPr lang="en-US" b="1" dirty="0" smtClean="0">
                <a:latin typeface="Times New Roman" pitchFamily="18" charset="0"/>
                <a:cs typeface="Times New Roman" pitchFamily="18" charset="0"/>
              </a:rPr>
              <a:t> de la </a:t>
            </a:r>
            <a:r>
              <a:rPr lang="en-US" b="1" dirty="0" err="1" smtClean="0">
                <a:latin typeface="Times New Roman" pitchFamily="18" charset="0"/>
                <a:cs typeface="Times New Roman" pitchFamily="18" charset="0"/>
              </a:rPr>
              <a:t>distan</a:t>
            </a:r>
            <a:r>
              <a:rPr lang="ro-RO" b="1" dirty="0" err="1" smtClean="0">
                <a:latin typeface="Times New Roman" pitchFamily="18" charset="0"/>
                <a:cs typeface="Times New Roman" pitchFamily="18" charset="0"/>
              </a:rPr>
              <a:t>ță</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prin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intermediul</a:t>
            </a:r>
            <a:r>
              <a:rPr lang="en-US" b="1" dirty="0" smtClean="0">
                <a:latin typeface="Times New Roman" pitchFamily="18" charset="0"/>
                <a:cs typeface="Times New Roman" pitchFamily="18" charset="0"/>
              </a:rPr>
              <a:t> re</a:t>
            </a:r>
            <a:r>
              <a:rPr lang="ro-RO" b="1" dirty="0" smtClean="0">
                <a:latin typeface="Times New Roman" pitchFamily="18" charset="0"/>
                <a:cs typeface="Times New Roman" pitchFamily="18" charset="0"/>
              </a:rPr>
              <a:t>ț</a:t>
            </a:r>
            <a:r>
              <a:rPr lang="en-US" b="1" dirty="0" err="1" smtClean="0">
                <a:latin typeface="Times New Roman" pitchFamily="18" charset="0"/>
                <a:cs typeface="Times New Roman" pitchFamily="18" charset="0"/>
              </a:rPr>
              <a:t>elei</a:t>
            </a:r>
            <a:endParaRPr lang="ro-RO"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salvarea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valorilor</a:t>
            </a:r>
            <a:r>
              <a:rPr lang="en-US" sz="2400" b="1" dirty="0" smtClean="0">
                <a:latin typeface="Times New Roman" pitchFamily="18" charset="0"/>
                <a:cs typeface="Times New Roman" pitchFamily="18" charset="0"/>
              </a:rPr>
              <a:t> m</a:t>
            </a:r>
            <a:r>
              <a:rPr lang="ro-RO" sz="2400" b="1" dirty="0" smtClean="0">
                <a:latin typeface="Times New Roman" pitchFamily="18" charset="0"/>
                <a:cs typeface="Times New Roman" pitchFamily="18" charset="0"/>
              </a:rPr>
              <a:t>ă</a:t>
            </a:r>
            <a:r>
              <a:rPr lang="en-US" sz="2400" b="1" dirty="0" err="1" smtClean="0">
                <a:latin typeface="Times New Roman" pitchFamily="18" charset="0"/>
                <a:cs typeface="Times New Roman" pitchFamily="18" charset="0"/>
              </a:rPr>
              <a:t>surate</a:t>
            </a:r>
            <a:r>
              <a:rPr lang="en-US" sz="2400" b="1" dirty="0" smtClean="0">
                <a:latin typeface="Times New Roman" pitchFamily="18" charset="0"/>
                <a:cs typeface="Times New Roman" pitchFamily="18" charset="0"/>
              </a:rPr>
              <a:t> </a:t>
            </a:r>
            <a:r>
              <a:rPr lang="ro-RO" sz="2400" b="1" dirty="0" err="1" smtClean="0">
                <a:latin typeface="Times New Roman" pitchFamily="18" charset="0"/>
                <a:cs typeface="Times New Roman" pitchFamily="18" charset="0"/>
              </a:rPr>
              <a:t>ș</a:t>
            </a:r>
            <a:r>
              <a:rPr lang="en-US" sz="2400" b="1" dirty="0" err="1" smtClean="0">
                <a:latin typeface="Times New Roman" pitchFamily="18" charset="0"/>
                <a:cs typeface="Times New Roman" pitchFamily="18" charset="0"/>
              </a:rPr>
              <a:t>i</a:t>
            </a:r>
            <a:r>
              <a:rPr lang="en-US" sz="2400" b="1" dirty="0" smtClean="0">
                <a:latin typeface="Times New Roman" pitchFamily="18" charset="0"/>
                <a:cs typeface="Times New Roman" pitchFamily="18" charset="0"/>
              </a:rPr>
              <a:t> a </a:t>
            </a:r>
            <a:r>
              <a:rPr lang="en-US" sz="2400" b="1" dirty="0" err="1" smtClean="0">
                <a:latin typeface="Times New Roman" pitchFamily="18" charset="0"/>
                <a:cs typeface="Times New Roman" pitchFamily="18" charset="0"/>
              </a:rPr>
              <a:t>graficelor</a:t>
            </a:r>
            <a:r>
              <a:rPr lang="en-US" sz="2400" b="1" dirty="0" smtClean="0">
                <a:latin typeface="Times New Roman" pitchFamily="18" charset="0"/>
                <a:cs typeface="Times New Roman" pitchFamily="18" charset="0"/>
              </a:rPr>
              <a:t> direct </a:t>
            </a:r>
            <a:r>
              <a:rPr lang="en-US" sz="2400" b="1" dirty="0" err="1" smtClean="0">
                <a:latin typeface="Times New Roman" pitchFamily="18" charset="0"/>
                <a:cs typeface="Times New Roman" pitchFamily="18" charset="0"/>
              </a:rPr>
              <a:t>pe</a:t>
            </a:r>
            <a:r>
              <a:rPr lang="en-US" sz="2400" b="1" dirty="0" smtClean="0">
                <a:latin typeface="Times New Roman" pitchFamily="18" charset="0"/>
                <a:cs typeface="Times New Roman" pitchFamily="18" charset="0"/>
              </a:rPr>
              <a:t> stick-</a:t>
            </a:r>
            <a:r>
              <a:rPr lang="en-US" sz="2400" b="1" dirty="0" err="1" smtClean="0">
                <a:latin typeface="Times New Roman" pitchFamily="18" charset="0"/>
                <a:cs typeface="Times New Roman" pitchFamily="18" charset="0"/>
              </a:rPr>
              <a:t>ul</a:t>
            </a:r>
            <a:r>
              <a:rPr lang="en-US" sz="2400" b="1" dirty="0" smtClean="0">
                <a:latin typeface="Times New Roman" pitchFamily="18" charset="0"/>
                <a:cs typeface="Times New Roman" pitchFamily="18" charset="0"/>
              </a:rPr>
              <a:t> USB</a:t>
            </a:r>
            <a:endParaRPr lang="ro-RO" sz="2400" b="1" dirty="0" smtClean="0">
              <a:latin typeface="Times New Roman" pitchFamily="18" charset="0"/>
              <a:cs typeface="Times New Roman" pitchFamily="18" charset="0"/>
            </a:endParaRPr>
          </a:p>
          <a:p>
            <a:r>
              <a:rPr lang="en-US" sz="2800" b="1" dirty="0" smtClean="0"/>
              <a:t>nu </a:t>
            </a:r>
            <a:r>
              <a:rPr lang="en-US" sz="2800" b="1" dirty="0" err="1" smtClean="0"/>
              <a:t>necesit</a:t>
            </a:r>
            <a:r>
              <a:rPr lang="ro-RO" sz="2800" b="1" dirty="0" smtClean="0"/>
              <a:t>ă</a:t>
            </a:r>
            <a:r>
              <a:rPr lang="en-US" sz="2800" b="1" dirty="0" smtClean="0"/>
              <a:t> </a:t>
            </a:r>
            <a:r>
              <a:rPr lang="en-US" sz="2800" b="1" dirty="0" err="1" smtClean="0"/>
              <a:t>conectare</a:t>
            </a:r>
            <a:r>
              <a:rPr lang="en-US" sz="2800" b="1" dirty="0" smtClean="0"/>
              <a:t> la </a:t>
            </a:r>
            <a:r>
              <a:rPr lang="en-US" sz="2800" b="1" dirty="0" err="1" smtClean="0"/>
              <a:t>priz</a:t>
            </a:r>
            <a:r>
              <a:rPr lang="ro-RO" sz="2800" b="1" dirty="0" smtClean="0"/>
              <a:t>ă</a:t>
            </a:r>
            <a:r>
              <a:rPr lang="en-US" sz="2800" b="1" dirty="0" smtClean="0"/>
              <a:t> (se </a:t>
            </a:r>
            <a:r>
              <a:rPr lang="en-US" sz="2800" b="1" dirty="0" err="1" smtClean="0"/>
              <a:t>alimenteaz</a:t>
            </a:r>
            <a:r>
              <a:rPr lang="ro-RO" sz="2800" b="1" dirty="0" smtClean="0"/>
              <a:t>ă</a:t>
            </a:r>
            <a:r>
              <a:rPr lang="en-US" sz="2800" b="1" dirty="0" smtClean="0"/>
              <a:t> </a:t>
            </a:r>
            <a:r>
              <a:rPr lang="en-US" sz="2800" b="1" dirty="0" err="1" smtClean="0"/>
              <a:t>prin</a:t>
            </a:r>
            <a:r>
              <a:rPr lang="en-US" sz="2800" b="1" dirty="0" smtClean="0"/>
              <a:t> USB</a:t>
            </a:r>
            <a:r>
              <a:rPr lang="en-US" sz="2800" b="1" dirty="0" smtClean="0"/>
              <a:t>)</a:t>
            </a:r>
            <a:endParaRPr lang="ro-RO" sz="2800" b="1" dirty="0" smtClean="0">
              <a:latin typeface="Times New Roman" pitchFamily="18" charset="0"/>
              <a:cs typeface="Times New Roman" pitchFamily="18" charset="0"/>
            </a:endParaRPr>
          </a:p>
          <a:p>
            <a:r>
              <a:rPr lang="en-US" sz="2800" b="1" dirty="0" err="1" smtClean="0">
                <a:latin typeface="Times New Roman" pitchFamily="18" charset="0"/>
                <a:cs typeface="Times New Roman" pitchFamily="18" charset="0"/>
              </a:rPr>
              <a:t>func</a:t>
            </a:r>
            <a:r>
              <a:rPr lang="ro-RO" sz="2800" b="1" dirty="0" smtClean="0">
                <a:latin typeface="Times New Roman" pitchFamily="18" charset="0"/>
                <a:cs typeface="Times New Roman" pitchFamily="18" charset="0"/>
              </a:rPr>
              <a:t>ț</a:t>
            </a:r>
            <a:r>
              <a:rPr lang="en-US" sz="2800" b="1" dirty="0" err="1" smtClean="0">
                <a:latin typeface="Times New Roman" pitchFamily="18" charset="0"/>
                <a:cs typeface="Times New Roman" pitchFamily="18" charset="0"/>
              </a:rPr>
              <a:t>ie</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autosetare</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autoscalare</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pentru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operare</a:t>
            </a:r>
            <a:r>
              <a:rPr lang="en-US" sz="2800" b="1" dirty="0" smtClean="0">
                <a:latin typeface="Times New Roman" pitchFamily="18" charset="0"/>
                <a:cs typeface="Times New Roman" pitchFamily="18" charset="0"/>
              </a:rPr>
              <a:t> u</a:t>
            </a:r>
            <a:r>
              <a:rPr lang="ro-RO" sz="2800" b="1" dirty="0" smtClean="0">
                <a:latin typeface="Times New Roman" pitchFamily="18" charset="0"/>
                <a:cs typeface="Times New Roman" pitchFamily="18" charset="0"/>
              </a:rPr>
              <a:t>ș</a:t>
            </a:r>
            <a:r>
              <a:rPr lang="en-US" sz="2800" b="1" dirty="0" smtClean="0">
                <a:latin typeface="Times New Roman" pitchFamily="18" charset="0"/>
                <a:cs typeface="Times New Roman" pitchFamily="18" charset="0"/>
              </a:rPr>
              <a:t>oar</a:t>
            </a:r>
            <a:r>
              <a:rPr lang="ro-RO" sz="2800" b="1" dirty="0" smtClean="0">
                <a:latin typeface="Times New Roman" pitchFamily="18" charset="0"/>
                <a:cs typeface="Times New Roman" pitchFamily="18" charset="0"/>
              </a:rPr>
              <a:t>ă</a:t>
            </a:r>
          </a:p>
          <a:p>
            <a:r>
              <a:rPr lang="ro-RO" b="1" dirty="0" err="1" smtClean="0">
                <a:latin typeface="Times New Roman" pitchFamily="18" charset="0"/>
                <a:cs typeface="Times New Roman" pitchFamily="18" charset="0"/>
              </a:rPr>
              <a:t>lăț</a:t>
            </a:r>
            <a:r>
              <a:rPr lang="en-US" b="1" dirty="0" err="1" smtClean="0">
                <a:latin typeface="Times New Roman" pitchFamily="18" charset="0"/>
                <a:cs typeface="Times New Roman" pitchFamily="18" charset="0"/>
              </a:rPr>
              <a:t>ime</a:t>
            </a:r>
            <a:r>
              <a:rPr lang="en-US" b="1" dirty="0" smtClean="0">
                <a:latin typeface="Times New Roman" pitchFamily="18" charset="0"/>
                <a:cs typeface="Times New Roman" pitchFamily="18" charset="0"/>
              </a:rPr>
              <a:t> de </a:t>
            </a:r>
            <a:r>
              <a:rPr lang="en-US" b="1" dirty="0" err="1" smtClean="0">
                <a:latin typeface="Times New Roman" pitchFamily="18" charset="0"/>
                <a:cs typeface="Times New Roman" pitchFamily="18" charset="0"/>
              </a:rPr>
              <a:t>banda</a:t>
            </a:r>
            <a:r>
              <a:rPr lang="en-US" b="1" dirty="0" smtClean="0">
                <a:latin typeface="Times New Roman" pitchFamily="18" charset="0"/>
                <a:cs typeface="Times New Roman" pitchFamily="18" charset="0"/>
              </a:rPr>
              <a:t>: 30 MHz</a:t>
            </a:r>
            <a:endParaRPr lang="ro-RO" b="1" dirty="0" smtClean="0">
              <a:latin typeface="Times New Roman" pitchFamily="18" charset="0"/>
              <a:cs typeface="Times New Roman" pitchFamily="18" charset="0"/>
            </a:endParaRPr>
          </a:p>
          <a:p>
            <a:r>
              <a:rPr lang="ro-RO" b="1" dirty="0" smtClean="0">
                <a:latin typeface="Times New Roman" pitchFamily="18" charset="0"/>
                <a:cs typeface="Times New Roman" pitchFamily="18" charset="0"/>
              </a:rPr>
              <a:t>r</a:t>
            </a:r>
            <a:r>
              <a:rPr lang="de-DE" b="1" dirty="0" smtClean="0">
                <a:latin typeface="Times New Roman" pitchFamily="18" charset="0"/>
                <a:cs typeface="Times New Roman" pitchFamily="18" charset="0"/>
              </a:rPr>
              <a:t>ezolu</a:t>
            </a:r>
            <a:r>
              <a:rPr lang="ro-RO" b="1" dirty="0" smtClean="0">
                <a:latin typeface="Times New Roman" pitchFamily="18" charset="0"/>
                <a:cs typeface="Times New Roman" pitchFamily="18" charset="0"/>
              </a:rPr>
              <a:t>ț</a:t>
            </a:r>
            <a:r>
              <a:rPr lang="de-DE" b="1" dirty="0" smtClean="0">
                <a:latin typeface="Times New Roman" pitchFamily="18" charset="0"/>
                <a:cs typeface="Times New Roman" pitchFamily="18" charset="0"/>
              </a:rPr>
              <a:t>ie: 800 x 600 pixeli</a:t>
            </a:r>
            <a:endParaRPr lang="ro-RO"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precizie</a:t>
            </a:r>
            <a:r>
              <a:rPr lang="en-US" b="1" dirty="0" smtClean="0">
                <a:latin typeface="Times New Roman" pitchFamily="18" charset="0"/>
                <a:cs typeface="Times New Roman" pitchFamily="18" charset="0"/>
              </a:rPr>
              <a:t> DC: ± 3%</a:t>
            </a:r>
            <a:endParaRPr lang="en-US" b="1"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A3C9EAC3-956E-447A-846C-921E231C860C}"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42</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4" name="Substituent dată 3"/>
          <p:cNvSpPr>
            <a:spLocks noGrp="1"/>
          </p:cNvSpPr>
          <p:nvPr>
            <p:ph type="dt" sz="half" idx="10"/>
          </p:nvPr>
        </p:nvSpPr>
        <p:spPr/>
        <p:txBody>
          <a:bodyPr/>
          <a:lstStyle/>
          <a:p>
            <a:fld id="{A3C9EAC3-956E-447A-846C-921E231C860C}"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43</a:t>
            </a:fld>
            <a:endParaRPr lang="en-US"/>
          </a:p>
        </p:txBody>
      </p:sp>
      <p:pic>
        <p:nvPicPr>
          <p:cNvPr id="60418" name="Picture 2"/>
          <p:cNvPicPr>
            <a:picLocks noGrp="1" noChangeAspect="1" noChangeArrowheads="1"/>
          </p:cNvPicPr>
          <p:nvPr>
            <p:ph idx="1"/>
          </p:nvPr>
        </p:nvPicPr>
        <p:blipFill>
          <a:blip r:embed="rId3" cstate="print"/>
          <a:srcRect/>
          <a:stretch>
            <a:fillRect/>
          </a:stretch>
        </p:blipFill>
        <p:spPr bwMode="auto">
          <a:xfrm>
            <a:off x="467544" y="0"/>
            <a:ext cx="8208912" cy="6790875"/>
          </a:xfrm>
          <a:prstGeom prst="rect">
            <a:avLst/>
          </a:prstGeom>
          <a:noFill/>
          <a:ln w="9525">
            <a:noFill/>
            <a:miter lim="800000"/>
            <a:headEnd/>
            <a:tailEnd/>
          </a:ln>
        </p:spPr>
      </p:pic>
    </p:spTree>
  </p:cSld>
  <p:clrMapOvr>
    <a:masterClrMapping/>
  </p:clrMapOvr>
  <p:transition>
    <p:dissolve/>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57200" y="476672"/>
            <a:ext cx="8229600" cy="1152128"/>
          </a:xfrm>
        </p:spPr>
        <p:txBody>
          <a:bodyPr>
            <a:normAutofit fontScale="90000"/>
          </a:bodyPr>
          <a:lstStyle/>
          <a:p>
            <a:r>
              <a:rPr lang="ro-RO" dirty="0" smtClean="0"/>
              <a:t>Ca a</a:t>
            </a:r>
            <a:r>
              <a:rPr lang="fr-FR" dirty="0" err="1" smtClean="0"/>
              <a:t>parat</a:t>
            </a:r>
            <a:r>
              <a:rPr lang="fr-FR" dirty="0" smtClean="0"/>
              <a:t> de m</a:t>
            </a:r>
            <a:r>
              <a:rPr lang="ro-RO" dirty="0" err="1" smtClean="0"/>
              <a:t>ăsură</a:t>
            </a:r>
            <a:r>
              <a:rPr lang="fr-FR" dirty="0" smtClean="0"/>
              <a:t> </a:t>
            </a:r>
            <a:r>
              <a:rPr lang="ro-RO" dirty="0" smtClean="0"/>
              <a:t>ș</a:t>
            </a:r>
            <a:r>
              <a:rPr lang="fr-FR" dirty="0" smtClean="0"/>
              <a:t>i control</a:t>
            </a:r>
            <a:r>
              <a:rPr lang="ro-RO" dirty="0" smtClean="0"/>
              <a:t> servește la</a:t>
            </a:r>
            <a:r>
              <a:rPr lang="de-DE" dirty="0" smtClean="0"/>
              <a:t>:</a:t>
            </a:r>
            <a:r>
              <a:rPr lang="en-US" dirty="0" smtClean="0"/>
              <a:t/>
            </a:r>
            <a:br>
              <a:rPr lang="en-US" dirty="0" smtClean="0"/>
            </a:br>
            <a:endParaRPr lang="en-US" dirty="0"/>
          </a:p>
        </p:txBody>
      </p:sp>
      <p:sp>
        <p:nvSpPr>
          <p:cNvPr id="3" name="Substituent conținut 2"/>
          <p:cNvSpPr>
            <a:spLocks noGrp="1"/>
          </p:cNvSpPr>
          <p:nvPr>
            <p:ph idx="1"/>
          </p:nvPr>
        </p:nvSpPr>
        <p:spPr/>
        <p:txBody>
          <a:bodyPr>
            <a:normAutofit/>
          </a:bodyPr>
          <a:lstStyle/>
          <a:p>
            <a:r>
              <a:rPr lang="de-DE" sz="4400" dirty="0" smtClean="0">
                <a:latin typeface="Times New Roman" pitchFamily="18" charset="0"/>
                <a:cs typeface="Times New Roman" pitchFamily="18" charset="0"/>
              </a:rPr>
              <a:t>m</a:t>
            </a:r>
            <a:r>
              <a:rPr lang="ro-RO" sz="4400" dirty="0" smtClean="0">
                <a:latin typeface="Times New Roman" pitchFamily="18" charset="0"/>
                <a:cs typeface="Times New Roman" pitchFamily="18" charset="0"/>
              </a:rPr>
              <a:t>ă</a:t>
            </a:r>
            <a:r>
              <a:rPr lang="de-DE" sz="4400" dirty="0" smtClean="0">
                <a:latin typeface="Times New Roman" pitchFamily="18" charset="0"/>
                <a:cs typeface="Times New Roman" pitchFamily="18" charset="0"/>
              </a:rPr>
              <a:t>surarea unor m</a:t>
            </a:r>
            <a:r>
              <a:rPr lang="ro-RO" sz="4400" dirty="0" smtClean="0">
                <a:latin typeface="Times New Roman" pitchFamily="18" charset="0"/>
                <a:cs typeface="Times New Roman" pitchFamily="18" charset="0"/>
              </a:rPr>
              <a:t>ă</a:t>
            </a:r>
            <a:r>
              <a:rPr lang="de-DE" sz="4400" dirty="0" smtClean="0">
                <a:latin typeface="Times New Roman" pitchFamily="18" charset="0"/>
                <a:cs typeface="Times New Roman" pitchFamily="18" charset="0"/>
              </a:rPr>
              <a:t>rimi electrice </a:t>
            </a:r>
            <a:endParaRPr lang="ro-RO" sz="4400" dirty="0" smtClean="0">
              <a:latin typeface="Times New Roman" pitchFamily="18" charset="0"/>
              <a:cs typeface="Times New Roman" pitchFamily="18" charset="0"/>
            </a:endParaRPr>
          </a:p>
          <a:p>
            <a:pPr>
              <a:buNone/>
            </a:pPr>
            <a:r>
              <a:rPr lang="ro-RO" sz="4400" dirty="0" smtClean="0">
                <a:latin typeface="Times New Roman" pitchFamily="18" charset="0"/>
                <a:cs typeface="Times New Roman" pitchFamily="18" charset="0"/>
              </a:rPr>
              <a:t>  </a:t>
            </a:r>
            <a:r>
              <a:rPr lang="de-DE" sz="4400" dirty="0" smtClean="0">
                <a:latin typeface="Times New Roman" pitchFamily="18" charset="0"/>
                <a:cs typeface="Times New Roman" pitchFamily="18" charset="0"/>
              </a:rPr>
              <a:t>tensiuni, curen</a:t>
            </a:r>
            <a:r>
              <a:rPr lang="ro-RO" sz="4400" dirty="0" smtClean="0">
                <a:latin typeface="Times New Roman" pitchFamily="18" charset="0"/>
                <a:cs typeface="Times New Roman" pitchFamily="18" charset="0"/>
              </a:rPr>
              <a:t>ți</a:t>
            </a:r>
            <a:r>
              <a:rPr lang="de-DE" sz="4400" dirty="0" smtClean="0">
                <a:latin typeface="Times New Roman" pitchFamily="18" charset="0"/>
                <a:cs typeface="Times New Roman" pitchFamily="18" charset="0"/>
              </a:rPr>
              <a:t>, frecven</a:t>
            </a:r>
            <a:r>
              <a:rPr lang="ro-RO" sz="4400" dirty="0" smtClean="0">
                <a:latin typeface="Times New Roman" pitchFamily="18" charset="0"/>
                <a:cs typeface="Times New Roman" pitchFamily="18" charset="0"/>
              </a:rPr>
              <a:t>ț</a:t>
            </a:r>
            <a:r>
              <a:rPr lang="de-DE" sz="4400" dirty="0" smtClean="0">
                <a:latin typeface="Times New Roman" pitchFamily="18" charset="0"/>
                <a:cs typeface="Times New Roman" pitchFamily="18" charset="0"/>
              </a:rPr>
              <a:t>e, defazaje, grad de modula</a:t>
            </a:r>
            <a:r>
              <a:rPr lang="ro-RO" sz="4400" dirty="0" smtClean="0">
                <a:latin typeface="Times New Roman" pitchFamily="18" charset="0"/>
                <a:cs typeface="Times New Roman" pitchFamily="18" charset="0"/>
              </a:rPr>
              <a:t>ț</a:t>
            </a:r>
            <a:r>
              <a:rPr lang="de-DE" sz="4400" dirty="0" smtClean="0">
                <a:latin typeface="Times New Roman" pitchFamily="18" charset="0"/>
                <a:cs typeface="Times New Roman" pitchFamily="18" charset="0"/>
              </a:rPr>
              <a:t>ie, distorsiuni</a:t>
            </a:r>
            <a:r>
              <a:rPr lang="ro-RO" sz="4400" dirty="0" smtClean="0">
                <a:latin typeface="Times New Roman" pitchFamily="18" charset="0"/>
                <a:cs typeface="Times New Roman" pitchFamily="18" charset="0"/>
              </a:rPr>
              <a:t>, etc. </a:t>
            </a:r>
            <a:endParaRPr lang="en-US" sz="4400" dirty="0"/>
          </a:p>
        </p:txBody>
      </p:sp>
      <p:sp>
        <p:nvSpPr>
          <p:cNvPr id="4" name="Substituent dată 3"/>
          <p:cNvSpPr>
            <a:spLocks noGrp="1"/>
          </p:cNvSpPr>
          <p:nvPr>
            <p:ph type="dt" sz="half" idx="10"/>
          </p:nvPr>
        </p:nvSpPr>
        <p:spPr/>
        <p:txBody>
          <a:bodyPr/>
          <a:lstStyle/>
          <a:p>
            <a:fld id="{9C3BE8AD-5B2E-42B9-94C7-354A520E87E1}"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5</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en-US"/>
          </a:p>
        </p:txBody>
      </p:sp>
      <p:sp>
        <p:nvSpPr>
          <p:cNvPr id="3" name="Substituent conținut 2"/>
          <p:cNvSpPr>
            <a:spLocks noGrp="1"/>
          </p:cNvSpPr>
          <p:nvPr>
            <p:ph idx="1"/>
          </p:nvPr>
        </p:nvSpPr>
        <p:spPr>
          <a:xfrm>
            <a:off x="0" y="332656"/>
            <a:ext cx="9144000" cy="6525344"/>
          </a:xfrm>
        </p:spPr>
        <p:txBody>
          <a:bodyPr>
            <a:normAutofit/>
          </a:bodyPr>
          <a:lstStyle/>
          <a:p>
            <a:pPr>
              <a:lnSpc>
                <a:spcPct val="150000"/>
              </a:lnSpc>
              <a:buFont typeface="Wingdings" pitchFamily="2" charset="2"/>
              <a:buChar char="§"/>
            </a:pPr>
            <a:r>
              <a:rPr lang="de-DE" dirty="0" smtClean="0"/>
              <a:t>  </a:t>
            </a:r>
            <a:r>
              <a:rPr lang="de-DE" sz="3600" dirty="0" smtClean="0">
                <a:latin typeface="Times New Roman" pitchFamily="18" charset="0"/>
                <a:cs typeface="Times New Roman" pitchFamily="18" charset="0"/>
              </a:rPr>
              <a:t>m</a:t>
            </a:r>
            <a:r>
              <a:rPr lang="ro-RO" sz="3600" dirty="0" smtClean="0">
                <a:latin typeface="Times New Roman" pitchFamily="18" charset="0"/>
                <a:cs typeface="Times New Roman" pitchFamily="18" charset="0"/>
              </a:rPr>
              <a:t>ă</a:t>
            </a:r>
            <a:r>
              <a:rPr lang="de-DE" sz="3600" dirty="0" smtClean="0">
                <a:latin typeface="Times New Roman" pitchFamily="18" charset="0"/>
                <a:cs typeface="Times New Roman" pitchFamily="18" charset="0"/>
              </a:rPr>
              <a:t>surarea valorilor instantanee a unor semnale (tensiuni, curen</a:t>
            </a:r>
            <a:r>
              <a:rPr lang="ro-RO" sz="3600" dirty="0" smtClean="0">
                <a:latin typeface="Times New Roman" pitchFamily="18" charset="0"/>
                <a:cs typeface="Times New Roman" pitchFamily="18" charset="0"/>
              </a:rPr>
              <a:t>ț</a:t>
            </a:r>
            <a:r>
              <a:rPr lang="de-DE" sz="3600" dirty="0" smtClean="0">
                <a:latin typeface="Times New Roman" pitchFamily="18" charset="0"/>
                <a:cs typeface="Times New Roman" pitchFamily="18" charset="0"/>
              </a:rPr>
              <a:t>i);  </a:t>
            </a:r>
            <a:endParaRPr lang="ro-RO" sz="3600" dirty="0" smtClean="0">
              <a:latin typeface="Times New Roman" pitchFamily="18" charset="0"/>
              <a:cs typeface="Times New Roman" pitchFamily="18" charset="0"/>
            </a:endParaRPr>
          </a:p>
          <a:p>
            <a:pPr>
              <a:lnSpc>
                <a:spcPct val="150000"/>
              </a:lnSpc>
              <a:buFont typeface="Wingdings" pitchFamily="2" charset="2"/>
              <a:buChar char="§"/>
            </a:pPr>
            <a:endParaRPr lang="ro-RO" sz="3600" dirty="0" smtClean="0">
              <a:latin typeface="Times New Roman" pitchFamily="18" charset="0"/>
              <a:cs typeface="Times New Roman" pitchFamily="18" charset="0"/>
            </a:endParaRPr>
          </a:p>
          <a:p>
            <a:pPr>
              <a:lnSpc>
                <a:spcPct val="150000"/>
              </a:lnSpc>
              <a:buFont typeface="Wingdings" pitchFamily="2" charset="2"/>
              <a:buChar char="§"/>
            </a:pPr>
            <a:endParaRPr lang="de-DE" sz="3600" dirty="0" smtClean="0">
              <a:latin typeface="Times New Roman" pitchFamily="18" charset="0"/>
              <a:cs typeface="Times New Roman" pitchFamily="18" charset="0"/>
            </a:endParaRPr>
          </a:p>
          <a:p>
            <a:pPr>
              <a:lnSpc>
                <a:spcPct val="150000"/>
              </a:lnSpc>
              <a:buFont typeface="Wingdings" pitchFamily="2" charset="2"/>
              <a:buChar char="§"/>
            </a:pPr>
            <a:endParaRPr lang="de-DE" sz="3600" dirty="0" smtClean="0">
              <a:latin typeface="Times New Roman" pitchFamily="18" charset="0"/>
              <a:cs typeface="Times New Roman" pitchFamily="18" charset="0"/>
            </a:endParaRPr>
          </a:p>
          <a:p>
            <a:pPr>
              <a:lnSpc>
                <a:spcPct val="150000"/>
              </a:lnSpc>
              <a:buFont typeface="Wingdings" pitchFamily="2" charset="2"/>
              <a:buChar char="§"/>
            </a:pPr>
            <a:r>
              <a:rPr lang="de-DE" sz="3600" dirty="0" smtClean="0">
                <a:latin typeface="Times New Roman" pitchFamily="18" charset="0"/>
                <a:cs typeface="Times New Roman" pitchFamily="18" charset="0"/>
              </a:rPr>
              <a:t>m</a:t>
            </a:r>
            <a:r>
              <a:rPr lang="ro-RO" sz="3600" dirty="0" smtClean="0">
                <a:latin typeface="Times New Roman" pitchFamily="18" charset="0"/>
                <a:cs typeface="Times New Roman" pitchFamily="18" charset="0"/>
              </a:rPr>
              <a:t>ă</a:t>
            </a:r>
            <a:r>
              <a:rPr lang="de-DE" sz="3600" dirty="0" smtClean="0">
                <a:latin typeface="Times New Roman" pitchFamily="18" charset="0"/>
                <a:cs typeface="Times New Roman" pitchFamily="18" charset="0"/>
              </a:rPr>
              <a:t>surarea intervalelor de timp; </a:t>
            </a:r>
            <a:endParaRPr lang="ro-RO" sz="3600" dirty="0" smtClean="0">
              <a:latin typeface="Times New Roman" pitchFamily="18" charset="0"/>
              <a:cs typeface="Times New Roman" pitchFamily="18" charset="0"/>
            </a:endParaRPr>
          </a:p>
          <a:p>
            <a:pPr>
              <a:lnSpc>
                <a:spcPct val="150000"/>
              </a:lnSpc>
              <a:buNone/>
            </a:pPr>
            <a:endParaRPr lang="de-DE" sz="3600"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6372200" y="4653136"/>
            <a:ext cx="2290109" cy="1806296"/>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1907704" y="2348880"/>
            <a:ext cx="2304255" cy="1730094"/>
          </a:xfrm>
          <a:prstGeom prst="rect">
            <a:avLst/>
          </a:prstGeom>
          <a:noFill/>
          <a:ln w="9525">
            <a:noFill/>
            <a:miter lim="800000"/>
            <a:headEnd/>
            <a:tailEnd/>
          </a:ln>
        </p:spPr>
      </p:pic>
      <p:sp>
        <p:nvSpPr>
          <p:cNvPr id="8" name="Substituent dată 7"/>
          <p:cNvSpPr>
            <a:spLocks noGrp="1"/>
          </p:cNvSpPr>
          <p:nvPr>
            <p:ph type="dt" sz="half" idx="10"/>
          </p:nvPr>
        </p:nvSpPr>
        <p:spPr/>
        <p:txBody>
          <a:bodyPr/>
          <a:lstStyle/>
          <a:p>
            <a:fld id="{C38BEB3E-2CD7-4376-870E-C042BEAE0CAE}" type="datetime1">
              <a:rPr lang="en-US" smtClean="0"/>
              <a:pPr/>
              <a:t>3/31/2020</a:t>
            </a:fld>
            <a:endParaRPr lang="en-US"/>
          </a:p>
        </p:txBody>
      </p:sp>
      <p:sp>
        <p:nvSpPr>
          <p:cNvPr id="10" name="Substituent număr diapozitiv 9"/>
          <p:cNvSpPr>
            <a:spLocks noGrp="1"/>
          </p:cNvSpPr>
          <p:nvPr>
            <p:ph type="sldNum" sz="quarter" idx="12"/>
          </p:nvPr>
        </p:nvSpPr>
        <p:spPr/>
        <p:txBody>
          <a:bodyPr/>
          <a:lstStyle/>
          <a:p>
            <a:fld id="{1E923D44-A265-4C35-B3D9-34A1C005FE0F}" type="slidenum">
              <a:rPr lang="en-US" smtClean="0"/>
              <a:pPr/>
              <a:t>6</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67544" y="260648"/>
            <a:ext cx="8229600" cy="2794322"/>
          </a:xfrm>
        </p:spPr>
        <p:txBody>
          <a:bodyPr>
            <a:normAutofit fontScale="90000"/>
          </a:bodyPr>
          <a:lstStyle/>
          <a:p>
            <a:pPr algn="l">
              <a:buFont typeface="Wingdings" pitchFamily="2" charset="2"/>
              <a:buChar char="§"/>
            </a:pPr>
            <a:r>
              <a:rPr lang="de-DE" dirty="0" smtClean="0">
                <a:latin typeface="Times New Roman" pitchFamily="18" charset="0"/>
                <a:cs typeface="Times New Roman" pitchFamily="18" charset="0"/>
              </a:rPr>
              <a:t>vizualizarea caracteristicilor componentelor electronice (tuburi electronice, tranzistoare), a curbelor de histerezis ale materialelor magnetice</a:t>
            </a:r>
            <a:endParaRPr lang="en-US" dirty="0"/>
          </a:p>
        </p:txBody>
      </p:sp>
      <p:sp>
        <p:nvSpPr>
          <p:cNvPr id="3" name="Substituent conținut 2"/>
          <p:cNvSpPr>
            <a:spLocks noGrp="1"/>
          </p:cNvSpPr>
          <p:nvPr>
            <p:ph idx="1"/>
          </p:nvPr>
        </p:nvSpPr>
        <p:spPr>
          <a:xfrm flipH="1">
            <a:off x="8686800" y="5949280"/>
            <a:ext cx="61664" cy="176883"/>
          </a:xfrm>
        </p:spPr>
        <p:txBody>
          <a:bodyPr>
            <a:normAutofit fontScale="25000" lnSpcReduction="20000"/>
          </a:bodyPr>
          <a:lstStyle/>
          <a:p>
            <a:endParaRPr lang="en-US" dirty="0"/>
          </a:p>
        </p:txBody>
      </p:sp>
      <p:pic>
        <p:nvPicPr>
          <p:cNvPr id="3074" name="Picture 2" descr="Imagini pentru curbele de histerezis ale materialelor magnetice pe ecranul osciloscopului">
            <a:hlinkClick r:id="rId3"/>
          </p:cNvPr>
          <p:cNvPicPr>
            <a:picLocks noChangeAspect="1" noChangeArrowheads="1"/>
          </p:cNvPicPr>
          <p:nvPr/>
        </p:nvPicPr>
        <p:blipFill>
          <a:blip r:embed="rId4" cstate="print"/>
          <a:srcRect/>
          <a:stretch>
            <a:fillRect/>
          </a:stretch>
        </p:blipFill>
        <p:spPr bwMode="auto">
          <a:xfrm>
            <a:off x="2699792" y="3411606"/>
            <a:ext cx="4097255" cy="3076788"/>
          </a:xfrm>
          <a:prstGeom prst="rect">
            <a:avLst/>
          </a:prstGeom>
          <a:noFill/>
        </p:spPr>
      </p:pic>
      <p:sp>
        <p:nvSpPr>
          <p:cNvPr id="5" name="Substituent dată 4"/>
          <p:cNvSpPr>
            <a:spLocks noGrp="1"/>
          </p:cNvSpPr>
          <p:nvPr>
            <p:ph type="dt" sz="half" idx="10"/>
          </p:nvPr>
        </p:nvSpPr>
        <p:spPr/>
        <p:txBody>
          <a:bodyPr/>
          <a:lstStyle/>
          <a:p>
            <a:fld id="{087EF8A0-DC90-4FF8-8784-1FDD202E3E2B}" type="datetime1">
              <a:rPr lang="en-US" smtClean="0"/>
              <a:pPr/>
              <a:t>3/31/2020</a:t>
            </a:fld>
            <a:endParaRPr lang="en-US"/>
          </a:p>
        </p:txBody>
      </p:sp>
      <p:sp>
        <p:nvSpPr>
          <p:cNvPr id="6" name="Substituent număr diapozitiv 5"/>
          <p:cNvSpPr>
            <a:spLocks noGrp="1"/>
          </p:cNvSpPr>
          <p:nvPr>
            <p:ph type="sldNum" sz="quarter" idx="12"/>
          </p:nvPr>
        </p:nvSpPr>
        <p:spPr/>
        <p:txBody>
          <a:bodyPr/>
          <a:lstStyle/>
          <a:p>
            <a:fld id="{1E923D44-A265-4C35-B3D9-34A1C005FE0F}" type="slidenum">
              <a:rPr lang="en-US" smtClean="0"/>
              <a:pPr/>
              <a:t>7</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0" y="274638"/>
            <a:ext cx="9144000" cy="1143000"/>
          </a:xfrm>
        </p:spPr>
        <p:txBody>
          <a:bodyPr>
            <a:normAutofit fontScale="90000"/>
          </a:bodyPr>
          <a:lstStyle/>
          <a:p>
            <a:pPr>
              <a:buFont typeface="Wingdings" pitchFamily="2" charset="2"/>
              <a:buChar char="§"/>
            </a:pPr>
            <a:r>
              <a:rPr lang="ro-RO" sz="3600" dirty="0" smtClean="0">
                <a:latin typeface="Times New Roman" pitchFamily="18" charset="0"/>
                <a:cs typeface="Times New Roman" pitchFamily="18" charset="0"/>
              </a:rPr>
              <a:t> în practica medicală pentru vizualizarea </a:t>
            </a:r>
            <a:r>
              <a:rPr lang="vi-VN" sz="3600" dirty="0" smtClean="0">
                <a:latin typeface="Times New Roman" pitchFamily="18" charset="0"/>
                <a:cs typeface="Times New Roman" pitchFamily="18" charset="0"/>
              </a:rPr>
              <a:t>activit</a:t>
            </a:r>
            <a:r>
              <a:rPr lang="ro-RO" sz="3600" dirty="0" err="1" smtClean="0">
                <a:latin typeface="Times New Roman" pitchFamily="18" charset="0"/>
                <a:cs typeface="Times New Roman" pitchFamily="18" charset="0"/>
              </a:rPr>
              <a:t>ății</a:t>
            </a:r>
            <a:r>
              <a:rPr lang="vi-VN" sz="3600" dirty="0" smtClean="0">
                <a:latin typeface="Times New Roman" pitchFamily="18" charset="0"/>
                <a:cs typeface="Times New Roman" pitchFamily="18" charset="0"/>
              </a:rPr>
              <a:t> electric</a:t>
            </a:r>
            <a:r>
              <a:rPr lang="ro-RO" sz="3600" dirty="0" smtClean="0">
                <a:latin typeface="Times New Roman" pitchFamily="18" charset="0"/>
                <a:cs typeface="Times New Roman" pitchFamily="18" charset="0"/>
              </a:rPr>
              <a:t>e</a:t>
            </a:r>
            <a:r>
              <a:rPr lang="vi-VN" sz="3600" dirty="0" smtClean="0">
                <a:latin typeface="Times New Roman" pitchFamily="18" charset="0"/>
                <a:cs typeface="Times New Roman" pitchFamily="18" charset="0"/>
              </a:rPr>
              <a:t> a miocardului </a:t>
            </a:r>
            <a:r>
              <a:rPr lang="ro-RO" sz="3600" dirty="0" err="1" smtClean="0">
                <a:latin typeface="Times New Roman" pitchFamily="18" charset="0"/>
                <a:cs typeface="Times New Roman" pitchFamily="18" charset="0"/>
              </a:rPr>
              <a:t>-electrocardiografia</a:t>
            </a:r>
            <a:r>
              <a:rPr lang="vi-VN" sz="3600" dirty="0" smtClean="0">
                <a:latin typeface="Times New Roman" pitchFamily="18" charset="0"/>
                <a:cs typeface="Times New Roman" pitchFamily="18" charset="0"/>
              </a:rPr>
              <a:t>(</a:t>
            </a:r>
            <a:r>
              <a:rPr lang="vi-VN" sz="3600" b="1" dirty="0" smtClean="0">
                <a:latin typeface="Times New Roman" pitchFamily="18" charset="0"/>
                <a:cs typeface="Times New Roman" pitchFamily="18" charset="0"/>
              </a:rPr>
              <a:t>EKG</a:t>
            </a:r>
            <a:r>
              <a:rPr lang="vi-VN" sz="3600" dirty="0" smtClean="0"/>
              <a:t>) </a:t>
            </a:r>
            <a:endParaRPr lang="en-US" sz="3600" dirty="0">
              <a:latin typeface="Times New Roman" pitchFamily="18" charset="0"/>
              <a:cs typeface="Times New Roman" pitchFamily="18" charset="0"/>
            </a:endParaRPr>
          </a:p>
        </p:txBody>
      </p:sp>
      <p:sp>
        <p:nvSpPr>
          <p:cNvPr id="4" name="Substituent dată 3"/>
          <p:cNvSpPr>
            <a:spLocks noGrp="1"/>
          </p:cNvSpPr>
          <p:nvPr>
            <p:ph type="dt" sz="half" idx="10"/>
          </p:nvPr>
        </p:nvSpPr>
        <p:spPr/>
        <p:txBody>
          <a:bodyPr/>
          <a:lstStyle/>
          <a:p>
            <a:fld id="{A3C9EAC3-956E-447A-846C-921E231C860C}"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8</a:t>
            </a:fld>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3131840" y="2564904"/>
            <a:ext cx="3384376" cy="4074891"/>
          </a:xfrm>
          <a:prstGeom prst="rect">
            <a:avLst/>
          </a:prstGeom>
          <a:noFill/>
          <a:ln w="9525">
            <a:noFill/>
            <a:miter lim="800000"/>
            <a:headEnd/>
            <a:tailEnd/>
          </a:ln>
        </p:spPr>
      </p:pic>
    </p:spTree>
  </p:cSld>
  <p:clrMapOvr>
    <a:masterClrMapping/>
  </p:clrMapOvr>
  <p:transition>
    <p:dissolve/>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fontScale="90000"/>
          </a:bodyPr>
          <a:lstStyle/>
          <a:p>
            <a:r>
              <a:rPr lang="en-US" dirty="0" smtClean="0"/>
              <a:t>Ca </a:t>
            </a:r>
            <a:r>
              <a:rPr lang="en-US" dirty="0" err="1" smtClean="0"/>
              <a:t>aparat</a:t>
            </a:r>
            <a:r>
              <a:rPr lang="en-US" dirty="0" smtClean="0"/>
              <a:t> de m</a:t>
            </a:r>
            <a:r>
              <a:rPr lang="ro-RO" dirty="0" smtClean="0"/>
              <a:t>ă</a:t>
            </a:r>
            <a:r>
              <a:rPr lang="en-US" dirty="0" err="1" smtClean="0"/>
              <a:t>sur</a:t>
            </a:r>
            <a:r>
              <a:rPr lang="ro-RO" dirty="0" smtClean="0"/>
              <a:t>ă ș</a:t>
            </a:r>
            <a:r>
              <a:rPr lang="en-US" dirty="0" err="1" smtClean="0"/>
              <a:t>i</a:t>
            </a:r>
            <a:r>
              <a:rPr lang="en-US" dirty="0" smtClean="0"/>
              <a:t> control, </a:t>
            </a:r>
            <a:r>
              <a:rPr lang="en-US" dirty="0" err="1" smtClean="0"/>
              <a:t>osciloscopul</a:t>
            </a:r>
            <a:r>
              <a:rPr lang="en-US" dirty="0" smtClean="0"/>
              <a:t> </a:t>
            </a:r>
            <a:r>
              <a:rPr lang="en-US" dirty="0" err="1" smtClean="0"/>
              <a:t>prezint</a:t>
            </a:r>
            <a:r>
              <a:rPr lang="ro-RO" dirty="0" smtClean="0"/>
              <a:t>ă</a:t>
            </a:r>
            <a:r>
              <a:rPr lang="en-US" dirty="0" smtClean="0"/>
              <a:t> </a:t>
            </a:r>
            <a:r>
              <a:rPr lang="en-US" dirty="0" err="1" smtClean="0"/>
              <a:t>unele</a:t>
            </a:r>
            <a:r>
              <a:rPr lang="en-US" dirty="0" smtClean="0"/>
              <a:t> </a:t>
            </a:r>
            <a:r>
              <a:rPr lang="en-US" dirty="0" err="1" smtClean="0"/>
              <a:t>avantaje</a:t>
            </a:r>
            <a:r>
              <a:rPr lang="en-US" dirty="0" smtClean="0"/>
              <a:t>:</a:t>
            </a:r>
            <a:endParaRPr lang="en-US" dirty="0"/>
          </a:p>
        </p:txBody>
      </p:sp>
      <p:sp>
        <p:nvSpPr>
          <p:cNvPr id="3" name="Substituent conținut 2"/>
          <p:cNvSpPr>
            <a:spLocks noGrp="1"/>
          </p:cNvSpPr>
          <p:nvPr>
            <p:ph idx="1"/>
          </p:nvPr>
        </p:nvSpPr>
        <p:spPr>
          <a:xfrm>
            <a:off x="179512" y="1600200"/>
            <a:ext cx="8784976" cy="4997152"/>
          </a:xfrm>
        </p:spPr>
        <p:txBody>
          <a:bodyPr>
            <a:noAutofit/>
          </a:bodyPr>
          <a:lstStyle/>
          <a:p>
            <a:r>
              <a:rPr lang="de-DE" dirty="0" smtClean="0">
                <a:latin typeface="Times New Roman" pitchFamily="18" charset="0"/>
                <a:cs typeface="Times New Roman" pitchFamily="18" charset="0"/>
              </a:rPr>
              <a:t>i</a:t>
            </a:r>
            <a:r>
              <a:rPr lang="vi-VN" dirty="0" smtClean="0">
                <a:latin typeface="Times New Roman" pitchFamily="18" charset="0"/>
                <a:cs typeface="Times New Roman" pitchFamily="18" charset="0"/>
              </a:rPr>
              <a:t>mpedan</a:t>
            </a:r>
            <a:r>
              <a:rPr lang="ro-RO" dirty="0" smtClean="0">
                <a:latin typeface="Times New Roman" pitchFamily="18" charset="0"/>
                <a:cs typeface="Times New Roman" pitchFamily="18" charset="0"/>
              </a:rPr>
              <a:t>ț</a:t>
            </a:r>
            <a:r>
              <a:rPr lang="vi-VN" dirty="0" smtClean="0">
                <a:latin typeface="Times New Roman" pitchFamily="18" charset="0"/>
                <a:cs typeface="Times New Roman" pitchFamily="18" charset="0"/>
              </a:rPr>
              <a:t>ă de intrare mare, de ordinul M</a:t>
            </a:r>
            <a:r>
              <a:rPr lang="el-GR" dirty="0" smtClean="0">
                <a:latin typeface="Times New Roman" pitchFamily="18" charset="0"/>
                <a:cs typeface="Times New Roman" pitchFamily="18" charset="0"/>
              </a:rPr>
              <a:t>Ω</a:t>
            </a:r>
            <a:endParaRPr lang="ro-RO"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 consum de putere foarte mic de la circuitul de m</a:t>
            </a:r>
            <a:r>
              <a:rPr lang="ro-RO" dirty="0" smtClean="0">
                <a:latin typeface="Times New Roman" pitchFamily="18" charset="0"/>
                <a:cs typeface="Times New Roman" pitchFamily="18" charset="0"/>
              </a:rPr>
              <a:t>ă</a:t>
            </a:r>
            <a:r>
              <a:rPr lang="vi-VN" dirty="0" smtClean="0">
                <a:latin typeface="Times New Roman" pitchFamily="18" charset="0"/>
                <a:cs typeface="Times New Roman" pitchFamily="18" charset="0"/>
              </a:rPr>
              <a:t>surat: </a:t>
            </a:r>
            <a:endParaRPr lang="ro-RO"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 sensibilitate mare (la unele tipuri constructive constanta fiind de frac</a:t>
            </a:r>
            <a:r>
              <a:rPr lang="ro-RO" dirty="0" smtClean="0">
                <a:latin typeface="Times New Roman" pitchFamily="18" charset="0"/>
                <a:cs typeface="Times New Roman" pitchFamily="18" charset="0"/>
              </a:rPr>
              <a:t>ț</a:t>
            </a:r>
            <a:r>
              <a:rPr lang="vi-VN" dirty="0" smtClean="0">
                <a:latin typeface="Times New Roman" pitchFamily="18" charset="0"/>
                <a:cs typeface="Times New Roman" pitchFamily="18" charset="0"/>
              </a:rPr>
              <a:t>iuni de mV/cm);  </a:t>
            </a:r>
            <a:endParaRPr lang="ro-RO"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banda de frecven</a:t>
            </a:r>
            <a:r>
              <a:rPr lang="ro-RO" dirty="0" smtClean="0">
                <a:latin typeface="Times New Roman" pitchFamily="18" charset="0"/>
                <a:cs typeface="Times New Roman" pitchFamily="18" charset="0"/>
              </a:rPr>
              <a:t>ț</a:t>
            </a:r>
            <a:r>
              <a:rPr lang="vi-VN" dirty="0" smtClean="0">
                <a:latin typeface="Times New Roman" pitchFamily="18" charset="0"/>
                <a:cs typeface="Times New Roman" pitchFamily="18" charset="0"/>
              </a:rPr>
              <a:t>e foarte larg</a:t>
            </a:r>
            <a:r>
              <a:rPr lang="ro-RO" dirty="0" smtClean="0">
                <a:latin typeface="Times New Roman" pitchFamily="18" charset="0"/>
                <a:cs typeface="Times New Roman" pitchFamily="18" charset="0"/>
              </a:rPr>
              <a:t>ă</a:t>
            </a:r>
            <a:r>
              <a:rPr lang="vi-VN" dirty="0" smtClean="0">
                <a:latin typeface="Times New Roman" pitchFamily="18" charset="0"/>
                <a:cs typeface="Times New Roman" pitchFamily="18" charset="0"/>
              </a:rPr>
              <a:t>, p</a:t>
            </a:r>
            <a:r>
              <a:rPr lang="ro-RO" dirty="0" smtClean="0">
                <a:latin typeface="Times New Roman" pitchFamily="18" charset="0"/>
                <a:cs typeface="Times New Roman" pitchFamily="18" charset="0"/>
              </a:rPr>
              <a:t>â</a:t>
            </a:r>
            <a:r>
              <a:rPr lang="vi-VN" dirty="0" smtClean="0">
                <a:latin typeface="Times New Roman" pitchFamily="18" charset="0"/>
                <a:cs typeface="Times New Roman" pitchFamily="18" charset="0"/>
              </a:rPr>
              <a:t>n</a:t>
            </a:r>
            <a:r>
              <a:rPr lang="ro-RO" dirty="0" smtClean="0">
                <a:latin typeface="Times New Roman" pitchFamily="18" charset="0"/>
                <a:cs typeface="Times New Roman" pitchFamily="18" charset="0"/>
              </a:rPr>
              <a:t>ă</a:t>
            </a:r>
            <a:r>
              <a:rPr lang="vi-VN" dirty="0" smtClean="0">
                <a:latin typeface="Times New Roman" pitchFamily="18" charset="0"/>
                <a:cs typeface="Times New Roman" pitchFamily="18" charset="0"/>
              </a:rPr>
              <a:t> la sute de </a:t>
            </a:r>
            <a:r>
              <a:rPr lang="ro-RO" dirty="0" smtClean="0">
                <a:latin typeface="Times New Roman" pitchFamily="18" charset="0"/>
                <a:cs typeface="Times New Roman" pitchFamily="18" charset="0"/>
              </a:rPr>
              <a:t>MHz,</a:t>
            </a:r>
            <a:r>
              <a:rPr lang="vi-VN" dirty="0" smtClean="0">
                <a:latin typeface="Times New Roman" pitchFamily="18" charset="0"/>
                <a:cs typeface="Times New Roman" pitchFamily="18" charset="0"/>
              </a:rPr>
              <a:t> in construc</a:t>
            </a:r>
            <a:r>
              <a:rPr lang="ro-RO" dirty="0" smtClean="0">
                <a:latin typeface="Times New Roman" pitchFamily="18" charset="0"/>
                <a:cs typeface="Times New Roman" pitchFamily="18" charset="0"/>
              </a:rPr>
              <a:t>ț</a:t>
            </a:r>
            <a:r>
              <a:rPr lang="vi-VN" dirty="0" smtClean="0">
                <a:latin typeface="Times New Roman" pitchFamily="18" charset="0"/>
                <a:cs typeface="Times New Roman" pitchFamily="18" charset="0"/>
              </a:rPr>
              <a:t>ii speciale p</a:t>
            </a:r>
            <a:r>
              <a:rPr lang="ro-RO" dirty="0" smtClean="0">
                <a:latin typeface="Times New Roman" pitchFamily="18" charset="0"/>
                <a:cs typeface="Times New Roman" pitchFamily="18" charset="0"/>
              </a:rPr>
              <a:t>â</a:t>
            </a:r>
            <a:r>
              <a:rPr lang="vi-VN" dirty="0" smtClean="0">
                <a:latin typeface="Times New Roman" pitchFamily="18" charset="0"/>
                <a:cs typeface="Times New Roman" pitchFamily="18" charset="0"/>
              </a:rPr>
              <a:t>n</a:t>
            </a:r>
            <a:r>
              <a:rPr lang="ro-RO" dirty="0" smtClean="0">
                <a:latin typeface="Times New Roman" pitchFamily="18" charset="0"/>
                <a:cs typeface="Times New Roman" pitchFamily="18" charset="0"/>
              </a:rPr>
              <a:t>ă</a:t>
            </a:r>
            <a:r>
              <a:rPr lang="vi-VN" dirty="0" smtClean="0">
                <a:latin typeface="Times New Roman" pitchFamily="18" charset="0"/>
                <a:cs typeface="Times New Roman" pitchFamily="18" charset="0"/>
              </a:rPr>
              <a:t> la zeci de  </a:t>
            </a:r>
            <a:r>
              <a:rPr lang="ro-RO" dirty="0" smtClean="0">
                <a:latin typeface="Times New Roman" pitchFamily="18" charset="0"/>
                <a:cs typeface="Times New Roman" pitchFamily="18" charset="0"/>
              </a:rPr>
              <a:t>GHz</a:t>
            </a:r>
          </a:p>
          <a:p>
            <a:r>
              <a:rPr lang="vi-VN" dirty="0" smtClean="0">
                <a:latin typeface="Times New Roman" pitchFamily="18" charset="0"/>
                <a:cs typeface="Times New Roman" pitchFamily="18" charset="0"/>
              </a:rPr>
              <a:t> comoditate </a:t>
            </a:r>
            <a:r>
              <a:rPr lang="ro-RO" dirty="0" smtClean="0">
                <a:latin typeface="Times New Roman" pitchFamily="18" charset="0"/>
                <a:cs typeface="Times New Roman" pitchFamily="18" charset="0"/>
              </a:rPr>
              <a:t>î</a:t>
            </a:r>
            <a:r>
              <a:rPr lang="vi-VN" dirty="0" smtClean="0">
                <a:latin typeface="Times New Roman" pitchFamily="18" charset="0"/>
                <a:cs typeface="Times New Roman" pitchFamily="18" charset="0"/>
              </a:rPr>
              <a:t>n  </a:t>
            </a:r>
            <a:r>
              <a:rPr lang="vi-VN" dirty="0" smtClean="0">
                <a:latin typeface="Times New Roman" pitchFamily="18" charset="0"/>
                <a:cs typeface="Times New Roman" pitchFamily="18" charset="0"/>
              </a:rPr>
              <a:t>exploatare. </a:t>
            </a:r>
          </a:p>
          <a:p>
            <a:pPr>
              <a:buNone/>
            </a:pPr>
            <a:r>
              <a:rPr lang="vi-VN" dirty="0" smtClean="0">
                <a:latin typeface="Times New Roman" pitchFamily="18" charset="0"/>
                <a:cs typeface="Times New Roman" pitchFamily="18" charset="0"/>
              </a:rPr>
              <a:t>  </a:t>
            </a:r>
          </a:p>
        </p:txBody>
      </p:sp>
      <p:sp>
        <p:nvSpPr>
          <p:cNvPr id="4" name="Substituent dată 3"/>
          <p:cNvSpPr>
            <a:spLocks noGrp="1"/>
          </p:cNvSpPr>
          <p:nvPr>
            <p:ph type="dt" sz="half" idx="10"/>
          </p:nvPr>
        </p:nvSpPr>
        <p:spPr/>
        <p:txBody>
          <a:bodyPr/>
          <a:lstStyle/>
          <a:p>
            <a:fld id="{CD85B0C8-2040-4258-AC3C-74A86FFC7DF8}" type="datetime1">
              <a:rPr lang="en-US" smtClean="0"/>
              <a:pPr/>
              <a:t>3/31/2020</a:t>
            </a:fld>
            <a:endParaRPr lang="en-US"/>
          </a:p>
        </p:txBody>
      </p:sp>
      <p:sp>
        <p:nvSpPr>
          <p:cNvPr id="5" name="Substituent număr diapozitiv 4"/>
          <p:cNvSpPr>
            <a:spLocks noGrp="1"/>
          </p:cNvSpPr>
          <p:nvPr>
            <p:ph type="sldNum" sz="quarter" idx="12"/>
          </p:nvPr>
        </p:nvSpPr>
        <p:spPr/>
        <p:txBody>
          <a:bodyPr/>
          <a:lstStyle/>
          <a:p>
            <a:fld id="{1E923D44-A265-4C35-B3D9-34A1C005FE0F}" type="slidenum">
              <a:rPr lang="en-US" smtClean="0"/>
              <a:pPr/>
              <a:t>9</a:t>
            </a:fld>
            <a:endParaRPr lang="en-US"/>
          </a:p>
        </p:txBody>
      </p:sp>
    </p:spTree>
  </p:cSld>
  <p:clrMapOvr>
    <a:masterClrMapping/>
  </p:clrMapOvr>
  <p:transition>
    <p:dissolve/>
    <p:sndAc>
      <p:stSnd>
        <p:snd r:embed="rId2" name="camera.wav"/>
      </p:stSnd>
    </p:sndAc>
  </p:transition>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1672</Words>
  <Application>Microsoft Office PowerPoint</Application>
  <PresentationFormat>Expunere pe ecran (4:3)</PresentationFormat>
  <Paragraphs>207</Paragraphs>
  <Slides>43</Slides>
  <Notes>1</Notes>
  <HiddenSlides>0</HiddenSlides>
  <MMClips>0</MMClips>
  <ScaleCrop>false</ScaleCrop>
  <HeadingPairs>
    <vt:vector size="4" baseType="variant">
      <vt:variant>
        <vt:lpstr>Temă</vt:lpstr>
      </vt:variant>
      <vt:variant>
        <vt:i4>1</vt:i4>
      </vt:variant>
      <vt:variant>
        <vt:lpstr>Titluri diapozitive</vt:lpstr>
      </vt:variant>
      <vt:variant>
        <vt:i4>43</vt:i4>
      </vt:variant>
    </vt:vector>
  </HeadingPairs>
  <TitlesOfParts>
    <vt:vector size="44" baseType="lpstr">
      <vt:lpstr>Temă Office</vt:lpstr>
      <vt:lpstr>OSCILOSCOPUL  CATODIC </vt:lpstr>
      <vt:lpstr>Diapozitivul 2</vt:lpstr>
      <vt:lpstr>Diapozitivul 3</vt:lpstr>
      <vt:lpstr>Diapozitivul 4</vt:lpstr>
      <vt:lpstr>Ca aparat de măsură și control servește la: </vt:lpstr>
      <vt:lpstr>Diapozitivul 6</vt:lpstr>
      <vt:lpstr>vizualizarea caracteristicilor componentelor electronice (tuburi electronice, tranzistoare), a curbelor de histerezis ale materialelor magnetice</vt:lpstr>
      <vt:lpstr> în practica medicală pentru vizualizarea activității electrice a miocardului -electrocardiografia(EKG) </vt:lpstr>
      <vt:lpstr>Ca aparat de măsură și control, osciloscopul prezintă unele avantaje:</vt:lpstr>
      <vt:lpstr>SCHEMA BLOC </vt:lpstr>
      <vt:lpstr>Diapozitivul 11</vt:lpstr>
      <vt:lpstr>Diapozitivul 12</vt:lpstr>
      <vt:lpstr>Diapozitivul 13</vt:lpstr>
      <vt:lpstr>Generatorul bazei de timp</vt:lpstr>
      <vt:lpstr>Circuitul de sincronizare-de declanșare</vt:lpstr>
      <vt:lpstr>Circuitul pentru controlul intensității spotului</vt:lpstr>
      <vt:lpstr>Diapozitivul 17</vt:lpstr>
      <vt:lpstr>Diapozitivul 18</vt:lpstr>
      <vt:lpstr>Circuitul de intârziere</vt:lpstr>
      <vt:lpstr>Blocul de alimentare</vt:lpstr>
      <vt:lpstr>Tubul catodic al osciloscopului</vt:lpstr>
      <vt:lpstr>Diapozitivul 22</vt:lpstr>
      <vt:lpstr>Elementele componente ale tubului catodic</vt:lpstr>
      <vt:lpstr>Diapozitivul 24</vt:lpstr>
      <vt:lpstr>Diapozitivul 25</vt:lpstr>
      <vt:lpstr>Diapozitivul 26</vt:lpstr>
      <vt:lpstr>Diapozitivul 27</vt:lpstr>
      <vt:lpstr>Diapozitivul 28</vt:lpstr>
      <vt:lpstr>Diapozitivul 29</vt:lpstr>
      <vt:lpstr> Dispozitivul de deflexie</vt:lpstr>
      <vt:lpstr>Diapozitivul 31</vt:lpstr>
      <vt:lpstr>Plăcile de deflexie</vt:lpstr>
      <vt:lpstr>Diapozitivul 33</vt:lpstr>
      <vt:lpstr>Diapozitivul 34</vt:lpstr>
      <vt:lpstr>Diapozitivul 35</vt:lpstr>
      <vt:lpstr>Reguli pentru utilizarea osciloscoapelor catodice </vt:lpstr>
      <vt:lpstr>Diapozitivul 37</vt:lpstr>
      <vt:lpstr>Osciloscoape moderne </vt:lpstr>
      <vt:lpstr>Caracteristici ala unor aparate moderne: </vt:lpstr>
      <vt:lpstr>Diapozitivul 40</vt:lpstr>
      <vt:lpstr>La osciloscoapele de ultimă generație avantajele sunt: </vt:lpstr>
      <vt:lpstr>Diapozitivul 42</vt:lpstr>
      <vt:lpstr>Diapozitivul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OSCILOSCOPUL  CATODIC </dc:title>
  <dc:creator>gyongyi</dc:creator>
  <cp:lastModifiedBy>gyongyi</cp:lastModifiedBy>
  <cp:revision>162</cp:revision>
  <dcterms:created xsi:type="dcterms:W3CDTF">2020-03-22T09:27:54Z</dcterms:created>
  <dcterms:modified xsi:type="dcterms:W3CDTF">2020-03-31T08:35:38Z</dcterms:modified>
</cp:coreProperties>
</file>