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02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1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88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6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65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9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3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4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5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5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0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0052F3-B82C-4ABF-A910-C3FEDB0B4D5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035B3A-6538-4DA9-AF28-4FC6111E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E23F-6589-4F9A-A1AA-DD161901C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BANII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BB85-F260-406D-A2FB-463D079A4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Georgeta-Victorița CROITOR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6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F9BE-791A-4848-B3C7-97F07A01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/>
              <a:t>Valoarea</a:t>
            </a:r>
            <a:r>
              <a:rPr lang="en-US" sz="3200" dirty="0"/>
              <a:t> </a:t>
            </a:r>
            <a:r>
              <a:rPr lang="en-US" sz="3200" dirty="0" err="1"/>
              <a:t>unităţii</a:t>
            </a:r>
            <a:r>
              <a:rPr lang="en-US" sz="3200" dirty="0"/>
              <a:t> </a:t>
            </a:r>
            <a:r>
              <a:rPr lang="en-US" sz="3200" dirty="0" err="1"/>
              <a:t>monetare</a:t>
            </a:r>
            <a:r>
              <a:rPr lang="en-US" sz="3200" dirty="0"/>
              <a:t> a </a:t>
            </a:r>
            <a:r>
              <a:rPr lang="en-US" sz="3200" dirty="0" err="1"/>
              <a:t>unei</a:t>
            </a:r>
            <a:r>
              <a:rPr lang="en-US" sz="3200" dirty="0"/>
              <a:t> </a:t>
            </a:r>
            <a:r>
              <a:rPr lang="en-US" sz="3200" dirty="0" err="1"/>
              <a:t>ţări</a:t>
            </a:r>
            <a:r>
              <a:rPr lang="en-US" sz="3200" dirty="0"/>
              <a:t> </a:t>
            </a:r>
            <a:r>
              <a:rPr lang="en-US" sz="3200" dirty="0" err="1"/>
              <a:t>depinde</a:t>
            </a:r>
            <a:r>
              <a:rPr lang="en-US" sz="3200" dirty="0"/>
              <a:t> 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BBCB-C598-41B0-9AEB-623CB886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a </a:t>
            </a:r>
            <a:r>
              <a:rPr lang="en-US" dirty="0" err="1"/>
              <a:t>economiei</a:t>
            </a:r>
            <a:r>
              <a:rPr lang="en-US" dirty="0"/>
              <a:t> </a:t>
            </a:r>
            <a:r>
              <a:rPr lang="en-US" dirty="0" err="1"/>
              <a:t>acelei</a:t>
            </a:r>
            <a:r>
              <a:rPr lang="en-US" dirty="0"/>
              <a:t> </a:t>
            </a:r>
            <a:r>
              <a:rPr lang="en-US" dirty="0" err="1"/>
              <a:t>ţări</a:t>
            </a:r>
            <a:r>
              <a:rPr lang="en-US" dirty="0"/>
              <a:t>;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încrederea</a:t>
            </a:r>
            <a:r>
              <a:rPr lang="en-US" dirty="0"/>
              <a:t> </a:t>
            </a:r>
            <a:r>
              <a:rPr lang="en-US" dirty="0" err="1"/>
              <a:t>agenţilor</a:t>
            </a:r>
            <a:r>
              <a:rPr lang="en-US" dirty="0"/>
              <a:t> economici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moneda</a:t>
            </a:r>
            <a:r>
              <a:rPr lang="en-US" dirty="0"/>
              <a:t> </a:t>
            </a:r>
            <a:r>
              <a:rPr lang="en-US" dirty="0" err="1"/>
              <a:t>naţională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924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AB43-9A7A-46BB-8592-F36CEF86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2D74A-7275-4BF4-B3C2-5CCA78405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Banii</a:t>
            </a:r>
            <a:r>
              <a:rPr lang="en-US" dirty="0"/>
              <a:t> au </a:t>
            </a:r>
            <a:r>
              <a:rPr lang="en-US" dirty="0" err="1"/>
              <a:t>apărut</a:t>
            </a:r>
            <a:r>
              <a:rPr lang="en-US" dirty="0"/>
              <a:t> ca o </a:t>
            </a:r>
            <a:r>
              <a:rPr lang="en-US" dirty="0" err="1"/>
              <a:t>necesitate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schimbului</a:t>
            </a:r>
            <a:r>
              <a:rPr lang="en-US" dirty="0"/>
              <a:t> de </a:t>
            </a:r>
            <a:r>
              <a:rPr lang="en-US" dirty="0" err="1"/>
              <a:t>mărfuri</a:t>
            </a:r>
            <a:r>
              <a:rPr lang="en-US" dirty="0"/>
              <a:t>. Pe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amplificării</a:t>
            </a:r>
            <a:r>
              <a:rPr lang="en-US" dirty="0"/>
              <a:t> </a:t>
            </a:r>
            <a:r>
              <a:rPr lang="en-US" dirty="0" err="1"/>
              <a:t>actelor</a:t>
            </a:r>
            <a:r>
              <a:rPr lang="en-US" dirty="0"/>
              <a:t> de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au </a:t>
            </a:r>
            <a:r>
              <a:rPr lang="en-US" dirty="0" err="1"/>
              <a:t>mijlocit</a:t>
            </a:r>
            <a:r>
              <a:rPr lang="en-US" dirty="0"/>
              <a:t> </a:t>
            </a:r>
            <a:r>
              <a:rPr lang="en-US" dirty="0" err="1"/>
              <a:t>relaţiile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, au </a:t>
            </a:r>
            <a:r>
              <a:rPr lang="en-US" dirty="0" err="1"/>
              <a:t>uşurat</a:t>
            </a:r>
            <a:r>
              <a:rPr lang="en-US" dirty="0"/>
              <a:t> </a:t>
            </a:r>
            <a:r>
              <a:rPr lang="en-US" dirty="0" err="1"/>
              <a:t>funcţionarea</a:t>
            </a:r>
            <a:r>
              <a:rPr lang="en-US" dirty="0"/>
              <a:t> </a:t>
            </a:r>
            <a:r>
              <a:rPr lang="en-US" dirty="0" err="1"/>
              <a:t>economiei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au </a:t>
            </a:r>
            <a:r>
              <a:rPr lang="en-US" dirty="0" err="1"/>
              <a:t>impulsionat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societăţii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148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FA85-5DBC-4FB0-9D3F-0985F41B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41A3-9F26-4CF9-9722-EDD8313D0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Banii desemnează moneda metalică, bancnotele, moneda scripturală şi alte forme având forme şi denumiri specifice, diferite de la o ţară la alta, care sunt general acceptate ca mijloace pentru schimburi şi plăţi într-un spaţiu economic dat. </a:t>
            </a:r>
          </a:p>
        </p:txBody>
      </p:sp>
    </p:spTree>
    <p:extLst>
      <p:ext uri="{BB962C8B-B14F-4D97-AF65-F5344CB8AC3E}">
        <p14:creationId xmlns:p14="http://schemas.microsoft.com/office/powerpoint/2010/main" val="27913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9742-75D0-45A5-BED0-5C521B81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82F9-3411-461A-A9DF-2D1339178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Conform </a:t>
            </a:r>
            <a:r>
              <a:rPr lang="en-US" dirty="0" err="1"/>
              <a:t>mărturiei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Herodot</a:t>
            </a:r>
            <a:r>
              <a:rPr lang="en-US" dirty="0"/>
              <a:t>, </a:t>
            </a:r>
            <a:r>
              <a:rPr lang="en-US" dirty="0" err="1"/>
              <a:t>primele</a:t>
            </a:r>
            <a:r>
              <a:rPr lang="en-US" dirty="0"/>
              <a:t> </a:t>
            </a:r>
            <a:r>
              <a:rPr lang="en-US" dirty="0" err="1"/>
              <a:t>monede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create </a:t>
            </a:r>
            <a:r>
              <a:rPr lang="en-US" dirty="0" err="1"/>
              <a:t>în</a:t>
            </a:r>
            <a:r>
              <a:rPr lang="en-US" dirty="0"/>
              <a:t> Grecia,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secolele</a:t>
            </a:r>
            <a:r>
              <a:rPr lang="en-US" dirty="0"/>
              <a:t> VIIVI </a:t>
            </a:r>
            <a:r>
              <a:rPr lang="en-US" dirty="0" err="1"/>
              <a:t>î.Hr</a:t>
            </a:r>
            <a:r>
              <a:rPr lang="en-US" dirty="0"/>
              <a:t>.,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regii</a:t>
            </a:r>
            <a:r>
              <a:rPr lang="en-US" dirty="0"/>
              <a:t> </a:t>
            </a:r>
            <a:r>
              <a:rPr lang="en-US" dirty="0" err="1"/>
              <a:t>lydieni</a:t>
            </a:r>
            <a:r>
              <a:rPr lang="en-US" dirty="0"/>
              <a:t>. </a:t>
            </a:r>
            <a:r>
              <a:rPr lang="en-US" dirty="0" err="1"/>
              <a:t>Moneda</a:t>
            </a:r>
            <a:r>
              <a:rPr lang="en-US" dirty="0"/>
              <a:t> </a:t>
            </a:r>
            <a:r>
              <a:rPr lang="en-US" dirty="0" err="1"/>
              <a:t>metalică</a:t>
            </a:r>
            <a:r>
              <a:rPr lang="en-US" dirty="0"/>
              <a:t> a </a:t>
            </a:r>
            <a:r>
              <a:rPr lang="en-US" dirty="0" err="1"/>
              <a:t>fost</a:t>
            </a:r>
            <a:r>
              <a:rPr lang="en-US" dirty="0"/>
              <a:t> de la </a:t>
            </a:r>
            <a:r>
              <a:rPr lang="en-US" dirty="0" err="1"/>
              <a:t>început</a:t>
            </a:r>
            <a:r>
              <a:rPr lang="en-US" dirty="0"/>
              <a:t> o </a:t>
            </a:r>
            <a:r>
              <a:rPr lang="en-US" dirty="0" err="1"/>
              <a:t>piesă</a:t>
            </a:r>
            <a:r>
              <a:rPr lang="en-US" dirty="0"/>
              <a:t> </a:t>
            </a:r>
            <a:r>
              <a:rPr lang="en-US" dirty="0" err="1"/>
              <a:t>rotundă</a:t>
            </a:r>
            <a:r>
              <a:rPr lang="en-US" dirty="0"/>
              <a:t> de </a:t>
            </a:r>
            <a:r>
              <a:rPr lang="en-US" dirty="0" err="1"/>
              <a:t>aur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argint</a:t>
            </a:r>
            <a:r>
              <a:rPr lang="en-US" dirty="0"/>
              <a:t>, de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greutate</a:t>
            </a:r>
            <a:r>
              <a:rPr lang="en-US" dirty="0"/>
              <a:t>, </a:t>
            </a:r>
            <a:r>
              <a:rPr lang="en-US" dirty="0" err="1"/>
              <a:t>puritate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marcată</a:t>
            </a:r>
            <a:r>
              <a:rPr lang="en-US" dirty="0"/>
              <a:t> cu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însemnele</a:t>
            </a:r>
            <a:r>
              <a:rPr lang="en-US" dirty="0"/>
              <a:t> </a:t>
            </a:r>
            <a:r>
              <a:rPr lang="en-US" dirty="0" err="1"/>
              <a:t>statului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efigia</a:t>
            </a:r>
            <a:r>
              <a:rPr lang="en-US" dirty="0"/>
              <a:t>  </a:t>
            </a:r>
            <a:r>
              <a:rPr lang="en-US" dirty="0" err="1"/>
              <a:t>suveranului</a:t>
            </a:r>
            <a:r>
              <a:rPr lang="en-US" dirty="0"/>
              <a:t> </a:t>
            </a:r>
            <a:r>
              <a:rPr lang="en-US" dirty="0" err="1"/>
              <a:t>emitent</a:t>
            </a:r>
            <a:r>
              <a:rPr lang="en-US" dirty="0"/>
              <a:t>. </a:t>
            </a:r>
            <a:r>
              <a:rPr lang="en-US" dirty="0" err="1"/>
              <a:t>Monedele</a:t>
            </a:r>
            <a:r>
              <a:rPr lang="en-US" dirty="0"/>
              <a:t> </a:t>
            </a:r>
            <a:r>
              <a:rPr lang="en-US" dirty="0" err="1"/>
              <a:t>metalice</a:t>
            </a:r>
            <a:r>
              <a:rPr lang="en-US" dirty="0"/>
              <a:t> </a:t>
            </a:r>
            <a:r>
              <a:rPr lang="en-US" dirty="0" err="1"/>
              <a:t>circulă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, sub </a:t>
            </a:r>
            <a:r>
              <a:rPr lang="en-US" dirty="0" err="1"/>
              <a:t>denumiri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de la </a:t>
            </a:r>
            <a:r>
              <a:rPr lang="en-US" dirty="0" err="1"/>
              <a:t>ţară</a:t>
            </a:r>
            <a:r>
              <a:rPr lang="en-US" dirty="0"/>
              <a:t> la </a:t>
            </a:r>
            <a:r>
              <a:rPr lang="en-US" dirty="0" err="1"/>
              <a:t>ţară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confecţionate</a:t>
            </a:r>
            <a:r>
              <a:rPr lang="en-US" dirty="0"/>
              <a:t> din diverse </a:t>
            </a:r>
            <a:r>
              <a:rPr lang="en-US" dirty="0" err="1"/>
              <a:t>aliaje</a:t>
            </a:r>
            <a:r>
              <a:rPr lang="en-US" dirty="0"/>
              <a:t> </a:t>
            </a:r>
            <a:r>
              <a:rPr lang="en-US" dirty="0" err="1"/>
              <a:t>metalice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042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141F-5783-4A9B-BB0C-14523BE2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032B8-C60D-4A94-AB46-D4DCE3A5A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err="1"/>
              <a:t>Rolul</a:t>
            </a:r>
            <a:r>
              <a:rPr lang="en-US" dirty="0"/>
              <a:t> economic al </a:t>
            </a:r>
            <a:r>
              <a:rPr lang="en-US" dirty="0" err="1"/>
              <a:t>banilor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pus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evidenţă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funcţiilor</a:t>
            </a:r>
            <a:r>
              <a:rPr lang="en-US" dirty="0"/>
              <a:t> pe care le </a:t>
            </a:r>
            <a:r>
              <a:rPr lang="en-US" dirty="0" err="1"/>
              <a:t>îndeplinesc</a:t>
            </a:r>
            <a:r>
              <a:rPr lang="en-US" dirty="0"/>
              <a:t>: </a:t>
            </a:r>
            <a:endParaRPr lang="ro-RO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Măsură</a:t>
            </a:r>
            <a:r>
              <a:rPr lang="en-US" dirty="0"/>
              <a:t> a </a:t>
            </a:r>
            <a:r>
              <a:rPr lang="en-US" dirty="0" err="1"/>
              <a:t>valorii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 etalon </a:t>
            </a:r>
            <a:endParaRPr lang="ro-RO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Mijloc</a:t>
            </a:r>
            <a:r>
              <a:rPr lang="en-US" dirty="0"/>
              <a:t> de </a:t>
            </a:r>
            <a:r>
              <a:rPr lang="en-US" dirty="0" err="1"/>
              <a:t>schimb</a:t>
            </a:r>
            <a:r>
              <a:rPr lang="en-US" dirty="0"/>
              <a:t>  </a:t>
            </a:r>
            <a:endParaRPr lang="ro-RO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Mijloc</a:t>
            </a:r>
            <a:r>
              <a:rPr lang="en-US" dirty="0"/>
              <a:t> de </a:t>
            </a:r>
            <a:r>
              <a:rPr lang="en-US" dirty="0" err="1"/>
              <a:t>plată</a:t>
            </a:r>
            <a:r>
              <a:rPr lang="en-US" dirty="0"/>
              <a:t> </a:t>
            </a:r>
            <a:endParaRPr lang="ro-RO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Formă</a:t>
            </a:r>
            <a:r>
              <a:rPr lang="en-US" dirty="0"/>
              <a:t> </a:t>
            </a:r>
            <a:r>
              <a:rPr lang="en-US" dirty="0" err="1"/>
              <a:t>universală</a:t>
            </a:r>
            <a:r>
              <a:rPr lang="en-US" dirty="0"/>
              <a:t> a </a:t>
            </a:r>
            <a:r>
              <a:rPr lang="en-US" dirty="0" err="1"/>
              <a:t>avuţiei</a:t>
            </a:r>
            <a:r>
              <a:rPr lang="en-US" dirty="0"/>
              <a:t> </a:t>
            </a:r>
            <a:endParaRPr lang="ro-RO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Bani </a:t>
            </a:r>
            <a:r>
              <a:rPr lang="en-US" dirty="0" err="1"/>
              <a:t>universali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6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F012-BB17-40D3-8284-950BECE2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200" dirty="0"/>
              <a:t>O detaliere a acestor funcţii ar consta din următoarele: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7CBD5-D675-4B51-9076-5C0152915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1.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banilor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măsurată</a:t>
            </a:r>
            <a:r>
              <a:rPr lang="en-US" dirty="0"/>
              <a:t> </a:t>
            </a:r>
            <a:r>
              <a:rPr lang="en-US" dirty="0" err="1"/>
              <a:t>activitatea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 ( </a:t>
            </a:r>
            <a:r>
              <a:rPr lang="en-US" dirty="0" err="1"/>
              <a:t>cheltuielile</a:t>
            </a:r>
            <a:r>
              <a:rPr lang="en-US" dirty="0"/>
              <a:t>, </a:t>
            </a:r>
            <a:r>
              <a:rPr lang="en-US" dirty="0" err="1"/>
              <a:t>rezultatele</a:t>
            </a:r>
            <a:r>
              <a:rPr lang="en-US" dirty="0"/>
              <a:t>, </a:t>
            </a:r>
            <a:r>
              <a:rPr lang="en-US" dirty="0" err="1"/>
              <a:t>fluxurile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stocurile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agent economic,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economiei</a:t>
            </a:r>
            <a:r>
              <a:rPr lang="en-US" dirty="0"/>
              <a:t> </a:t>
            </a:r>
            <a:r>
              <a:rPr lang="en-US" dirty="0" err="1"/>
              <a:t>naţionale.Unitatea</a:t>
            </a:r>
            <a:r>
              <a:rPr lang="en-US" dirty="0"/>
              <a:t> etalon </a:t>
            </a:r>
            <a:r>
              <a:rPr lang="en-US" dirty="0" err="1"/>
              <a:t>folosită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unitatea</a:t>
            </a:r>
            <a:r>
              <a:rPr lang="en-US" dirty="0"/>
              <a:t> </a:t>
            </a:r>
            <a:r>
              <a:rPr lang="en-US" dirty="0" err="1"/>
              <a:t>monetară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ţări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94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8180-CE64-4F11-A6D5-E408E946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E0005-756E-4CCA-B3FA-E5A88A31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2. Banii mijlocesc orice act de schimb. Prin prezenţa lor, procesul de schimb se scindează în două operaţiuni:vânzarea şi cumpărarea. </a:t>
            </a:r>
          </a:p>
          <a:p>
            <a:pPr marL="0" indent="0">
              <a:buNone/>
            </a:pPr>
            <a:r>
              <a:rPr lang="ro-RO" dirty="0"/>
              <a:t>3. Orice obligaţie economică este evaluată în bani şi se stinge prin plata sumei corespunzătoare. Ex: plata salariilor, impozitelor, amenzilor, chiriilor, datoriilor etc.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7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D00F-D12A-4EE1-B4D5-A087284B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D685-1AEE-4509-ABFF-12415097E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/>
              <a:t>4.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producţiei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circulaţiei</a:t>
            </a:r>
            <a:r>
              <a:rPr lang="en-US" dirty="0"/>
              <a:t> </a:t>
            </a:r>
            <a:r>
              <a:rPr lang="en-US" dirty="0" err="1"/>
              <a:t>mărfurilor</a:t>
            </a:r>
            <a:r>
              <a:rPr lang="en-US" dirty="0"/>
              <a:t> </a:t>
            </a:r>
            <a:r>
              <a:rPr lang="en-US" dirty="0" err="1"/>
              <a:t>presupune</a:t>
            </a:r>
            <a:r>
              <a:rPr lang="en-US" dirty="0"/>
              <a:t> </a:t>
            </a:r>
            <a:r>
              <a:rPr lang="en-US" dirty="0" err="1"/>
              <a:t>existenţa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rezerve</a:t>
            </a:r>
            <a:r>
              <a:rPr lang="en-US" dirty="0"/>
              <a:t> </a:t>
            </a:r>
            <a:r>
              <a:rPr lang="en-US" dirty="0" err="1"/>
              <a:t>băneşti</a:t>
            </a:r>
            <a:r>
              <a:rPr lang="en-US" dirty="0"/>
              <a:t>, determinate de </a:t>
            </a:r>
            <a:r>
              <a:rPr lang="en-US" dirty="0" err="1"/>
              <a:t>ampla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a </a:t>
            </a:r>
            <a:r>
              <a:rPr lang="en-US" dirty="0" err="1"/>
              <a:t>relaţiilor</a:t>
            </a:r>
            <a:r>
              <a:rPr lang="en-US" dirty="0"/>
              <a:t> de credit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</a:t>
            </a:r>
            <a:r>
              <a:rPr lang="en-US" dirty="0" err="1"/>
              <a:t>bancar</a:t>
            </a:r>
            <a:r>
              <a:rPr lang="en-US" dirty="0"/>
              <a:t> modern. </a:t>
            </a:r>
            <a:r>
              <a:rPr lang="en-US" dirty="0" err="1"/>
              <a:t>Rezervele</a:t>
            </a:r>
            <a:r>
              <a:rPr lang="en-US" dirty="0"/>
              <a:t> </a:t>
            </a:r>
            <a:r>
              <a:rPr lang="en-US" dirty="0" err="1"/>
              <a:t>băneşti</a:t>
            </a:r>
            <a:r>
              <a:rPr lang="en-US" dirty="0"/>
              <a:t> </a:t>
            </a:r>
            <a:r>
              <a:rPr lang="en-US" dirty="0" err="1"/>
              <a:t>conferă</a:t>
            </a:r>
            <a:r>
              <a:rPr lang="en-US" dirty="0"/>
              <a:t> </a:t>
            </a:r>
            <a:r>
              <a:rPr lang="en-US" dirty="0" err="1"/>
              <a:t>posesorului</a:t>
            </a:r>
            <a:r>
              <a:rPr lang="en-US" dirty="0"/>
              <a:t> </a:t>
            </a:r>
            <a:r>
              <a:rPr lang="en-US" dirty="0" err="1"/>
              <a:t>forţă</a:t>
            </a:r>
            <a:r>
              <a:rPr lang="en-US" dirty="0"/>
              <a:t> </a:t>
            </a:r>
            <a:r>
              <a:rPr lang="en-US" dirty="0" err="1"/>
              <a:t>economică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5.</a:t>
            </a:r>
            <a:r>
              <a:rPr lang="ro-RO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îndeplinită</a:t>
            </a:r>
            <a:r>
              <a:rPr lang="en-US" dirty="0"/>
              <a:t> de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relaţiilor</a:t>
            </a:r>
            <a:r>
              <a:rPr lang="en-US" dirty="0"/>
              <a:t> </a:t>
            </a:r>
            <a:r>
              <a:rPr lang="en-US" dirty="0" err="1"/>
              <a:t>internaţionale</a:t>
            </a:r>
            <a:r>
              <a:rPr lang="en-US" dirty="0"/>
              <a:t>. </a:t>
            </a:r>
            <a:r>
              <a:rPr lang="en-US" dirty="0" err="1"/>
              <a:t>Ei</a:t>
            </a:r>
            <a:r>
              <a:rPr lang="en-US" dirty="0"/>
              <a:t> sunt </a:t>
            </a:r>
            <a:r>
              <a:rPr lang="en-US" dirty="0" err="1"/>
              <a:t>folosiţi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comerţul</a:t>
            </a:r>
            <a:r>
              <a:rPr lang="en-US" dirty="0"/>
              <a:t> </a:t>
            </a:r>
            <a:r>
              <a:rPr lang="en-US" dirty="0" err="1"/>
              <a:t>internaţional</a:t>
            </a:r>
            <a:r>
              <a:rPr lang="en-US" dirty="0"/>
              <a:t>, </a:t>
            </a:r>
            <a:r>
              <a:rPr lang="en-US" dirty="0" err="1"/>
              <a:t>turism</a:t>
            </a:r>
            <a:r>
              <a:rPr lang="en-US" dirty="0"/>
              <a:t>, transfer de </a:t>
            </a:r>
            <a:r>
              <a:rPr lang="en-US" dirty="0" err="1"/>
              <a:t>tehnologii</a:t>
            </a:r>
            <a:r>
              <a:rPr lang="en-US" dirty="0"/>
              <a:t>, </a:t>
            </a:r>
            <a:r>
              <a:rPr lang="en-US" dirty="0" err="1"/>
              <a:t>împrumuturi</a:t>
            </a:r>
            <a:r>
              <a:rPr lang="en-US" dirty="0"/>
              <a:t> </a:t>
            </a:r>
            <a:r>
              <a:rPr lang="en-US" dirty="0" err="1"/>
              <a:t>internaţionale</a:t>
            </a:r>
            <a:r>
              <a:rPr lang="ro-RO" dirty="0"/>
              <a:t>, </a:t>
            </a:r>
            <a:r>
              <a:rPr lang="en-US" dirty="0" err="1"/>
              <a:t>investiţii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străinătate</a:t>
            </a:r>
            <a:r>
              <a:rPr lang="en-US" dirty="0"/>
              <a:t> etc. </a:t>
            </a:r>
          </a:p>
        </p:txBody>
      </p:sp>
    </p:spTree>
    <p:extLst>
      <p:ext uri="{BB962C8B-B14F-4D97-AF65-F5344CB8AC3E}">
        <p14:creationId xmlns:p14="http://schemas.microsoft.com/office/powerpoint/2010/main" val="380357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8900-0BB6-44DB-9BFD-86FAC855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sz="3200" dirty="0"/>
              <a:t>Moneda</a:t>
            </a:r>
            <a:r>
              <a:rPr lang="ro-RO" dirty="0"/>
              <a:t> națională a României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426ED-D084-4B1C-B4FA-49BA077B3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1867 se </a:t>
            </a:r>
            <a:r>
              <a:rPr lang="en-US" dirty="0" err="1"/>
              <a:t>promulgă</a:t>
            </a:r>
            <a:r>
              <a:rPr lang="en-US" dirty="0"/>
              <a:t> </a:t>
            </a:r>
            <a:r>
              <a:rPr lang="en-US" dirty="0" err="1"/>
              <a:t>Legea</a:t>
            </a:r>
            <a:r>
              <a:rPr lang="en-US" dirty="0"/>
              <a:t> </a:t>
            </a:r>
            <a:r>
              <a:rPr lang="en-US" dirty="0" err="1"/>
              <a:t>Monetară</a:t>
            </a:r>
            <a:r>
              <a:rPr lang="en-US" dirty="0"/>
              <a:t> a </a:t>
            </a:r>
            <a:r>
              <a:rPr lang="en-US" dirty="0" err="1"/>
              <a:t>României</a:t>
            </a:r>
            <a:r>
              <a:rPr lang="en-US" dirty="0"/>
              <a:t>, care </a:t>
            </a:r>
            <a:r>
              <a:rPr lang="en-US" dirty="0" err="1"/>
              <a:t>stabileşte</a:t>
            </a:r>
            <a:r>
              <a:rPr lang="en-US" dirty="0"/>
              <a:t> </a:t>
            </a:r>
            <a:r>
              <a:rPr lang="en-US" dirty="0" err="1"/>
              <a:t>moneda</a:t>
            </a:r>
            <a:r>
              <a:rPr lang="en-US" dirty="0"/>
              <a:t> </a:t>
            </a:r>
            <a:r>
              <a:rPr lang="en-US" dirty="0" err="1"/>
              <a:t>naţională</a:t>
            </a:r>
            <a:r>
              <a:rPr lang="en-US" dirty="0"/>
              <a:t>: </a:t>
            </a:r>
            <a:r>
              <a:rPr lang="en-US" dirty="0" err="1"/>
              <a:t>leul</a:t>
            </a:r>
            <a:r>
              <a:rPr lang="en-US" dirty="0"/>
              <a:t>. </a:t>
            </a:r>
            <a:r>
              <a:rPr lang="en-US" dirty="0" err="1"/>
              <a:t>Diviziunea</a:t>
            </a:r>
            <a:r>
              <a:rPr lang="en-US" dirty="0"/>
              <a:t> se </a:t>
            </a:r>
            <a:r>
              <a:rPr lang="en-US" dirty="0" err="1"/>
              <a:t>numeşte</a:t>
            </a:r>
            <a:r>
              <a:rPr lang="en-US" dirty="0"/>
              <a:t> ban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cu a </a:t>
            </a:r>
            <a:r>
              <a:rPr lang="en-US" dirty="0" err="1"/>
              <a:t>suta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din leu.   </a:t>
            </a:r>
            <a:r>
              <a:rPr lang="en-US" dirty="0" err="1"/>
              <a:t>Denumirea</a:t>
            </a:r>
            <a:r>
              <a:rPr lang="en-US" dirty="0"/>
              <a:t> de „</a:t>
            </a:r>
            <a:r>
              <a:rPr lang="en-US" dirty="0" err="1"/>
              <a:t>leu”a</a:t>
            </a:r>
            <a:r>
              <a:rPr lang="en-US" dirty="0"/>
              <a:t>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adoptată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populaţia</a:t>
            </a:r>
            <a:r>
              <a:rPr lang="en-US" dirty="0"/>
              <a:t> din </a:t>
            </a:r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denumea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talerii</a:t>
            </a:r>
            <a:r>
              <a:rPr lang="en-US" dirty="0"/>
              <a:t> </a:t>
            </a:r>
            <a:r>
              <a:rPr lang="en-US" dirty="0" err="1"/>
              <a:t>olandezi</a:t>
            </a:r>
            <a:r>
              <a:rPr lang="en-US" dirty="0"/>
              <a:t> care </a:t>
            </a:r>
            <a:r>
              <a:rPr lang="en-US" dirty="0" err="1"/>
              <a:t>circulau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ţară</a:t>
            </a:r>
            <a:r>
              <a:rPr lang="en-US" dirty="0"/>
              <a:t> din </a:t>
            </a:r>
            <a:r>
              <a:rPr lang="en-US" dirty="0" err="1"/>
              <a:t>secolul</a:t>
            </a:r>
            <a:r>
              <a:rPr lang="en-US" dirty="0"/>
              <a:t> al XVII- lea </a:t>
            </a:r>
            <a:r>
              <a:rPr lang="en-US" dirty="0" err="1"/>
              <a:t>şi</a:t>
            </a:r>
            <a:r>
              <a:rPr lang="en-US" dirty="0"/>
              <a:t> care </a:t>
            </a:r>
            <a:r>
              <a:rPr lang="en-US" dirty="0" err="1"/>
              <a:t>aveau</a:t>
            </a:r>
            <a:r>
              <a:rPr lang="en-US" dirty="0"/>
              <a:t> </a:t>
            </a:r>
            <a:r>
              <a:rPr lang="en-US" dirty="0" err="1"/>
              <a:t>imprimat</a:t>
            </a:r>
            <a:r>
              <a:rPr lang="en-US" dirty="0"/>
              <a:t> un leu pe </a:t>
            </a:r>
            <a:r>
              <a:rPr lang="en-US" dirty="0" err="1"/>
              <a:t>aversul</a:t>
            </a:r>
            <a:r>
              <a:rPr lang="en-US" dirty="0"/>
              <a:t> </a:t>
            </a:r>
            <a:r>
              <a:rPr lang="en-US" dirty="0" err="1"/>
              <a:t>monedei</a:t>
            </a:r>
            <a:r>
              <a:rPr lang="en-US" dirty="0"/>
              <a:t>.  </a:t>
            </a:r>
            <a:r>
              <a:rPr lang="en-US" dirty="0" err="1"/>
              <a:t>În</a:t>
            </a:r>
            <a:r>
              <a:rPr lang="en-US" dirty="0"/>
              <a:t> 1870 se </a:t>
            </a:r>
            <a:r>
              <a:rPr lang="en-US" dirty="0" err="1"/>
              <a:t>inaugurează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 </a:t>
            </a:r>
            <a:r>
              <a:rPr lang="en-US" dirty="0" err="1"/>
              <a:t>Monetăria</a:t>
            </a:r>
            <a:r>
              <a:rPr lang="en-US" dirty="0"/>
              <a:t> </a:t>
            </a:r>
            <a:r>
              <a:rPr lang="en-US" dirty="0" err="1"/>
              <a:t>Statului</a:t>
            </a:r>
            <a:r>
              <a:rPr lang="en-US" dirty="0"/>
              <a:t> </a:t>
            </a:r>
            <a:r>
              <a:rPr lang="en-US" dirty="0" err="1"/>
              <a:t>Român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se bat </a:t>
            </a:r>
            <a:r>
              <a:rPr lang="en-US" dirty="0" err="1"/>
              <a:t>primele</a:t>
            </a:r>
            <a:r>
              <a:rPr lang="en-US" dirty="0"/>
              <a:t> </a:t>
            </a:r>
            <a:r>
              <a:rPr lang="en-US" dirty="0" err="1"/>
              <a:t>monede</a:t>
            </a:r>
            <a:r>
              <a:rPr lang="en-US" dirty="0"/>
              <a:t> de 20 lei de </a:t>
            </a:r>
            <a:r>
              <a:rPr lang="en-US" dirty="0" err="1"/>
              <a:t>aur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1 leu de </a:t>
            </a:r>
            <a:r>
              <a:rPr lang="en-US" dirty="0" err="1"/>
              <a:t>argint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112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497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BANII</vt:lpstr>
      <vt:lpstr>PowerPoint Presentation</vt:lpstr>
      <vt:lpstr>PowerPoint Presentation</vt:lpstr>
      <vt:lpstr>PowerPoint Presentation</vt:lpstr>
      <vt:lpstr>PowerPoint Presentation</vt:lpstr>
      <vt:lpstr>O detaliere a acestor funcţii ar consta din următoarele: </vt:lpstr>
      <vt:lpstr>PowerPoint Presentation</vt:lpstr>
      <vt:lpstr>PowerPoint Presentation</vt:lpstr>
      <vt:lpstr>Moneda națională a României</vt:lpstr>
      <vt:lpstr>Valoarea unităţii monetare a unei ţări depinde de: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BANII</dc:title>
  <dc:creator>Victorita Croitor</dc:creator>
  <cp:lastModifiedBy>Victorita Croitor</cp:lastModifiedBy>
  <cp:revision>4</cp:revision>
  <dcterms:created xsi:type="dcterms:W3CDTF">2020-05-01T12:32:39Z</dcterms:created>
  <dcterms:modified xsi:type="dcterms:W3CDTF">2020-05-01T12:45:16Z</dcterms:modified>
</cp:coreProperties>
</file>