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4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7A966-6B90-4DBB-A512-01423E0654F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40553-69C2-47E8-9C05-58FB9B2A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0353-B3E1-4046-BE2D-01F3F5ED6043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CA37-3047-4A55-AA6C-9DD08CE39059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957F-3FA9-4D4F-AC5B-F8E4671B1465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C206-7F2B-49F8-A347-67A344C8C035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D123-0C35-42C2-B097-5B648515E82C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8BC4-68D0-47C0-882E-C3FDE2D3E656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A9-79EA-4CB5-A44E-709C27E5C6C5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A69-D274-4FB0-ACE4-411848225A03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ABB1-90A5-4FD3-9B70-4A95FB53098B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37C8-2088-4FA0-9405-204ACCED5A89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BD45-2F28-40E0-BAE7-844ADC36D751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CC40-3E48-47A7-BB3F-A2F651126EED}" type="datetime1">
              <a:rPr lang="hu-HU" smtClean="0"/>
              <a:t>2014.02.17.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Kajtar Brigitta - anul I B PL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4FE5-D658-4A2C-8495-FDC5F7696CC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COSTUMUL PE TERITORIUL ROMANIEI IN SEC AL XVII LEA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KOCSIS BRIGITTA REKA PLB I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1865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4429156" cy="4572032"/>
          </a:xfrm>
        </p:spPr>
        <p:txBody>
          <a:bodyPr>
            <a:noAutofit/>
          </a:bodyPr>
          <a:lstStyle/>
          <a:p>
            <a:pPr algn="just"/>
            <a:r>
              <a:rPr lang="hu-HU" sz="1600" b="1" i="1" dirty="0" smtClean="0">
                <a:solidFill>
                  <a:schemeClr val="tx1"/>
                </a:solidFill>
              </a:rPr>
              <a:t>CONDIŢII </a:t>
            </a:r>
            <a:r>
              <a:rPr lang="hu-HU" sz="1600" b="1" i="1" dirty="0">
                <a:solidFill>
                  <a:schemeClr val="tx1"/>
                </a:solidFill>
              </a:rPr>
              <a:t>DE DEZVOLTARE</a:t>
            </a:r>
          </a:p>
          <a:p>
            <a:pPr algn="just"/>
            <a:r>
              <a:rPr lang="it-IT" sz="1600" b="1" i="1" dirty="0">
                <a:solidFill>
                  <a:schemeClr val="tx1"/>
                </a:solidFill>
              </a:rPr>
              <a:t>În secolul al XVII-lea, </a:t>
            </a:r>
            <a:r>
              <a:rPr lang="ro-RO" sz="1600" b="1" i="1" dirty="0" smtClean="0">
                <a:solidFill>
                  <a:schemeClr val="tx1"/>
                </a:solidFill>
              </a:rPr>
              <a:t>Ţă</a:t>
            </a:r>
            <a:r>
              <a:rPr lang="it-IT" sz="1600" b="1" i="1" dirty="0" smtClean="0">
                <a:solidFill>
                  <a:schemeClr val="tx1"/>
                </a:solidFill>
              </a:rPr>
              <a:t>rile </a:t>
            </a:r>
            <a:r>
              <a:rPr lang="it-IT" sz="1600" b="1" i="1" dirty="0">
                <a:solidFill>
                  <a:schemeClr val="tx1"/>
                </a:solidFill>
              </a:rPr>
              <a:t>Române trebuiau </a:t>
            </a:r>
            <a:r>
              <a:rPr lang="it-IT" sz="1600" b="1" i="1" dirty="0" smtClean="0">
                <a:solidFill>
                  <a:schemeClr val="tx1"/>
                </a:solidFill>
              </a:rPr>
              <a:t>s</a:t>
            </a:r>
            <a:r>
              <a:rPr lang="ro-RO" sz="1600" b="1" i="1" dirty="0" smtClean="0">
                <a:solidFill>
                  <a:schemeClr val="tx1"/>
                </a:solidFill>
              </a:rPr>
              <a:t>ă</a:t>
            </a:r>
            <a:endParaRPr lang="it-IT" sz="1600" b="1" i="1" dirty="0">
              <a:solidFill>
                <a:schemeClr val="tx1"/>
              </a:solidFill>
            </a:endParaRPr>
          </a:p>
          <a:p>
            <a:pPr algn="just"/>
            <a:r>
              <a:rPr lang="hu-HU" sz="1600" b="1" i="1" dirty="0" err="1">
                <a:solidFill>
                  <a:schemeClr val="tx1"/>
                </a:solidFill>
              </a:rPr>
              <a:t>reziste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agresiunilor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Imperiului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otoman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suzeran</a:t>
            </a:r>
            <a:r>
              <a:rPr lang="hu-HU" sz="1600" b="1" i="1" dirty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hu-HU" sz="1600" b="1" i="1" dirty="0" err="1">
                <a:solidFill>
                  <a:schemeClr val="tx1"/>
                </a:solidFill>
              </a:rPr>
              <a:t>iar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Transilvania</a:t>
            </a:r>
            <a:r>
              <a:rPr lang="hu-HU" sz="1600" b="1" i="1" dirty="0">
                <a:solidFill>
                  <a:schemeClr val="tx1"/>
                </a:solidFill>
              </a:rPr>
              <a:t>, </a:t>
            </a:r>
            <a:r>
              <a:rPr lang="hu-HU" sz="1600" b="1" i="1" dirty="0" err="1">
                <a:solidFill>
                  <a:schemeClr val="tx1"/>
                </a:solidFill>
              </a:rPr>
              <a:t>î</a:t>
            </a:r>
            <a:r>
              <a:rPr lang="hu-HU" sz="1600" b="1" i="1" dirty="0" err="1" smtClean="0">
                <a:solidFill>
                  <a:schemeClr val="tx1"/>
                </a:solidFill>
              </a:rPr>
              <a:t>n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>
                <a:solidFill>
                  <a:schemeClr val="tx1"/>
                </a:solidFill>
              </a:rPr>
              <a:t>plus, </a:t>
            </a:r>
            <a:r>
              <a:rPr lang="hu-HU" sz="1600" b="1" i="1" dirty="0" err="1">
                <a:solidFill>
                  <a:schemeClr val="tx1"/>
                </a:solidFill>
              </a:rPr>
              <a:t>ş</a:t>
            </a:r>
            <a:r>
              <a:rPr lang="hu-HU" sz="1600" b="1" i="1" dirty="0" err="1" smtClean="0">
                <a:solidFill>
                  <a:schemeClr val="tx1"/>
                </a:solidFill>
              </a:rPr>
              <a:t>i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presiunilor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militare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 smtClean="0">
                <a:solidFill>
                  <a:schemeClr val="tx1"/>
                </a:solidFill>
              </a:rPr>
              <a:t>şi</a:t>
            </a:r>
            <a:endParaRPr lang="hu-HU" sz="1600" b="1" i="1" dirty="0">
              <a:solidFill>
                <a:schemeClr val="tx1"/>
              </a:solidFill>
            </a:endParaRPr>
          </a:p>
          <a:p>
            <a:pPr algn="just"/>
            <a:r>
              <a:rPr lang="it-IT" sz="1600" b="1" i="1" dirty="0">
                <a:solidFill>
                  <a:schemeClr val="tx1"/>
                </a:solidFill>
              </a:rPr>
              <a:t>politice ale Imperiului habsburgic. În timpul lui</a:t>
            </a:r>
          </a:p>
          <a:p>
            <a:pPr algn="just"/>
            <a:r>
              <a:rPr lang="it-IT" sz="1600" b="1" i="1" dirty="0">
                <a:solidFill>
                  <a:schemeClr val="tx1"/>
                </a:solidFill>
              </a:rPr>
              <a:t>Matei Basarab </a:t>
            </a:r>
            <a:r>
              <a:rPr lang="ro-RO" sz="1600" b="1" i="1" dirty="0" smtClean="0">
                <a:solidFill>
                  <a:schemeClr val="tx1"/>
                </a:solidFill>
              </a:rPr>
              <a:t>ş</a:t>
            </a:r>
            <a:r>
              <a:rPr lang="it-IT" sz="1600" b="1" i="1" dirty="0" smtClean="0">
                <a:solidFill>
                  <a:schemeClr val="tx1"/>
                </a:solidFill>
              </a:rPr>
              <a:t>i </a:t>
            </a:r>
            <a:r>
              <a:rPr lang="it-IT" sz="1600" b="1" i="1" dirty="0">
                <a:solidFill>
                  <a:schemeClr val="tx1"/>
                </a:solidFill>
              </a:rPr>
              <a:t>Vasile Lupu, pe la </a:t>
            </a:r>
            <a:r>
              <a:rPr lang="it-IT" sz="1600" b="1" i="1" dirty="0" smtClean="0">
                <a:solidFill>
                  <a:schemeClr val="tx1"/>
                </a:solidFill>
              </a:rPr>
              <a:t>jum</a:t>
            </a:r>
            <a:r>
              <a:rPr lang="ro-RO" sz="1600" b="1" i="1" dirty="0">
                <a:solidFill>
                  <a:schemeClr val="tx1"/>
                </a:solidFill>
              </a:rPr>
              <a:t>ă</a:t>
            </a:r>
            <a:r>
              <a:rPr lang="it-IT" sz="1600" b="1" i="1" dirty="0" smtClean="0">
                <a:solidFill>
                  <a:schemeClr val="tx1"/>
                </a:solidFill>
              </a:rPr>
              <a:t>tatea</a:t>
            </a:r>
            <a:endParaRPr lang="it-IT" sz="1600" b="1" i="1" dirty="0">
              <a:solidFill>
                <a:schemeClr val="tx1"/>
              </a:solidFill>
            </a:endParaRPr>
          </a:p>
          <a:p>
            <a:pPr algn="just"/>
            <a:r>
              <a:rPr lang="hu-HU" sz="1600" b="1" i="1" dirty="0" err="1">
                <a:solidFill>
                  <a:schemeClr val="tx1"/>
                </a:solidFill>
              </a:rPr>
              <a:t>veacului</a:t>
            </a:r>
            <a:r>
              <a:rPr lang="hu-HU" sz="1600" b="1" i="1" dirty="0">
                <a:solidFill>
                  <a:schemeClr val="tx1"/>
                </a:solidFill>
              </a:rPr>
              <a:t>, </a:t>
            </a:r>
            <a:r>
              <a:rPr lang="hu-HU" sz="1600" b="1" i="1" dirty="0" err="1">
                <a:solidFill>
                  <a:schemeClr val="tx1"/>
                </a:solidFill>
              </a:rPr>
              <a:t>apoi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 smtClean="0">
                <a:solidFill>
                  <a:schemeClr val="tx1"/>
                </a:solidFill>
              </a:rPr>
              <a:t>în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vremea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lui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ßerban</a:t>
            </a:r>
            <a:endParaRPr lang="hu-HU" sz="1600" b="1" i="1" dirty="0">
              <a:solidFill>
                <a:schemeClr val="tx1"/>
              </a:solidFill>
            </a:endParaRPr>
          </a:p>
          <a:p>
            <a:pPr algn="just"/>
            <a:r>
              <a:rPr lang="hu-HU" sz="1600" b="1" i="1" dirty="0" err="1">
                <a:solidFill>
                  <a:schemeClr val="tx1"/>
                </a:solidFill>
              </a:rPr>
              <a:t>Cantacuzino</a:t>
            </a:r>
            <a:r>
              <a:rPr lang="hu-HU" sz="1600" b="1" i="1" dirty="0">
                <a:solidFill>
                  <a:schemeClr val="tx1"/>
                </a:solidFill>
              </a:rPr>
              <a:t>, </a:t>
            </a:r>
            <a:r>
              <a:rPr lang="hu-HU" sz="1600" b="1" i="1" dirty="0" err="1">
                <a:solidFill>
                  <a:schemeClr val="tx1"/>
                </a:solidFill>
              </a:rPr>
              <a:t>Constantin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Brâncoveanu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ş</a:t>
            </a:r>
            <a:r>
              <a:rPr lang="hu-HU" sz="1600" b="1" i="1" dirty="0" err="1" smtClean="0">
                <a:solidFill>
                  <a:schemeClr val="tx1"/>
                </a:solidFill>
              </a:rPr>
              <a:t>i</a:t>
            </a:r>
            <a:endParaRPr lang="hu-HU" sz="1600" b="1" i="1" dirty="0">
              <a:solidFill>
                <a:schemeClr val="tx1"/>
              </a:solidFill>
            </a:endParaRPr>
          </a:p>
          <a:p>
            <a:pPr algn="just"/>
            <a:r>
              <a:rPr lang="it-IT" sz="1600" b="1" i="1" dirty="0">
                <a:solidFill>
                  <a:schemeClr val="tx1"/>
                </a:solidFill>
              </a:rPr>
              <a:t>Dimitrie Cantemir, cultura </a:t>
            </a:r>
            <a:r>
              <a:rPr lang="ro-RO" sz="1600" b="1" i="1" dirty="0">
                <a:solidFill>
                  <a:schemeClr val="tx1"/>
                </a:solidFill>
              </a:rPr>
              <a:t>ş</a:t>
            </a:r>
            <a:r>
              <a:rPr lang="it-IT" sz="1600" b="1" i="1" dirty="0" smtClean="0">
                <a:solidFill>
                  <a:schemeClr val="tx1"/>
                </a:solidFill>
              </a:rPr>
              <a:t>i </a:t>
            </a:r>
            <a:r>
              <a:rPr lang="it-IT" sz="1600" b="1" i="1" dirty="0">
                <a:solidFill>
                  <a:schemeClr val="tx1"/>
                </a:solidFill>
              </a:rPr>
              <a:t>arta </a:t>
            </a:r>
            <a:r>
              <a:rPr lang="it-IT" sz="1600" b="1" i="1" dirty="0" smtClean="0">
                <a:solidFill>
                  <a:schemeClr val="tx1"/>
                </a:solidFill>
              </a:rPr>
              <a:t>româneasc</a:t>
            </a:r>
            <a:r>
              <a:rPr lang="ro-RO" sz="1600" b="1" i="1" dirty="0" smtClean="0">
                <a:solidFill>
                  <a:schemeClr val="tx1"/>
                </a:solidFill>
              </a:rPr>
              <a:t>ă</a:t>
            </a:r>
            <a:endParaRPr lang="it-IT" sz="1600" b="1" i="1" dirty="0">
              <a:solidFill>
                <a:schemeClr val="tx1"/>
              </a:solidFill>
            </a:endParaRPr>
          </a:p>
          <a:p>
            <a:pPr algn="just"/>
            <a:r>
              <a:rPr lang="fr-FR" sz="1600" b="1" i="1" dirty="0">
                <a:solidFill>
                  <a:schemeClr val="tx1"/>
                </a:solidFill>
              </a:rPr>
              <a:t>au atins un </a:t>
            </a:r>
            <a:r>
              <a:rPr lang="ro-RO" sz="1600" b="1" i="1" dirty="0" smtClean="0">
                <a:solidFill>
                  <a:schemeClr val="tx1"/>
                </a:solidFill>
              </a:rPr>
              <a:t>î</a:t>
            </a:r>
            <a:r>
              <a:rPr lang="fr-FR" sz="1600" b="1" i="1" dirty="0" smtClean="0">
                <a:solidFill>
                  <a:schemeClr val="tx1"/>
                </a:solidFill>
              </a:rPr>
              <a:t>nalt </a:t>
            </a:r>
            <a:r>
              <a:rPr lang="fr-FR" sz="1600" b="1" i="1" dirty="0">
                <a:solidFill>
                  <a:schemeClr val="tx1"/>
                </a:solidFill>
              </a:rPr>
              <a:t>nivel.</a:t>
            </a:r>
          </a:p>
          <a:p>
            <a:pPr algn="just"/>
            <a:r>
              <a:rPr lang="hu-HU" sz="1600" b="1" i="1" dirty="0" err="1">
                <a:solidFill>
                  <a:schemeClr val="tx1"/>
                </a:solidFill>
              </a:rPr>
              <a:t>Cadrul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artistic</a:t>
            </a:r>
            <a:r>
              <a:rPr lang="hu-HU" sz="1600" b="1" i="1" dirty="0">
                <a:solidFill>
                  <a:schemeClr val="tx1"/>
                </a:solidFill>
              </a:rPr>
              <a:t> • </a:t>
            </a:r>
            <a:r>
              <a:rPr lang="hu-HU" sz="1600" b="1" i="1" dirty="0" err="1">
                <a:solidFill>
                  <a:schemeClr val="tx1"/>
                </a:solidFill>
              </a:rPr>
              <a:t>Construc</a:t>
            </a:r>
            <a:r>
              <a:rPr lang="hu-HU" sz="1600" b="1" i="1" dirty="0">
                <a:solidFill>
                  <a:schemeClr val="tx1"/>
                </a:solidFill>
              </a:rPr>
              <a:t>]</a:t>
            </a:r>
            <a:r>
              <a:rPr lang="hu-HU" sz="1600" b="1" i="1" dirty="0" err="1">
                <a:solidFill>
                  <a:schemeClr val="tx1"/>
                </a:solidFill>
              </a:rPr>
              <a:t>iile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 smtClean="0">
                <a:solidFill>
                  <a:schemeClr val="tx1"/>
                </a:solidFill>
              </a:rPr>
              <a:t>moldoveneşti</a:t>
            </a:r>
            <a:endParaRPr lang="hu-HU" sz="1600" b="1" i="1" dirty="0">
              <a:solidFill>
                <a:schemeClr val="tx1"/>
              </a:solidFill>
            </a:endParaRPr>
          </a:p>
          <a:p>
            <a:pPr algn="just"/>
            <a:r>
              <a:rPr lang="it-IT" sz="1600" b="1" i="1" dirty="0">
                <a:solidFill>
                  <a:schemeClr val="tx1"/>
                </a:solidFill>
              </a:rPr>
              <a:t>oglindeau luxul curtean, ca biserica Trei Ierarhi</a:t>
            </a:r>
          </a:p>
          <a:p>
            <a:pPr algn="just"/>
            <a:r>
              <a:rPr lang="pt-BR" sz="1600" b="1" i="1" dirty="0">
                <a:solidFill>
                  <a:schemeClr val="tx1"/>
                </a:solidFill>
              </a:rPr>
              <a:t>din </a:t>
            </a:r>
            <a:r>
              <a:rPr lang="pt-BR" sz="1600" b="1" i="1" dirty="0" smtClean="0">
                <a:solidFill>
                  <a:schemeClr val="tx1"/>
                </a:solidFill>
              </a:rPr>
              <a:t>Ia</a:t>
            </a:r>
            <a:r>
              <a:rPr lang="ro-RO" sz="1600" b="1" i="1" dirty="0" smtClean="0">
                <a:solidFill>
                  <a:schemeClr val="tx1"/>
                </a:solidFill>
              </a:rPr>
              <a:t>ţ</a:t>
            </a:r>
            <a:r>
              <a:rPr lang="pt-BR" sz="1600" b="1" i="1" dirty="0" smtClean="0">
                <a:solidFill>
                  <a:schemeClr val="tx1"/>
                </a:solidFill>
              </a:rPr>
              <a:t>i</a:t>
            </a:r>
            <a:r>
              <a:rPr lang="pt-BR" sz="1600" b="1" i="1" dirty="0">
                <a:solidFill>
                  <a:schemeClr val="tx1"/>
                </a:solidFill>
              </a:rPr>
              <a:t>, </a:t>
            </a:r>
            <a:r>
              <a:rPr lang="pt-BR" sz="1600" b="1" i="1" dirty="0" smtClean="0">
                <a:solidFill>
                  <a:schemeClr val="tx1"/>
                </a:solidFill>
              </a:rPr>
              <a:t>acoperit</a:t>
            </a:r>
            <a:r>
              <a:rPr lang="ro-RO" sz="1600" b="1" i="1" dirty="0">
                <a:solidFill>
                  <a:schemeClr val="tx1"/>
                </a:solidFill>
              </a:rPr>
              <a:t>ă</a:t>
            </a:r>
            <a:r>
              <a:rPr lang="pt-BR" sz="1600" b="1" i="1" dirty="0" smtClean="0">
                <a:solidFill>
                  <a:schemeClr val="tx1"/>
                </a:solidFill>
              </a:rPr>
              <a:t> </a:t>
            </a:r>
            <a:r>
              <a:rPr lang="pt-BR" sz="1600" b="1" i="1" dirty="0">
                <a:solidFill>
                  <a:schemeClr val="tx1"/>
                </a:solidFill>
              </a:rPr>
              <a:t>cu o </a:t>
            </a:r>
            <a:r>
              <a:rPr lang="pt-BR" sz="1600" b="1" i="1" dirty="0" smtClean="0">
                <a:solidFill>
                  <a:schemeClr val="tx1"/>
                </a:solidFill>
              </a:rPr>
              <a:t>veritabil</a:t>
            </a:r>
            <a:r>
              <a:rPr lang="ro-RO" sz="1600" b="1" i="1" dirty="0">
                <a:solidFill>
                  <a:schemeClr val="tx1"/>
                </a:solidFill>
              </a:rPr>
              <a:t>ă</a:t>
            </a:r>
            <a:r>
              <a:rPr lang="pt-BR" sz="1600" b="1" i="1" dirty="0" smtClean="0">
                <a:solidFill>
                  <a:schemeClr val="tx1"/>
                </a:solidFill>
              </a:rPr>
              <a:t> dantel</a:t>
            </a:r>
            <a:r>
              <a:rPr lang="ro-RO" sz="1600" b="1" i="1" dirty="0">
                <a:solidFill>
                  <a:schemeClr val="tx1"/>
                </a:solidFill>
              </a:rPr>
              <a:t>ă</a:t>
            </a:r>
            <a:r>
              <a:rPr lang="pt-BR" sz="1600" b="1" i="1" dirty="0" smtClean="0">
                <a:solidFill>
                  <a:schemeClr val="tx1"/>
                </a:solidFill>
              </a:rPr>
              <a:t> </a:t>
            </a:r>
            <a:r>
              <a:rPr lang="pt-BR" sz="1600" b="1" i="1" dirty="0">
                <a:solidFill>
                  <a:schemeClr val="tx1"/>
                </a:solidFill>
              </a:rPr>
              <a:t>de</a:t>
            </a:r>
          </a:p>
          <a:p>
            <a:pPr algn="just"/>
            <a:r>
              <a:rPr lang="hu-HU" sz="1600" b="1" i="1" dirty="0" err="1" smtClean="0">
                <a:solidFill>
                  <a:schemeClr val="tx1"/>
                </a:solidFill>
              </a:rPr>
              <a:t>piatr</a:t>
            </a:r>
            <a:r>
              <a:rPr lang="hu-HU" sz="1600" b="1" i="1" dirty="0" err="1">
                <a:solidFill>
                  <a:schemeClr val="tx1"/>
                </a:solidFill>
              </a:rPr>
              <a:t>ă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 err="1" smtClean="0">
                <a:solidFill>
                  <a:schemeClr val="tx1"/>
                </a:solidFill>
              </a:rPr>
              <a:t>aurită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ca</a:t>
            </a:r>
            <a:r>
              <a:rPr lang="hu-HU" sz="1600" b="1" i="1" dirty="0">
                <a:solidFill>
                  <a:schemeClr val="tx1"/>
                </a:solidFill>
              </a:rPr>
              <a:t> din </a:t>
            </a:r>
            <a:r>
              <a:rPr lang="hu-HU" sz="1600" b="1" i="1" dirty="0" err="1" smtClean="0">
                <a:solidFill>
                  <a:schemeClr val="tx1"/>
                </a:solidFill>
              </a:rPr>
              <a:t>găietane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 err="1" smtClean="0">
                <a:solidFill>
                  <a:schemeClr val="tx1"/>
                </a:solidFill>
              </a:rPr>
              <a:t>împletite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 err="1" smtClean="0">
                <a:solidFill>
                  <a:schemeClr val="tx1"/>
                </a:solidFill>
              </a:rPr>
              <a:t>şi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flori</a:t>
            </a:r>
            <a:endParaRPr lang="hu-HU" sz="1600" b="1" i="1" dirty="0">
              <a:solidFill>
                <a:schemeClr val="tx1"/>
              </a:solidFill>
            </a:endParaRPr>
          </a:p>
          <a:p>
            <a:pPr algn="just"/>
            <a:r>
              <a:rPr lang="it-IT" sz="1600" b="1" i="1" dirty="0">
                <a:solidFill>
                  <a:schemeClr val="tx1"/>
                </a:solidFill>
              </a:rPr>
              <a:t>brodate. În ultimul sfert al secolului, stilul</a:t>
            </a:r>
          </a:p>
          <a:p>
            <a:pPr algn="just"/>
            <a:r>
              <a:rPr lang="hu-HU" sz="1600" b="1" i="1" dirty="0" err="1">
                <a:solidFill>
                  <a:schemeClr val="tx1"/>
                </a:solidFill>
              </a:rPr>
              <a:t>brâncovenesc</a:t>
            </a:r>
            <a:r>
              <a:rPr lang="hu-HU" sz="1600" b="1" i="1" dirty="0">
                <a:solidFill>
                  <a:schemeClr val="tx1"/>
                </a:solidFill>
              </a:rPr>
              <a:t>, </a:t>
            </a:r>
            <a:r>
              <a:rPr lang="hu-HU" sz="1600" b="1" i="1" dirty="0" err="1" smtClean="0">
                <a:solidFill>
                  <a:schemeClr val="tx1"/>
                </a:solidFill>
              </a:rPr>
              <a:t>sinteză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>
                <a:solidFill>
                  <a:schemeClr val="tx1"/>
                </a:solidFill>
              </a:rPr>
              <a:t>a </a:t>
            </a:r>
            <a:r>
              <a:rPr lang="hu-HU" sz="1600" b="1" i="1" dirty="0" err="1">
                <a:solidFill>
                  <a:schemeClr val="tx1"/>
                </a:solidFill>
              </a:rPr>
              <a:t>artei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culte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err="1" smtClean="0">
                <a:solidFill>
                  <a:schemeClr val="tx1"/>
                </a:solidFill>
              </a:rPr>
              <a:t>şi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 err="1">
                <a:solidFill>
                  <a:schemeClr val="tx1"/>
                </a:solidFill>
              </a:rPr>
              <a:t>populare</a:t>
            </a:r>
            <a:endParaRPr lang="hu-HU" sz="16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5623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42852"/>
            <a:ext cx="1704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5000628" y="507207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err="1"/>
              <a:t>Matei</a:t>
            </a:r>
            <a:r>
              <a:rPr lang="hu-HU" b="1" i="1" dirty="0"/>
              <a:t> Basarab </a:t>
            </a:r>
            <a:r>
              <a:rPr lang="hu-HU" b="1" i="1" dirty="0" err="1" smtClean="0"/>
              <a:t>şi</a:t>
            </a:r>
            <a:r>
              <a:rPr lang="hu-HU" b="1" i="1" dirty="0" smtClean="0"/>
              <a:t> </a:t>
            </a:r>
            <a:r>
              <a:rPr lang="hu-HU" b="1" i="1" dirty="0" err="1"/>
              <a:t>doamna</a:t>
            </a:r>
            <a:r>
              <a:rPr lang="hu-HU" b="1" i="1" dirty="0"/>
              <a:t> </a:t>
            </a:r>
            <a:r>
              <a:rPr lang="hu-HU" b="1" i="1" dirty="0" err="1"/>
              <a:t>Elina</a:t>
            </a:r>
            <a:r>
              <a:rPr lang="hu-HU" b="1" i="1" dirty="0"/>
              <a:t>,</a:t>
            </a:r>
          </a:p>
          <a:p>
            <a:r>
              <a:rPr lang="hu-HU" b="1" i="1" dirty="0"/>
              <a:t>din </a:t>
            </a:r>
            <a:r>
              <a:rPr lang="hu-HU" b="1" i="1" dirty="0" err="1"/>
              <a:t>Liturghierul</a:t>
            </a:r>
            <a:r>
              <a:rPr lang="hu-HU" b="1" i="1" dirty="0"/>
              <a:t> </a:t>
            </a:r>
            <a:r>
              <a:rPr lang="hu-HU" b="1" i="1" dirty="0" err="1"/>
              <a:t>lui</a:t>
            </a:r>
            <a:r>
              <a:rPr lang="hu-HU" b="1" i="1" dirty="0"/>
              <a:t> </a:t>
            </a:r>
            <a:r>
              <a:rPr lang="hu-HU" b="1" i="1" dirty="0" err="1"/>
              <a:t>Radu</a:t>
            </a:r>
            <a:r>
              <a:rPr lang="hu-HU" b="1" i="1" dirty="0"/>
              <a:t> </a:t>
            </a:r>
            <a:r>
              <a:rPr lang="hu-HU" b="1" i="1" dirty="0" err="1"/>
              <a:t>Sârbu</a:t>
            </a:r>
            <a:r>
              <a:rPr lang="hu-HU" b="1" i="1" dirty="0"/>
              <a:t>,</a:t>
            </a:r>
          </a:p>
          <a:p>
            <a:r>
              <a:rPr lang="hu-HU" b="1" i="1" dirty="0"/>
              <a:t>1654, </a:t>
            </a:r>
            <a:r>
              <a:rPr lang="hu-HU" b="1" i="1" dirty="0" err="1" smtClean="0"/>
              <a:t>Bucureşti</a:t>
            </a:r>
            <a:r>
              <a:rPr lang="hu-HU" b="1" i="1" dirty="0"/>
              <a:t>, </a:t>
            </a:r>
            <a:r>
              <a:rPr lang="hu-HU" b="1" i="1" dirty="0" err="1"/>
              <a:t>Biblioteca</a:t>
            </a:r>
            <a:r>
              <a:rPr lang="hu-HU" b="1" i="1" dirty="0"/>
              <a:t> </a:t>
            </a:r>
            <a:r>
              <a:rPr lang="hu-HU" b="1" i="1" dirty="0" err="1"/>
              <a:t>Academiei</a:t>
            </a:r>
            <a:r>
              <a:rPr lang="hu-HU" b="1" i="1" dirty="0"/>
              <a:t> </a:t>
            </a:r>
            <a:r>
              <a:rPr lang="hu-HU" b="1" i="1" dirty="0" err="1"/>
              <a:t>Române</a:t>
            </a:r>
            <a:endParaRPr lang="hu-HU" b="1" i="1" dirty="0"/>
          </a:p>
        </p:txBody>
      </p:sp>
      <p:sp>
        <p:nvSpPr>
          <p:cNvPr id="7" name="Téglalap 6"/>
          <p:cNvSpPr/>
          <p:nvPr/>
        </p:nvSpPr>
        <p:spPr>
          <a:xfrm>
            <a:off x="214282" y="285728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err="1"/>
              <a:t>Palatul</a:t>
            </a:r>
            <a:r>
              <a:rPr lang="hu-HU" b="1" i="1" dirty="0"/>
              <a:t> </a:t>
            </a:r>
            <a:r>
              <a:rPr lang="hu-HU" b="1" i="1" dirty="0" err="1"/>
              <a:t>brâncovenesc</a:t>
            </a:r>
            <a:r>
              <a:rPr lang="hu-HU" b="1" i="1" dirty="0"/>
              <a:t> de la </a:t>
            </a:r>
            <a:r>
              <a:rPr lang="hu-HU" b="1" i="1" dirty="0" err="1" smtClean="0"/>
              <a:t>Mogo</a:t>
            </a:r>
            <a:r>
              <a:rPr lang="hu-HU" b="1" i="1" dirty="0" err="1"/>
              <a:t>ş</a:t>
            </a:r>
            <a:r>
              <a:rPr lang="hu-HU" b="1" i="1" dirty="0" err="1" smtClean="0"/>
              <a:t>oaia</a:t>
            </a:r>
            <a:r>
              <a:rPr lang="hu-HU" b="1" i="1" dirty="0"/>
              <a:t>, 1702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27"/>
            <a:ext cx="5267346" cy="389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3643306" y="4572008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române</a:t>
            </a:r>
            <a:r>
              <a:rPr lang="ro-RO" b="1" i="1" dirty="0" smtClean="0"/>
              <a:t>ş</a:t>
            </a:r>
            <a:r>
              <a:rPr lang="it-IT" b="1" i="1" dirty="0" smtClean="0"/>
              <a:t>ti</a:t>
            </a:r>
            <a:r>
              <a:rPr lang="it-IT" b="1" i="1" dirty="0"/>
              <a:t>, cu unele </a:t>
            </a:r>
            <a:r>
              <a:rPr lang="ro-RO" b="1" i="1" dirty="0" smtClean="0"/>
              <a:t>î</a:t>
            </a:r>
            <a:r>
              <a:rPr lang="it-IT" b="1" i="1" dirty="0" smtClean="0"/>
              <a:t>nrâuriri </a:t>
            </a:r>
            <a:r>
              <a:rPr lang="it-IT" b="1" i="1" dirty="0"/>
              <a:t>ale </a:t>
            </a:r>
            <a:r>
              <a:rPr lang="it-IT" b="1" i="1" dirty="0" smtClean="0"/>
              <a:t>Rena</a:t>
            </a:r>
            <a:r>
              <a:rPr lang="ro-RO" b="1" i="1" dirty="0" smtClean="0"/>
              <a:t>ş</a:t>
            </a:r>
            <a:r>
              <a:rPr lang="it-IT" b="1" i="1" dirty="0" smtClean="0"/>
              <a:t>terii</a:t>
            </a:r>
            <a:endParaRPr lang="it-IT" b="1" i="1" dirty="0"/>
          </a:p>
          <a:p>
            <a:r>
              <a:rPr lang="hu-HU" b="1" i="1" dirty="0" err="1"/>
              <a:t>apusene</a:t>
            </a:r>
            <a:r>
              <a:rPr lang="hu-HU" b="1" i="1" dirty="0"/>
              <a:t>, a </a:t>
            </a:r>
            <a:r>
              <a:rPr lang="hu-HU" b="1" i="1" dirty="0" err="1"/>
              <a:t>excelat</a:t>
            </a:r>
            <a:r>
              <a:rPr lang="hu-HU" b="1" i="1" dirty="0"/>
              <a:t> </a:t>
            </a:r>
            <a:r>
              <a:rPr lang="hu-HU" b="1" i="1" dirty="0" err="1"/>
              <a:t>prin</a:t>
            </a:r>
            <a:r>
              <a:rPr lang="hu-HU" b="1" i="1" dirty="0"/>
              <a:t> </a:t>
            </a:r>
            <a:r>
              <a:rPr lang="hu-HU" b="1" i="1" dirty="0" err="1" smtClean="0"/>
              <a:t>proporşiile</a:t>
            </a:r>
            <a:r>
              <a:rPr lang="hu-HU" b="1" i="1" dirty="0" smtClean="0"/>
              <a:t> </a:t>
            </a:r>
            <a:r>
              <a:rPr lang="hu-HU" b="1" i="1" dirty="0" err="1"/>
              <a:t>echilibrate</a:t>
            </a:r>
            <a:endParaRPr lang="hu-HU" b="1" i="1" dirty="0"/>
          </a:p>
          <a:p>
            <a:r>
              <a:rPr lang="hu-HU" b="1" i="1" dirty="0" err="1"/>
              <a:t>ale</a:t>
            </a:r>
            <a:r>
              <a:rPr lang="hu-HU" b="1" i="1" dirty="0"/>
              <a:t> </a:t>
            </a:r>
            <a:r>
              <a:rPr lang="hu-HU" b="1" i="1" dirty="0" err="1" smtClean="0"/>
              <a:t>Măn</a:t>
            </a:r>
            <a:r>
              <a:rPr lang="hu-HU" b="1" i="1" dirty="0" err="1"/>
              <a:t>ă</a:t>
            </a:r>
            <a:r>
              <a:rPr lang="hu-HU" b="1" i="1" dirty="0" err="1" smtClean="0"/>
              <a:t>stirii</a:t>
            </a:r>
            <a:r>
              <a:rPr lang="hu-HU" b="1" i="1" dirty="0" smtClean="0"/>
              <a:t> </a:t>
            </a:r>
            <a:r>
              <a:rPr lang="hu-HU" b="1" i="1" dirty="0" err="1"/>
              <a:t>Horezu</a:t>
            </a:r>
            <a:r>
              <a:rPr lang="hu-HU" b="1" i="1" dirty="0"/>
              <a:t> </a:t>
            </a:r>
            <a:r>
              <a:rPr lang="hu-HU" b="1" i="1" dirty="0" err="1"/>
              <a:t>sau</a:t>
            </a:r>
            <a:r>
              <a:rPr lang="hu-HU" b="1" i="1" dirty="0"/>
              <a:t> </a:t>
            </a:r>
            <a:r>
              <a:rPr lang="hu-HU" b="1" i="1" dirty="0" err="1"/>
              <a:t>ale</a:t>
            </a:r>
            <a:r>
              <a:rPr lang="hu-HU" b="1" i="1" dirty="0"/>
              <a:t> </a:t>
            </a:r>
            <a:r>
              <a:rPr lang="hu-HU" b="1" i="1" dirty="0" err="1"/>
              <a:t>Palatului</a:t>
            </a:r>
            <a:endParaRPr lang="hu-HU" b="1" i="1" dirty="0"/>
          </a:p>
          <a:p>
            <a:r>
              <a:rPr lang="hu-HU" b="1" i="1" dirty="0" err="1" smtClean="0"/>
              <a:t>Mogoşoaia</a:t>
            </a:r>
            <a:r>
              <a:rPr lang="hu-HU" b="1" i="1" dirty="0"/>
              <a:t>, </a:t>
            </a:r>
            <a:r>
              <a:rPr lang="hu-HU" b="1" i="1" dirty="0" err="1"/>
              <a:t>ca</a:t>
            </a:r>
            <a:r>
              <a:rPr lang="hu-HU" b="1" i="1" dirty="0"/>
              <a:t> </a:t>
            </a:r>
            <a:r>
              <a:rPr lang="hu-HU" b="1" i="1" dirty="0" err="1" smtClean="0"/>
              <a:t>şi</a:t>
            </a:r>
            <a:r>
              <a:rPr lang="hu-HU" b="1" i="1" dirty="0" smtClean="0"/>
              <a:t> </a:t>
            </a:r>
            <a:r>
              <a:rPr lang="hu-HU" b="1" i="1" dirty="0" err="1"/>
              <a:t>prin</a:t>
            </a:r>
            <a:r>
              <a:rPr lang="hu-HU" b="1" i="1" dirty="0"/>
              <a:t> </a:t>
            </a:r>
            <a:r>
              <a:rPr lang="hu-HU" b="1" i="1" dirty="0" err="1"/>
              <a:t>ornamentele</a:t>
            </a:r>
            <a:r>
              <a:rPr lang="hu-HU" b="1" i="1" dirty="0"/>
              <a:t> </a:t>
            </a:r>
            <a:r>
              <a:rPr lang="hu-HU" b="1" i="1" dirty="0" err="1"/>
              <a:t>florale</a:t>
            </a:r>
            <a:r>
              <a:rPr lang="hu-HU" b="1" i="1" dirty="0"/>
              <a:t>,</a:t>
            </a:r>
          </a:p>
          <a:p>
            <a:r>
              <a:rPr lang="hu-HU" b="1" i="1" dirty="0" err="1" smtClean="0"/>
              <a:t>Cioplite</a:t>
            </a:r>
            <a:r>
              <a:rPr lang="hu-HU" b="1" i="1" dirty="0" smtClean="0"/>
              <a:t> </a:t>
            </a:r>
            <a:r>
              <a:rPr lang="hu-HU" b="1" i="1" dirty="0" err="1" smtClean="0"/>
              <a:t>în</a:t>
            </a:r>
            <a:r>
              <a:rPr lang="hu-HU" b="1" i="1" dirty="0" smtClean="0"/>
              <a:t> </a:t>
            </a:r>
            <a:r>
              <a:rPr lang="hu-HU" b="1" i="1" dirty="0" err="1" smtClean="0"/>
              <a:t>piatră</a:t>
            </a:r>
            <a:r>
              <a:rPr lang="hu-HU" b="1" i="1" dirty="0" smtClean="0"/>
              <a:t>, </a:t>
            </a:r>
            <a:r>
              <a:rPr lang="hu-HU" b="1" i="1" dirty="0" err="1"/>
              <a:t>cizelate</a:t>
            </a:r>
            <a:r>
              <a:rPr lang="hu-HU" b="1" i="1" dirty="0"/>
              <a:t> </a:t>
            </a:r>
            <a:r>
              <a:rPr lang="hu-HU" b="1" i="1" dirty="0" err="1"/>
              <a:t>î</a:t>
            </a:r>
            <a:r>
              <a:rPr lang="hu-HU" b="1" i="1" dirty="0" err="1" smtClean="0"/>
              <a:t>n</a:t>
            </a:r>
            <a:r>
              <a:rPr lang="hu-HU" b="1" i="1" dirty="0" smtClean="0"/>
              <a:t> </a:t>
            </a:r>
            <a:r>
              <a:rPr lang="hu-HU" b="1" i="1" dirty="0" err="1"/>
              <a:t>argint</a:t>
            </a:r>
            <a:r>
              <a:rPr lang="hu-HU" b="1" i="1" dirty="0"/>
              <a:t> </a:t>
            </a:r>
            <a:r>
              <a:rPr lang="hu-HU" b="1" i="1" dirty="0" err="1"/>
              <a:t>aurit</a:t>
            </a:r>
            <a:r>
              <a:rPr lang="hu-HU" b="1" i="1" dirty="0"/>
              <a:t> </a:t>
            </a:r>
            <a:r>
              <a:rPr lang="hu-HU" b="1" i="1" dirty="0" err="1"/>
              <a:t>sau</a:t>
            </a:r>
            <a:endParaRPr lang="hu-HU" b="1" i="1" dirty="0"/>
          </a:p>
          <a:p>
            <a:r>
              <a:rPr lang="hu-HU" b="1" i="1" dirty="0" err="1"/>
              <a:t>brodate</a:t>
            </a:r>
            <a:r>
              <a:rPr lang="hu-HU" b="1" i="1" dirty="0"/>
              <a:t> </a:t>
            </a:r>
            <a:r>
              <a:rPr lang="hu-HU" b="1" i="1" dirty="0" err="1" smtClean="0"/>
              <a:t>în</a:t>
            </a:r>
            <a:r>
              <a:rPr lang="hu-HU" b="1" i="1" dirty="0" smtClean="0"/>
              <a:t> </a:t>
            </a:r>
            <a:r>
              <a:rPr lang="hu-HU" b="1" i="1" dirty="0" err="1" smtClean="0"/>
              <a:t>mătase</a:t>
            </a:r>
            <a:r>
              <a:rPr lang="hu-HU" b="1" i="1" dirty="0" smtClean="0"/>
              <a:t> </a:t>
            </a:r>
            <a:r>
              <a:rPr lang="hu-HU" b="1" i="1" dirty="0" err="1" smtClean="0"/>
              <a:t>şi</a:t>
            </a:r>
            <a:r>
              <a:rPr lang="hu-HU" b="1" i="1" dirty="0" smtClean="0"/>
              <a:t> </a:t>
            </a:r>
            <a:r>
              <a:rPr lang="hu-HU" b="1" i="1" dirty="0" err="1"/>
              <a:t>fir</a:t>
            </a:r>
            <a:r>
              <a:rPr lang="hu-HU" b="1" i="1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22859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1"/>
            <a:ext cx="550069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/>
              <a:t>	</a:t>
            </a:r>
            <a:endParaRPr lang="ro-RO" sz="1600" b="1" i="1" dirty="0" smtClean="0"/>
          </a:p>
          <a:p>
            <a:pPr algn="just"/>
            <a:r>
              <a:rPr lang="en-US" sz="1600" b="1" i="1" dirty="0" smtClean="0"/>
              <a:t>	</a:t>
            </a:r>
            <a:r>
              <a:rPr lang="ro-RO" sz="1600" b="1" i="1" dirty="0" smtClean="0"/>
              <a:t>COSTUMUL BĂRBĂTESC</a:t>
            </a:r>
            <a:r>
              <a:rPr lang="en-US" sz="1600" b="1" i="1" dirty="0" smtClean="0"/>
              <a:t>  IN SECOLUL XVII </a:t>
            </a:r>
          </a:p>
          <a:p>
            <a:pPr algn="just"/>
            <a:endParaRPr lang="ro-RO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ro-RO" sz="1600" dirty="0" smtClean="0"/>
              <a:t>Pe cap se purta </a:t>
            </a:r>
            <a:r>
              <a:rPr lang="ro-RO" sz="1600" b="1" dirty="0" smtClean="0"/>
              <a:t>căciula de blană </a:t>
            </a:r>
            <a:r>
              <a:rPr lang="ro-RO" sz="1600" dirty="0" smtClean="0"/>
              <a:t>fie cu forma</a:t>
            </a:r>
            <a:r>
              <a:rPr lang="en-US" sz="1600" dirty="0" smtClean="0"/>
              <a:t> </a:t>
            </a:r>
            <a:r>
              <a:rPr lang="ro-RO" sz="1600" dirty="0" smtClean="0"/>
              <a:t>înaltă, păstrat</a:t>
            </a:r>
            <a:r>
              <a:rPr lang="ro-RO" sz="1600" dirty="0"/>
              <a:t>ă</a:t>
            </a:r>
            <a:r>
              <a:rPr lang="ro-RO" sz="1600" dirty="0" smtClean="0"/>
              <a:t> de la Mihai</a:t>
            </a:r>
            <a:r>
              <a:rPr lang="en-US" sz="1600" dirty="0" smtClean="0"/>
              <a:t> </a:t>
            </a:r>
            <a:r>
              <a:rPr lang="ro-RO" sz="1600" dirty="0" smtClean="0"/>
              <a:t>Viteazul, împodobită</a:t>
            </a:r>
            <a:r>
              <a:rPr lang="en-US" sz="1600" dirty="0" smtClean="0"/>
              <a:t> </a:t>
            </a:r>
            <a:r>
              <a:rPr lang="ro-RO" sz="1600" dirty="0" smtClean="0"/>
              <a:t>cu egretă prinsă cu o bro</a:t>
            </a:r>
            <a:r>
              <a:rPr lang="en-US" sz="1600" dirty="0" smtClean="0"/>
              <a:t>s</a:t>
            </a:r>
            <a:r>
              <a:rPr lang="ro-RO" sz="1600" dirty="0" smtClean="0"/>
              <a:t>ă scumpă, fie ca o</a:t>
            </a:r>
            <a:r>
              <a:rPr lang="en-US" sz="1600" dirty="0" smtClean="0"/>
              <a:t> </a:t>
            </a:r>
            <a:r>
              <a:rPr lang="ro-RO" sz="1600" dirty="0" smtClean="0"/>
              <a:t>bonetă mai joasă care putea avea şi bor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	</a:t>
            </a:r>
            <a:r>
              <a:rPr lang="ro-RO" sz="1600" dirty="0" smtClean="0"/>
              <a:t>Pe trup, veşmântul tradiţional de ceremonie era</a:t>
            </a:r>
            <a:r>
              <a:rPr lang="en-US" sz="1600" dirty="0" smtClean="0"/>
              <a:t> </a:t>
            </a:r>
            <a:r>
              <a:rPr lang="ro-RO" sz="1600" b="1" dirty="0" smtClean="0"/>
              <a:t>caftanul cu mâneci lungi</a:t>
            </a:r>
            <a:r>
              <a:rPr lang="ro-RO" sz="1600" dirty="0" smtClean="0"/>
              <a:t>, cu fente, din catifea</a:t>
            </a:r>
            <a:r>
              <a:rPr lang="en-US" sz="1600" dirty="0" smtClean="0"/>
              <a:t> </a:t>
            </a:r>
            <a:r>
              <a:rPr lang="ro-RO" sz="1600" dirty="0" smtClean="0"/>
              <a:t>înflorată </a:t>
            </a:r>
            <a:r>
              <a:rPr lang="ro-RO" sz="1600" dirty="0"/>
              <a:t>ş</a:t>
            </a:r>
            <a:r>
              <a:rPr lang="ro-RO" sz="1600" dirty="0" smtClean="0"/>
              <a:t>i îmblănit. Cel al lui Vasile Lupu era din postav</a:t>
            </a:r>
            <a:r>
              <a:rPr lang="en-US" sz="1600" dirty="0" smtClean="0"/>
              <a:t> </a:t>
            </a:r>
            <a:r>
              <a:rPr lang="ro-RO" sz="1600" dirty="0" smtClean="0"/>
              <a:t>ţesut cu aur, cu flori înalte de un deget.</a:t>
            </a:r>
            <a:r>
              <a:rPr lang="en-US" sz="1600" dirty="0" smtClean="0"/>
              <a:t> </a:t>
            </a:r>
          </a:p>
          <a:p>
            <a:pPr algn="just"/>
            <a:r>
              <a:rPr lang="en-US" sz="1600" dirty="0" smtClean="0"/>
              <a:t>	</a:t>
            </a:r>
            <a:r>
              <a:rPr lang="ro-RO" sz="1600" dirty="0" smtClean="0"/>
              <a:t>Remarcabilă era la caftane şi bogăţia</a:t>
            </a:r>
            <a:r>
              <a:rPr lang="en-US" sz="1600" dirty="0" smtClean="0"/>
              <a:t> </a:t>
            </a:r>
            <a:r>
              <a:rPr lang="ro-RO" sz="1600" dirty="0" smtClean="0"/>
              <a:t>cheotorilor întinse de-a lungul pieptului, ca</a:t>
            </a:r>
            <a:r>
              <a:rPr lang="en-US" sz="1600" dirty="0" smtClean="0"/>
              <a:t> </a:t>
            </a:r>
            <a:r>
              <a:rPr lang="ro-RO" sz="1600" dirty="0" smtClean="0"/>
              <a:t>nişte benzi din împletitur</a:t>
            </a:r>
            <a:r>
              <a:rPr lang="ro-RO" sz="1600" dirty="0"/>
              <a:t>ă</a:t>
            </a:r>
            <a:r>
              <a:rPr lang="ro-RO" sz="1600" dirty="0" smtClean="0"/>
              <a:t> de fir, dispuse la</a:t>
            </a:r>
            <a:r>
              <a:rPr lang="en-US" sz="1600" dirty="0" smtClean="0"/>
              <a:t> </a:t>
            </a:r>
            <a:r>
              <a:rPr lang="ro-RO" sz="1600" dirty="0" smtClean="0"/>
              <a:t>distanţe regulate, ca şi nasturii din noduri de fir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	</a:t>
            </a:r>
            <a:r>
              <a:rPr lang="ro-RO" sz="1600" dirty="0" smtClean="0"/>
              <a:t>Caftanul era uneori înlocuit de </a:t>
            </a:r>
            <a:r>
              <a:rPr lang="ro-RO" sz="1600" b="1" dirty="0" smtClean="0"/>
              <a:t>conteşul cu</a:t>
            </a:r>
            <a:r>
              <a:rPr lang="en-US" sz="1600" b="1" dirty="0" smtClean="0"/>
              <a:t> </a:t>
            </a:r>
            <a:r>
              <a:rPr lang="ro-RO" sz="1600" b="1" dirty="0" smtClean="0"/>
              <a:t>mâneci scurte şi largi </a:t>
            </a:r>
            <a:r>
              <a:rPr lang="ro-RO" sz="1600" dirty="0" smtClean="0"/>
              <a:t>(ex. cel al lui Simeon</a:t>
            </a:r>
            <a:r>
              <a:rPr lang="en-US" sz="1600" dirty="0" smtClean="0"/>
              <a:t> </a:t>
            </a:r>
            <a:r>
              <a:rPr lang="ro-RO" sz="1600" dirty="0" smtClean="0"/>
              <a:t>Movilă de pe broderia de mormânt). </a:t>
            </a:r>
            <a:endParaRPr lang="en-US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ro-RO" sz="1600" dirty="0" smtClean="0"/>
              <a:t>În vremea</a:t>
            </a:r>
            <a:r>
              <a:rPr lang="en-US" sz="1600" dirty="0" smtClean="0"/>
              <a:t> </a:t>
            </a:r>
            <a:r>
              <a:rPr lang="ro-RO" sz="1600" dirty="0" smtClean="0"/>
              <a:t>lui Constantin Brâncoveanu caftanul avea</a:t>
            </a:r>
            <a:r>
              <a:rPr lang="en-US" sz="1600" dirty="0" smtClean="0"/>
              <a:t> </a:t>
            </a:r>
            <a:r>
              <a:rPr lang="ro-RO" sz="1600" dirty="0" smtClean="0"/>
              <a:t>aspectul unei mari pelerine, cu fente pentru</a:t>
            </a:r>
            <a:r>
              <a:rPr lang="en-US" sz="1600" dirty="0" smtClean="0"/>
              <a:t> </a:t>
            </a:r>
            <a:r>
              <a:rPr lang="ro-RO" sz="1600" dirty="0" smtClean="0"/>
              <a:t>mâini, dublată cu hermină, ca şi cea a Regelui</a:t>
            </a:r>
            <a:r>
              <a:rPr lang="en-US" sz="1600" dirty="0" smtClean="0"/>
              <a:t> </a:t>
            </a:r>
            <a:r>
              <a:rPr lang="ro-RO" sz="1600" dirty="0" smtClean="0"/>
              <a:t>Soare din Franţa contemporană. </a:t>
            </a:r>
            <a:endParaRPr lang="en-US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ro-RO" sz="1600" dirty="0" smtClean="0"/>
              <a:t>Sub caftan se</a:t>
            </a:r>
            <a:r>
              <a:rPr lang="en-US" sz="1600" dirty="0" smtClean="0"/>
              <a:t> </a:t>
            </a:r>
            <a:r>
              <a:rPr lang="ro-RO" sz="1600" dirty="0" smtClean="0"/>
              <a:t>îmbrăca </a:t>
            </a:r>
            <a:r>
              <a:rPr lang="ro-RO" sz="1600" b="1" dirty="0" smtClean="0"/>
              <a:t>anteriul </a:t>
            </a:r>
            <a:r>
              <a:rPr lang="ro-RO" sz="1600" dirty="0" smtClean="0"/>
              <a:t>la fel de lung, încheiat până la</a:t>
            </a:r>
            <a:r>
              <a:rPr lang="en-US" sz="1600" dirty="0" smtClean="0"/>
              <a:t> </a:t>
            </a:r>
            <a:r>
              <a:rPr lang="ro-RO" sz="1600" dirty="0" smtClean="0"/>
              <a:t>brâu cu nasturi, şi </a:t>
            </a:r>
            <a:r>
              <a:rPr lang="ro-RO" sz="1600" b="1" dirty="0"/>
              <a:t>ş</a:t>
            </a:r>
            <a:r>
              <a:rPr lang="ro-RO" sz="1600" b="1" dirty="0" smtClean="0"/>
              <a:t>alvari,</a:t>
            </a:r>
            <a:r>
              <a:rPr lang="ro-RO" sz="1600" dirty="0" smtClean="0"/>
              <a:t> de care erau cusuţi</a:t>
            </a:r>
            <a:r>
              <a:rPr lang="en-US" sz="1600" dirty="0" smtClean="0"/>
              <a:t> </a:t>
            </a:r>
            <a:r>
              <a:rPr lang="ro-RO" sz="1600" dirty="0" smtClean="0"/>
              <a:t>ciorapi de piele (meţi), peste care se purtau în</a:t>
            </a:r>
            <a:r>
              <a:rPr lang="en-US" sz="1600" dirty="0" smtClean="0"/>
              <a:t> </a:t>
            </a:r>
            <a:r>
              <a:rPr lang="ro-RO" sz="1600" dirty="0" smtClean="0"/>
              <a:t>picioare </a:t>
            </a:r>
            <a:r>
              <a:rPr lang="ro-RO" sz="1600" b="1" dirty="0" smtClean="0"/>
              <a:t>papuci, </a:t>
            </a:r>
            <a:r>
              <a:rPr lang="ro-RO" sz="1600" dirty="0" smtClean="0"/>
              <a:t>iar pentru </a:t>
            </a:r>
            <a:r>
              <a:rPr lang="ro-RO" sz="1600" b="1" dirty="0" smtClean="0"/>
              <a:t>călărie cizme.</a:t>
            </a:r>
            <a:r>
              <a:rPr lang="ro-RO" sz="1600" dirty="0" smtClean="0"/>
              <a:t> </a:t>
            </a:r>
            <a:endParaRPr lang="en-US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ro-RO" sz="1600" dirty="0" smtClean="0"/>
              <a:t>Deseori,</a:t>
            </a:r>
            <a:r>
              <a:rPr lang="en-US" sz="1600" dirty="0" smtClean="0"/>
              <a:t> </a:t>
            </a:r>
            <a:r>
              <a:rPr lang="ro-RO" sz="1600" dirty="0" smtClean="0"/>
              <a:t>sub caftan, domnitorii purtau îns</a:t>
            </a:r>
            <a:r>
              <a:rPr lang="ro-RO" sz="1600" dirty="0"/>
              <a:t>ă</a:t>
            </a:r>
            <a:r>
              <a:rPr lang="ro-RO" sz="1600" dirty="0" smtClean="0"/>
              <a:t> veşminte de</a:t>
            </a:r>
            <a:r>
              <a:rPr lang="en-US" sz="1600" dirty="0" smtClean="0"/>
              <a:t> </a:t>
            </a:r>
            <a:r>
              <a:rPr lang="ro-RO" sz="1600" dirty="0" smtClean="0"/>
              <a:t>tip apusean: </a:t>
            </a:r>
            <a:r>
              <a:rPr lang="ro-RO" sz="1600" b="1" dirty="0" smtClean="0"/>
              <a:t>tunica</a:t>
            </a:r>
            <a:r>
              <a:rPr lang="ro-RO" sz="1600" dirty="0" smtClean="0"/>
              <a:t> scurtă până mai sus de</a:t>
            </a:r>
            <a:r>
              <a:rPr lang="en-US" sz="1600" dirty="0" smtClean="0"/>
              <a:t> </a:t>
            </a:r>
            <a:r>
              <a:rPr lang="ro-RO" sz="1600" dirty="0" smtClean="0"/>
              <a:t>genunchi, închis</a:t>
            </a:r>
            <a:r>
              <a:rPr lang="ro-RO" sz="1600" dirty="0"/>
              <a:t>ă</a:t>
            </a:r>
            <a:r>
              <a:rPr lang="ro-RO" sz="1600" dirty="0" smtClean="0"/>
              <a:t> cu nasturi şi cu ceaprazuri.</a:t>
            </a:r>
            <a:r>
              <a:rPr lang="en-US" sz="1600" dirty="0" smtClean="0"/>
              <a:t> </a:t>
            </a:r>
            <a:endParaRPr lang="ro-RO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28"/>
            <a:ext cx="3000396" cy="57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215074" y="6143644"/>
            <a:ext cx="2714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Ieremia</a:t>
            </a:r>
            <a:r>
              <a:rPr lang="en-US" sz="1400" dirty="0" smtClean="0"/>
              <a:t> </a:t>
            </a:r>
            <a:r>
              <a:rPr lang="en-US" sz="1400" dirty="0" err="1" smtClean="0"/>
              <a:t>Movila</a:t>
            </a:r>
            <a:r>
              <a:rPr lang="en-US" sz="1400" dirty="0" smtClean="0"/>
              <a:t>, </a:t>
            </a:r>
            <a:r>
              <a:rPr lang="en-US" sz="1400" dirty="0" err="1" smtClean="0"/>
              <a:t>broderie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err="1" smtClean="0"/>
              <a:t>Muzeul</a:t>
            </a:r>
            <a:r>
              <a:rPr lang="en-US" sz="1400" dirty="0" smtClean="0"/>
              <a:t> </a:t>
            </a:r>
            <a:r>
              <a:rPr lang="en-US" sz="1400" dirty="0" err="1" smtClean="0"/>
              <a:t>manastirii</a:t>
            </a:r>
            <a:r>
              <a:rPr lang="en-US" sz="1400" dirty="0" smtClean="0"/>
              <a:t> </a:t>
            </a:r>
            <a:r>
              <a:rPr lang="en-US" sz="1400" dirty="0" err="1" smtClean="0"/>
              <a:t>Sucevita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5786478" cy="55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1500166" y="5929330"/>
            <a:ext cx="56435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err="1"/>
              <a:t>Constantinos</a:t>
            </a:r>
            <a:r>
              <a:rPr lang="hu-HU" sz="1400" b="1" dirty="0"/>
              <a:t>,</a:t>
            </a:r>
          </a:p>
          <a:p>
            <a:r>
              <a:rPr lang="hu-HU" sz="1400" b="1" dirty="0" err="1"/>
              <a:t>Voievodul</a:t>
            </a:r>
            <a:r>
              <a:rPr lang="hu-HU" sz="1400" b="1" dirty="0"/>
              <a:t> </a:t>
            </a:r>
            <a:r>
              <a:rPr lang="hu-HU" sz="1400" b="1" dirty="0" err="1"/>
              <a:t>Constantin</a:t>
            </a:r>
            <a:r>
              <a:rPr lang="hu-HU" sz="1400" b="1" dirty="0"/>
              <a:t> </a:t>
            </a:r>
            <a:r>
              <a:rPr lang="hu-HU" sz="1400" b="1" dirty="0" err="1"/>
              <a:t>Brâncoveanu</a:t>
            </a:r>
            <a:r>
              <a:rPr lang="hu-HU" sz="1400" b="1" dirty="0"/>
              <a:t>, </a:t>
            </a:r>
            <a:r>
              <a:rPr lang="hu-HU" sz="1400" b="1" dirty="0" err="1"/>
              <a:t>Doamna</a:t>
            </a:r>
            <a:r>
              <a:rPr lang="hu-HU" sz="1400" b="1" dirty="0"/>
              <a:t> Maria, </a:t>
            </a:r>
            <a:r>
              <a:rPr lang="hu-HU" sz="1400" b="1" dirty="0" err="1"/>
              <a:t>fiii</a:t>
            </a:r>
            <a:r>
              <a:rPr lang="hu-HU" sz="1400" b="1" dirty="0"/>
              <a:t> </a:t>
            </a:r>
            <a:r>
              <a:rPr lang="hu-HU" sz="1400" b="1" dirty="0" err="1" smtClean="0"/>
              <a:t>şi</a:t>
            </a:r>
            <a:r>
              <a:rPr lang="hu-HU" sz="1400" b="1" dirty="0" smtClean="0"/>
              <a:t> </a:t>
            </a:r>
            <a:r>
              <a:rPr lang="hu-HU" sz="1400" b="1" dirty="0" err="1"/>
              <a:t>fiicele</a:t>
            </a:r>
            <a:r>
              <a:rPr lang="hu-HU" sz="1400" b="1" dirty="0"/>
              <a:t> </a:t>
            </a:r>
            <a:r>
              <a:rPr lang="hu-HU" sz="1400" b="1" dirty="0" err="1"/>
              <a:t>lor</a:t>
            </a:r>
            <a:r>
              <a:rPr lang="hu-HU" sz="1400" b="1" dirty="0"/>
              <a:t>,</a:t>
            </a:r>
          </a:p>
          <a:p>
            <a:r>
              <a:rPr lang="hu-HU" sz="1400" b="1" dirty="0" err="1"/>
              <a:t>biserica</a:t>
            </a:r>
            <a:r>
              <a:rPr lang="hu-HU" sz="1400" b="1" dirty="0"/>
              <a:t> </a:t>
            </a:r>
            <a:r>
              <a:rPr lang="hu-HU" sz="1400" b="1" dirty="0" err="1"/>
              <a:t>mare</a:t>
            </a:r>
            <a:r>
              <a:rPr lang="hu-HU" sz="1400" b="1" dirty="0"/>
              <a:t> a </a:t>
            </a:r>
            <a:r>
              <a:rPr lang="hu-HU" sz="1400" b="1" dirty="0" err="1" smtClean="0"/>
              <a:t>mănăstirii</a:t>
            </a:r>
            <a:r>
              <a:rPr lang="hu-HU" sz="1400" b="1" dirty="0" smtClean="0"/>
              <a:t> </a:t>
            </a:r>
            <a:r>
              <a:rPr lang="hu-HU" sz="1400" b="1" dirty="0" err="1"/>
              <a:t>Hurezi</a:t>
            </a:r>
            <a:r>
              <a:rPr lang="hu-HU" sz="1400" b="1" dirty="0"/>
              <a:t>, </a:t>
            </a:r>
            <a:r>
              <a:rPr lang="hu-HU" sz="1400" b="1" dirty="0" err="1"/>
              <a:t>jud</a:t>
            </a:r>
            <a:r>
              <a:rPr lang="hu-HU" sz="1400" b="1" dirty="0"/>
              <a:t>. </a:t>
            </a:r>
            <a:r>
              <a:rPr lang="hu-HU" sz="1400" b="1" dirty="0" err="1"/>
              <a:t>Vâlcea</a:t>
            </a:r>
            <a:endParaRPr lang="hu-HU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143372" y="500042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1600" b="1" i="1" dirty="0"/>
              <a:t>COSTUMUL FEMININ</a:t>
            </a:r>
          </a:p>
          <a:p>
            <a:pPr algn="just"/>
            <a:r>
              <a:rPr lang="pt-BR" sz="1600" b="1" i="1" dirty="0" smtClean="0"/>
              <a:t>	Costumele </a:t>
            </a:r>
            <a:r>
              <a:rPr lang="pt-BR" sz="1600" b="1" i="1" dirty="0"/>
              <a:t>doamnelor erau de o </a:t>
            </a:r>
            <a:r>
              <a:rPr lang="pt-BR" sz="1600" b="1" i="1" dirty="0" smtClean="0"/>
              <a:t>deosebit</a:t>
            </a:r>
            <a:r>
              <a:rPr lang="ro-RO" sz="1600" b="1" i="1" dirty="0" smtClean="0"/>
              <a:t>ă</a:t>
            </a:r>
            <a:r>
              <a:rPr lang="en-US" sz="1600" b="1" i="1" dirty="0" smtClean="0"/>
              <a:t> </a:t>
            </a:r>
            <a:r>
              <a:rPr lang="it-IT" sz="1600" b="1" i="1" dirty="0" smtClean="0"/>
              <a:t>splendoare</a:t>
            </a:r>
            <a:r>
              <a:rPr lang="it-IT" sz="1600" b="1" i="1" dirty="0"/>
              <a:t>. Pe cap </a:t>
            </a:r>
            <a:r>
              <a:rPr lang="it-IT" sz="1600" b="1" i="1" dirty="0" smtClean="0"/>
              <a:t>so</a:t>
            </a:r>
            <a:r>
              <a:rPr lang="ro-RO" sz="1600" b="1" i="1" dirty="0" smtClean="0"/>
              <a:t>ţ</a:t>
            </a:r>
            <a:r>
              <a:rPr lang="it-IT" sz="1600" b="1" i="1" dirty="0" smtClean="0"/>
              <a:t>ia </a:t>
            </a:r>
            <a:r>
              <a:rPr lang="it-IT" sz="1600" b="1" i="1" dirty="0"/>
              <a:t>lui Vasile Lupu, </a:t>
            </a:r>
            <a:r>
              <a:rPr lang="it-IT" sz="1600" b="1" i="1" dirty="0" smtClean="0"/>
              <a:t>Tudosca </a:t>
            </a:r>
            <a:r>
              <a:rPr lang="hu-HU" sz="1600" b="1" i="1" dirty="0" smtClean="0"/>
              <a:t>Doamna</a:t>
            </a:r>
            <a:r>
              <a:rPr lang="hu-HU" sz="1600" b="1" i="1" dirty="0"/>
              <a:t>, era </a:t>
            </a:r>
            <a:r>
              <a:rPr lang="hu-HU" sz="1600" b="1" i="1" dirty="0" smtClean="0"/>
              <a:t>înfăţişată </a:t>
            </a:r>
            <a:r>
              <a:rPr lang="hu-HU" sz="1600" b="1" i="1" dirty="0"/>
              <a:t>pe broderia </a:t>
            </a:r>
            <a:r>
              <a:rPr lang="hu-HU" sz="1600" b="1" i="1" dirty="0" smtClean="0"/>
              <a:t>mormântului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purtând </a:t>
            </a:r>
            <a:r>
              <a:rPr lang="hu-HU" sz="1600" b="1" i="1" dirty="0"/>
              <a:t>peste </a:t>
            </a:r>
            <a:r>
              <a:rPr lang="hu-HU" sz="1600" b="1" i="1" dirty="0" smtClean="0"/>
              <a:t>părul </a:t>
            </a:r>
            <a:r>
              <a:rPr lang="hu-HU" sz="1600" b="1" i="1" dirty="0"/>
              <a:t>strâns </a:t>
            </a:r>
            <a:r>
              <a:rPr lang="hu-HU" sz="1600" b="1" i="1" dirty="0" smtClean="0"/>
              <a:t>după moda</a:t>
            </a:r>
            <a:r>
              <a:rPr lang="en-US" sz="1600" b="1" i="1" dirty="0" smtClean="0"/>
              <a:t> </a:t>
            </a:r>
            <a:r>
              <a:rPr lang="pt-BR" sz="1600" b="1" i="1" dirty="0" smtClean="0"/>
              <a:t>apusean</a:t>
            </a:r>
            <a:r>
              <a:rPr lang="ro-RO" sz="1600" b="1" i="1" dirty="0" smtClean="0"/>
              <a:t>ă</a:t>
            </a:r>
            <a:r>
              <a:rPr lang="pt-BR" sz="1600" b="1" i="1" dirty="0" smtClean="0"/>
              <a:t>, spaniol</a:t>
            </a:r>
            <a:r>
              <a:rPr lang="ro-RO" sz="1600" b="1" i="1" dirty="0" smtClean="0"/>
              <a:t>ă</a:t>
            </a:r>
            <a:r>
              <a:rPr lang="pt-BR" sz="1600" b="1" i="1" dirty="0" smtClean="0"/>
              <a:t>, </a:t>
            </a:r>
            <a:r>
              <a:rPr lang="pt-BR" sz="1600" b="1" i="1" dirty="0"/>
              <a:t>o </a:t>
            </a:r>
            <a:r>
              <a:rPr lang="pt-BR" sz="1600" b="1" i="1" dirty="0" smtClean="0"/>
              <a:t>p</a:t>
            </a:r>
            <a:r>
              <a:rPr lang="ro-RO" sz="1600" b="1" i="1" dirty="0" smtClean="0"/>
              <a:t>ă</a:t>
            </a:r>
            <a:r>
              <a:rPr lang="pt-BR" sz="1600" b="1" i="1" dirty="0" smtClean="0"/>
              <a:t>l</a:t>
            </a:r>
            <a:r>
              <a:rPr lang="ro-RO" sz="1600" b="1" i="1" dirty="0" smtClean="0"/>
              <a:t>ă</a:t>
            </a:r>
            <a:r>
              <a:rPr lang="pt-BR" sz="1600" b="1" i="1" dirty="0" smtClean="0"/>
              <a:t>rie </a:t>
            </a:r>
            <a:r>
              <a:rPr lang="ro-RO" sz="1600" b="1" i="1" dirty="0" smtClean="0"/>
              <a:t>î</a:t>
            </a:r>
            <a:r>
              <a:rPr lang="pt-BR" sz="1600" b="1" i="1" dirty="0" smtClean="0"/>
              <a:t>nalt</a:t>
            </a:r>
            <a:r>
              <a:rPr lang="ro-RO" sz="1600" b="1" i="1" dirty="0"/>
              <a:t>ă</a:t>
            </a:r>
            <a:r>
              <a:rPr lang="pt-BR" sz="1600" b="1" i="1" dirty="0" smtClean="0"/>
              <a:t>, </a:t>
            </a:r>
            <a:r>
              <a:rPr lang="pt-BR" sz="1600" b="1" i="1" dirty="0"/>
              <a:t>cu </a:t>
            </a:r>
            <a:r>
              <a:rPr lang="pt-BR" sz="1600" b="1" i="1" dirty="0" smtClean="0"/>
              <a:t>calota </a:t>
            </a:r>
            <a:r>
              <a:rPr lang="hu-HU" sz="1600" b="1" i="1" dirty="0" smtClean="0"/>
              <a:t>brodată </a:t>
            </a:r>
            <a:r>
              <a:rPr lang="hu-HU" sz="1600" b="1" i="1" dirty="0"/>
              <a:t>cu perle, </a:t>
            </a:r>
            <a:r>
              <a:rPr lang="hu-HU" sz="1600" b="1" i="1" dirty="0" smtClean="0"/>
              <a:t>împodobit</a:t>
            </a:r>
            <a:r>
              <a:rPr lang="hu-HU" sz="1600" b="1" i="1" dirty="0"/>
              <a:t>ă</a:t>
            </a:r>
            <a:r>
              <a:rPr lang="hu-HU" sz="1600" b="1" i="1" dirty="0" smtClean="0"/>
              <a:t> </a:t>
            </a:r>
            <a:r>
              <a:rPr lang="hu-HU" sz="1600" b="1" i="1" dirty="0"/>
              <a:t>cu egreta </a:t>
            </a:r>
            <a:r>
              <a:rPr lang="hu-HU" sz="1600" b="1" i="1" dirty="0" smtClean="0"/>
              <a:t>prinsă în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agrafa </a:t>
            </a:r>
            <a:r>
              <a:rPr lang="hu-HU" sz="1600" b="1" i="1" dirty="0"/>
              <a:t>cu pietre scumpe, iar la urechi cu </a:t>
            </a:r>
            <a:r>
              <a:rPr lang="hu-HU" sz="1600" b="1" i="1" dirty="0" smtClean="0"/>
              <a:t>dou</a:t>
            </a:r>
            <a:r>
              <a:rPr lang="en-US" sz="1600" b="1" i="1" dirty="0" smtClean="0"/>
              <a:t>a </a:t>
            </a:r>
            <a:r>
              <a:rPr lang="hu-HU" sz="1600" b="1" i="1" dirty="0" smtClean="0"/>
              <a:t>roze </a:t>
            </a:r>
            <a:r>
              <a:rPr lang="hu-HU" sz="1600" b="1" i="1" dirty="0"/>
              <a:t>din aur sub care atârnau cerceii</a:t>
            </a:r>
            <a:r>
              <a:rPr lang="hu-HU" sz="1600" b="1" i="1" dirty="0" smtClean="0"/>
              <a:t>.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Pe </a:t>
            </a:r>
            <a:r>
              <a:rPr lang="hu-HU" sz="1600" b="1" i="1" dirty="0"/>
              <a:t>trup avea o </a:t>
            </a:r>
            <a:r>
              <a:rPr lang="hu-HU" sz="1600" b="1" i="1" dirty="0" smtClean="0"/>
              <a:t>bluz</a:t>
            </a:r>
            <a:r>
              <a:rPr lang="hu-HU" sz="1600" b="1" i="1" dirty="0"/>
              <a:t>ă</a:t>
            </a:r>
            <a:r>
              <a:rPr lang="hu-HU" sz="1600" b="1" i="1" dirty="0" smtClean="0"/>
              <a:t> puţin vizibilă </a:t>
            </a:r>
            <a:r>
              <a:rPr lang="hu-HU" sz="1600" b="1" i="1" dirty="0"/>
              <a:t>la gât, </a:t>
            </a:r>
            <a:r>
              <a:rPr lang="hu-HU" sz="1600" b="1" i="1" dirty="0" smtClean="0"/>
              <a:t>cu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mâneci </a:t>
            </a:r>
            <a:r>
              <a:rPr lang="hu-HU" sz="1600" b="1" i="1" dirty="0"/>
              <a:t>brodate, </a:t>
            </a:r>
            <a:r>
              <a:rPr lang="hu-HU" sz="1600" b="1" i="1" dirty="0" smtClean="0"/>
              <a:t>răsucite </a:t>
            </a:r>
            <a:r>
              <a:rPr lang="hu-HU" sz="1600" b="1" i="1" dirty="0"/>
              <a:t>(cu croiala </a:t>
            </a:r>
            <a:r>
              <a:rPr lang="hu-HU" sz="1600" b="1" i="1" dirty="0" smtClean="0"/>
              <a:t>păstrată </a:t>
            </a:r>
            <a:r>
              <a:rPr lang="en-US" sz="1600" b="1" i="1" dirty="0" smtClean="0"/>
              <a:t>s</a:t>
            </a:r>
            <a:r>
              <a:rPr lang="hu-HU" sz="1600" b="1" i="1" dirty="0" smtClean="0"/>
              <a:t>i</a:t>
            </a:r>
            <a:r>
              <a:rPr lang="en-US" sz="1600" b="1" i="1" dirty="0" smtClean="0"/>
              <a:t> </a:t>
            </a:r>
            <a:r>
              <a:rPr lang="pt-BR" sz="1600" b="1" i="1" dirty="0" smtClean="0"/>
              <a:t>azi </a:t>
            </a:r>
            <a:r>
              <a:rPr lang="ro-RO" sz="1600" b="1" i="1" dirty="0" smtClean="0"/>
              <a:t>î</a:t>
            </a:r>
            <a:r>
              <a:rPr lang="pt-BR" sz="1600" b="1" i="1" dirty="0" smtClean="0"/>
              <a:t>n </a:t>
            </a:r>
            <a:r>
              <a:rPr lang="pt-BR" sz="1600" b="1" i="1" dirty="0"/>
              <a:t>costumul popular din Vrancea), apoi </a:t>
            </a:r>
            <a:r>
              <a:rPr lang="pt-BR" sz="1600" b="1" i="1" dirty="0" smtClean="0"/>
              <a:t>o </a:t>
            </a:r>
            <a:r>
              <a:rPr lang="it-IT" sz="1600" b="1" i="1" dirty="0" smtClean="0"/>
              <a:t>rochie </a:t>
            </a:r>
            <a:r>
              <a:rPr lang="it-IT" sz="1600" b="1" i="1" dirty="0"/>
              <a:t>din brocart cu flori, </a:t>
            </a:r>
            <a:r>
              <a:rPr lang="it-IT" sz="1600" b="1" i="1" dirty="0" smtClean="0"/>
              <a:t>decoltat</a:t>
            </a:r>
            <a:r>
              <a:rPr lang="ro-RO" sz="1600" b="1" i="1" dirty="0" smtClean="0"/>
              <a:t>ă</a:t>
            </a:r>
            <a:r>
              <a:rPr lang="ro-RO" sz="1600" b="1" i="1" dirty="0"/>
              <a:t>ţ</a:t>
            </a:r>
            <a:r>
              <a:rPr lang="it-IT" sz="1600" b="1" i="1" dirty="0" smtClean="0"/>
              <a:t>i un Conte</a:t>
            </a:r>
            <a:r>
              <a:rPr lang="ro-RO" sz="1600" b="1" i="1" dirty="0" smtClean="0"/>
              <a:t>ţ </a:t>
            </a:r>
            <a:r>
              <a:rPr lang="it-IT" sz="1600" b="1" i="1" dirty="0" smtClean="0"/>
              <a:t>cu </a:t>
            </a:r>
            <a:r>
              <a:rPr lang="it-IT" sz="1600" b="1" i="1" dirty="0"/>
              <a:t>mâneci foarte largi, din catifea </a:t>
            </a:r>
            <a:r>
              <a:rPr lang="it-IT" sz="1600" b="1" i="1" dirty="0" smtClean="0"/>
              <a:t>cu flori</a:t>
            </a:r>
            <a:r>
              <a:rPr lang="it-IT" sz="1600" b="1" i="1" dirty="0"/>
              <a:t>, </a:t>
            </a:r>
            <a:r>
              <a:rPr lang="ro-RO" sz="1600" b="1" i="1" dirty="0" smtClean="0"/>
              <a:t>î</a:t>
            </a:r>
            <a:r>
              <a:rPr lang="it-IT" sz="1600" b="1" i="1" dirty="0" smtClean="0"/>
              <a:t>nchis </a:t>
            </a:r>
            <a:r>
              <a:rPr lang="it-IT" sz="1600" b="1" i="1" dirty="0"/>
              <a:t>pe piept cu nasturi </a:t>
            </a:r>
            <a:r>
              <a:rPr lang="ro-RO" sz="1600" b="1" i="1" dirty="0" smtClean="0"/>
              <a:t>ş</a:t>
            </a:r>
            <a:r>
              <a:rPr lang="it-IT" sz="1600" b="1" i="1" dirty="0" smtClean="0"/>
              <a:t>i </a:t>
            </a:r>
            <a:r>
              <a:rPr lang="it-IT" sz="1600" b="1" i="1" dirty="0"/>
              <a:t>cheotori lungi</a:t>
            </a:r>
            <a:r>
              <a:rPr lang="it-IT" sz="1600" b="1" i="1" dirty="0" smtClean="0"/>
              <a:t>, </a:t>
            </a:r>
            <a:r>
              <a:rPr lang="hu-HU" sz="1600" b="1" i="1" dirty="0" smtClean="0"/>
              <a:t>întinse </a:t>
            </a:r>
            <a:r>
              <a:rPr lang="hu-HU" sz="1600" b="1" i="1" dirty="0"/>
              <a:t>orizontal </a:t>
            </a:r>
            <a:r>
              <a:rPr lang="hu-HU" sz="1600" b="1" i="1" dirty="0" smtClean="0"/>
              <a:t>până </a:t>
            </a:r>
            <a:r>
              <a:rPr lang="hu-HU" sz="1600" b="1" i="1" dirty="0"/>
              <a:t>la umeri</a:t>
            </a:r>
            <a:r>
              <a:rPr lang="hu-HU" sz="1600" b="1" i="1" dirty="0" smtClean="0"/>
              <a:t>.</a:t>
            </a:r>
            <a:r>
              <a:rPr lang="en-US" sz="1600" b="1" i="1" dirty="0" smtClean="0"/>
              <a:t> </a:t>
            </a:r>
          </a:p>
          <a:p>
            <a:pPr algn="just"/>
            <a:r>
              <a:rPr lang="en-US" sz="1600" b="1" i="1" dirty="0" smtClean="0"/>
              <a:t>	</a:t>
            </a:r>
            <a:r>
              <a:rPr lang="hu-HU" sz="1600" b="1" i="1" dirty="0" smtClean="0"/>
              <a:t>Doamna </a:t>
            </a:r>
            <a:r>
              <a:rPr lang="hu-HU" sz="1600" b="1" i="1" dirty="0"/>
              <a:t>era </a:t>
            </a:r>
            <a:r>
              <a:rPr lang="hu-HU" sz="1600" b="1" i="1" dirty="0" smtClean="0"/>
              <a:t>împodobită cu </a:t>
            </a:r>
            <a:r>
              <a:rPr lang="hu-HU" sz="1600" b="1" i="1" dirty="0"/>
              <a:t>multe bijuterii</a:t>
            </a:r>
            <a:r>
              <a:rPr lang="hu-HU" sz="1600" b="1" i="1" dirty="0" smtClean="0"/>
              <a:t>,</a:t>
            </a:r>
            <a:r>
              <a:rPr lang="en-US" sz="1600" b="1" i="1" dirty="0" smtClean="0"/>
              <a:t> </a:t>
            </a:r>
            <a:r>
              <a:rPr lang="ro-RO" sz="1600" b="1" i="1" dirty="0" smtClean="0"/>
              <a:t>ş</a:t>
            </a:r>
            <a:r>
              <a:rPr lang="it-IT" sz="1600" b="1" i="1" dirty="0" smtClean="0"/>
              <a:t>iraguri </a:t>
            </a:r>
            <a:r>
              <a:rPr lang="it-IT" sz="1600" b="1" i="1" dirty="0"/>
              <a:t>de perle </a:t>
            </a:r>
            <a:r>
              <a:rPr lang="ro-RO" sz="1600" b="1" i="1" dirty="0" smtClean="0"/>
              <a:t>ş</a:t>
            </a:r>
            <a:r>
              <a:rPr lang="it-IT" sz="1600" b="1" i="1" dirty="0" smtClean="0"/>
              <a:t>i lan</a:t>
            </a:r>
            <a:r>
              <a:rPr lang="ro-RO" sz="1600" b="1" i="1" dirty="0" smtClean="0"/>
              <a:t>ţ</a:t>
            </a:r>
            <a:r>
              <a:rPr lang="it-IT" sz="1600" b="1" i="1" dirty="0" smtClean="0"/>
              <a:t>uri </a:t>
            </a:r>
            <a:r>
              <a:rPr lang="it-IT" sz="1600" b="1" i="1" dirty="0"/>
              <a:t>foarte mari </a:t>
            </a:r>
            <a:r>
              <a:rPr lang="ro-RO" sz="1600" b="1" i="1" dirty="0" smtClean="0"/>
              <a:t>ş</a:t>
            </a:r>
            <a:r>
              <a:rPr lang="it-IT" sz="1600" b="1" i="1" dirty="0" smtClean="0"/>
              <a:t>i </a:t>
            </a:r>
            <a:r>
              <a:rPr lang="it-IT" sz="1600" b="1" i="1" dirty="0"/>
              <a:t>lungi</a:t>
            </a:r>
            <a:r>
              <a:rPr lang="it-IT" sz="1600" b="1" i="1" dirty="0" smtClean="0"/>
              <a:t>, r</a:t>
            </a:r>
            <a:r>
              <a:rPr lang="ro-RO" sz="1600" b="1" i="1" dirty="0" smtClean="0"/>
              <a:t>ă</a:t>
            </a:r>
            <a:r>
              <a:rPr lang="it-IT" sz="1600" b="1" i="1" dirty="0" smtClean="0"/>
              <a:t>sucite </a:t>
            </a:r>
            <a:r>
              <a:rPr lang="ro-RO" sz="1600" b="1" i="1" dirty="0" smtClean="0"/>
              <a:t>î</a:t>
            </a:r>
            <a:r>
              <a:rPr lang="it-IT" sz="1600" b="1" i="1" dirty="0" smtClean="0"/>
              <a:t>n </a:t>
            </a:r>
            <a:r>
              <a:rPr lang="it-IT" sz="1600" b="1" i="1" dirty="0"/>
              <a:t>jurul trupului (</a:t>
            </a:r>
            <a:r>
              <a:rPr lang="it-IT" sz="1600" b="1" i="1" dirty="0" smtClean="0"/>
              <a:t>mo</a:t>
            </a:r>
            <a:r>
              <a:rPr lang="ro-RO" sz="1600" b="1" i="1" dirty="0"/>
              <a:t>ş</a:t>
            </a:r>
            <a:r>
              <a:rPr lang="it-IT" sz="1600" b="1" i="1" dirty="0" smtClean="0"/>
              <a:t>tenite </a:t>
            </a:r>
            <a:r>
              <a:rPr lang="it-IT" sz="1600" b="1" i="1" dirty="0"/>
              <a:t>probabil </a:t>
            </a:r>
            <a:r>
              <a:rPr lang="it-IT" sz="1600" b="1" i="1" dirty="0" smtClean="0"/>
              <a:t>din </a:t>
            </a:r>
            <a:r>
              <a:rPr lang="hu-HU" sz="1600" b="1" i="1" dirty="0" smtClean="0"/>
              <a:t>secolul </a:t>
            </a:r>
            <a:r>
              <a:rPr lang="hu-HU" sz="1600" b="1" i="1" dirty="0"/>
              <a:t>trecut</a:t>
            </a:r>
            <a:r>
              <a:rPr lang="hu-HU" sz="1600" b="1" i="1" dirty="0" smtClean="0"/>
              <a:t>).</a:t>
            </a:r>
            <a:r>
              <a:rPr lang="en-US" sz="1600" b="1" i="1" dirty="0" smtClean="0"/>
              <a:t> </a:t>
            </a:r>
            <a:r>
              <a:rPr lang="it-IT" sz="1600" b="1" i="1" dirty="0" smtClean="0"/>
              <a:t>Contemporana </a:t>
            </a:r>
            <a:r>
              <a:rPr lang="it-IT" sz="1600" b="1" i="1" dirty="0"/>
              <a:t>ei din </a:t>
            </a:r>
            <a:r>
              <a:rPr lang="it-IT" sz="1600" b="1" i="1" dirty="0" smtClean="0"/>
              <a:t>Tara Româneasc</a:t>
            </a:r>
            <a:r>
              <a:rPr lang="ro-RO" sz="1600" b="1" i="1" dirty="0" smtClean="0"/>
              <a:t>ă</a:t>
            </a:r>
            <a:r>
              <a:rPr lang="it-IT" sz="1600" b="1" i="1" dirty="0" smtClean="0"/>
              <a:t>, doamna </a:t>
            </a:r>
            <a:r>
              <a:rPr lang="it-IT" sz="1600" b="1" i="1" dirty="0"/>
              <a:t>Elina a lui Matei Basarab, avea </a:t>
            </a:r>
            <a:r>
              <a:rPr lang="it-IT" sz="1600" b="1" i="1" dirty="0" smtClean="0"/>
              <a:t>un </a:t>
            </a:r>
            <a:r>
              <a:rPr lang="hu-HU" sz="1600" b="1" i="1" dirty="0" smtClean="0"/>
              <a:t>costum asemăn</a:t>
            </a:r>
            <a:r>
              <a:rPr lang="hu-HU" sz="1600" b="1" i="1" dirty="0"/>
              <a:t>ă</a:t>
            </a:r>
            <a:r>
              <a:rPr lang="hu-HU" sz="1600" b="1" i="1" dirty="0" smtClean="0"/>
              <a:t>tor</a:t>
            </a:r>
            <a:r>
              <a:rPr lang="hu-HU" sz="1600" b="1" i="1" dirty="0"/>
              <a:t>, doar la gât avea un </a:t>
            </a:r>
            <a:r>
              <a:rPr lang="hu-HU" sz="1600" b="1" i="1" dirty="0" smtClean="0"/>
              <a:t>guler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încreţit</a:t>
            </a:r>
            <a:r>
              <a:rPr lang="hu-HU" sz="1600" b="1" i="1" dirty="0"/>
              <a:t>, </a:t>
            </a:r>
            <a:r>
              <a:rPr lang="hu-HU" sz="1600" b="1" i="1" dirty="0" smtClean="0"/>
              <a:t>dup</a:t>
            </a:r>
            <a:r>
              <a:rPr lang="hu-HU" sz="1600" b="1" i="1" dirty="0"/>
              <a:t>ă</a:t>
            </a:r>
            <a:r>
              <a:rPr lang="hu-HU" sz="1600" b="1" i="1" dirty="0" smtClean="0"/>
              <a:t> </a:t>
            </a:r>
            <a:r>
              <a:rPr lang="hu-HU" sz="1600" b="1" i="1" dirty="0"/>
              <a:t>moda </a:t>
            </a:r>
            <a:r>
              <a:rPr lang="hu-HU" sz="1600" b="1" i="1" dirty="0" smtClean="0"/>
              <a:t>spaniolă. </a:t>
            </a:r>
            <a:endParaRPr lang="hu-HU" sz="16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57885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5857892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Doamna</a:t>
            </a:r>
            <a:r>
              <a:rPr lang="en-US" sz="1600" dirty="0" smtClean="0"/>
              <a:t> </a:t>
            </a:r>
            <a:r>
              <a:rPr lang="en-US" sz="1600" dirty="0" err="1" smtClean="0"/>
              <a:t>Tudosca</a:t>
            </a:r>
            <a:r>
              <a:rPr lang="en-US" sz="1600" dirty="0" smtClean="0"/>
              <a:t>, </a:t>
            </a:r>
            <a:r>
              <a:rPr lang="en-US" sz="1600" dirty="0" err="1" smtClean="0"/>
              <a:t>broderie</a:t>
            </a:r>
            <a:r>
              <a:rPr lang="en-US" sz="1600" dirty="0" smtClean="0"/>
              <a:t>,</a:t>
            </a:r>
          </a:p>
          <a:p>
            <a:pPr algn="ctr"/>
            <a:r>
              <a:rPr lang="it-IT" sz="1600" dirty="0" smtClean="0"/>
              <a:t>1640, Iasi, Muzeul Mitropoliei Moldovei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85720" y="357166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i="1" dirty="0" smtClean="0"/>
              <a:t>în Ţara Românească aceasta </a:t>
            </a:r>
            <a:r>
              <a:rPr lang="hu-HU" sz="1600" b="1" i="1" dirty="0"/>
              <a:t>era un privilegiu </a:t>
            </a:r>
            <a:r>
              <a:rPr lang="hu-HU" sz="1600" b="1" i="1" dirty="0" smtClean="0"/>
              <a:t>al</a:t>
            </a:r>
            <a:r>
              <a:rPr lang="en-US" sz="1600" b="1" i="1" dirty="0" smtClean="0"/>
              <a:t> </a:t>
            </a:r>
            <a:r>
              <a:rPr lang="it-IT" sz="1600" b="1" i="1" dirty="0" smtClean="0"/>
              <a:t>doamnei</a:t>
            </a:r>
            <a:r>
              <a:rPr lang="it-IT" sz="1600" b="1" i="1" dirty="0"/>
              <a:t>, </a:t>
            </a:r>
            <a:r>
              <a:rPr lang="it-IT" sz="1600" b="1" i="1" dirty="0" smtClean="0"/>
              <a:t>boieroaicele </a:t>
            </a:r>
            <a:r>
              <a:rPr lang="it-IT" sz="1600" b="1" i="1" dirty="0"/>
              <a:t>acoperindu-se, ca </a:t>
            </a:r>
            <a:r>
              <a:rPr lang="ro-RO" sz="1600" b="1" i="1" dirty="0" smtClean="0"/>
              <a:t>ş</a:t>
            </a:r>
            <a:r>
              <a:rPr lang="it-IT" sz="1600" b="1" i="1" dirty="0" smtClean="0"/>
              <a:t>i</a:t>
            </a:r>
            <a:endParaRPr lang="it-IT" sz="1600" b="1" i="1" dirty="0"/>
          </a:p>
          <a:p>
            <a:r>
              <a:rPr lang="fr-FR" sz="1600" b="1" i="1" dirty="0"/>
              <a:t>femeile de rând, doar cu un </a:t>
            </a:r>
            <a:r>
              <a:rPr lang="fr-FR" sz="1600" b="1" i="1" dirty="0" smtClean="0"/>
              <a:t>v</a:t>
            </a:r>
            <a:r>
              <a:rPr lang="ro-RO" sz="1600" b="1" i="1" dirty="0" smtClean="0"/>
              <a:t>ă</a:t>
            </a:r>
            <a:r>
              <a:rPr lang="fr-FR" sz="1600" b="1" i="1" dirty="0" smtClean="0"/>
              <a:t>l</a:t>
            </a:r>
            <a:r>
              <a:rPr lang="fr-FR" sz="1600" b="1" i="1" dirty="0"/>
              <a:t>.</a:t>
            </a:r>
          </a:p>
          <a:p>
            <a:r>
              <a:rPr lang="hu-HU" sz="1600" b="1" i="1" dirty="0" smtClean="0"/>
              <a:t>So</a:t>
            </a:r>
            <a:r>
              <a:rPr lang="hu-HU" sz="1600" b="1" i="1" dirty="0"/>
              <a:t>ţ</a:t>
            </a:r>
            <a:r>
              <a:rPr lang="hu-HU" sz="1600" b="1" i="1" dirty="0" smtClean="0"/>
              <a:t>iile </a:t>
            </a:r>
            <a:r>
              <a:rPr lang="hu-HU" sz="1600" b="1" i="1" dirty="0"/>
              <a:t>micilor </a:t>
            </a:r>
            <a:r>
              <a:rPr lang="hu-HU" sz="1600" b="1" i="1" dirty="0" smtClean="0"/>
              <a:t>boiernaţi </a:t>
            </a:r>
            <a:r>
              <a:rPr lang="hu-HU" sz="1600" b="1" i="1" dirty="0"/>
              <a:t>de </a:t>
            </a:r>
            <a:r>
              <a:rPr lang="hu-HU" sz="1600" b="1" i="1" dirty="0" smtClean="0"/>
              <a:t>ţară </a:t>
            </a:r>
            <a:r>
              <a:rPr lang="hu-HU" sz="1600" b="1" i="1" dirty="0"/>
              <a:t>ca ş</a:t>
            </a:r>
            <a:r>
              <a:rPr lang="hu-HU" sz="1600" b="1" i="1" dirty="0" smtClean="0"/>
              <a:t>i orăşencele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purtau </a:t>
            </a:r>
            <a:r>
              <a:rPr lang="hu-HU" sz="1600" b="1" i="1" dirty="0"/>
              <a:t>fote sau vâlnice </a:t>
            </a:r>
            <a:r>
              <a:rPr lang="hu-HU" sz="1600" b="1" i="1" dirty="0" smtClean="0"/>
              <a:t>încre</a:t>
            </a:r>
            <a:r>
              <a:rPr lang="hu-HU" sz="1600" b="1" i="1" dirty="0"/>
              <a:t>ţ</a:t>
            </a:r>
            <a:r>
              <a:rPr lang="hu-HU" sz="1600" b="1" i="1" dirty="0" smtClean="0"/>
              <a:t>ite</a:t>
            </a:r>
            <a:r>
              <a:rPr lang="hu-HU" sz="1600" b="1" i="1" dirty="0"/>
              <a:t>, </a:t>
            </a:r>
            <a:r>
              <a:rPr lang="hu-HU" sz="1600" b="1" i="1" dirty="0" smtClean="0"/>
              <a:t>asemăn</a:t>
            </a:r>
            <a:r>
              <a:rPr lang="hu-HU" sz="1600" b="1" i="1" dirty="0"/>
              <a:t>ă</a:t>
            </a:r>
            <a:r>
              <a:rPr lang="hu-HU" sz="1600" b="1" i="1" dirty="0" smtClean="0"/>
              <a:t>toare</a:t>
            </a:r>
            <a:endParaRPr lang="hu-HU" sz="1600" b="1" i="1" dirty="0"/>
          </a:p>
          <a:p>
            <a:r>
              <a:rPr lang="pt-BR" sz="1600" b="1" i="1" dirty="0"/>
              <a:t>celor </a:t>
            </a:r>
            <a:r>
              <a:rPr lang="pt-BR" sz="1600" b="1" i="1" dirty="0" smtClean="0"/>
              <a:t>r</a:t>
            </a:r>
            <a:r>
              <a:rPr lang="ro-RO" sz="1600" b="1" i="1" dirty="0" smtClean="0"/>
              <a:t>ă</a:t>
            </a:r>
            <a:r>
              <a:rPr lang="pt-BR" sz="1600" b="1" i="1" dirty="0" smtClean="0"/>
              <a:t>mase </a:t>
            </a:r>
            <a:r>
              <a:rPr lang="ro-RO" sz="1600" b="1" i="1" dirty="0" smtClean="0"/>
              <a:t>î</a:t>
            </a:r>
            <a:r>
              <a:rPr lang="pt-BR" sz="1600" b="1" i="1" dirty="0" smtClean="0"/>
              <a:t>n </a:t>
            </a:r>
            <a:r>
              <a:rPr lang="pt-BR" sz="1600" b="1" i="1" dirty="0"/>
              <a:t>portul popular.</a:t>
            </a:r>
          </a:p>
          <a:p>
            <a:r>
              <a:rPr lang="hu-HU" sz="1600" b="1" i="1" dirty="0"/>
              <a:t>În picioare, </a:t>
            </a:r>
            <a:r>
              <a:rPr lang="hu-HU" sz="1600" b="1" i="1" dirty="0" smtClean="0"/>
              <a:t>încălţ</a:t>
            </a:r>
            <a:r>
              <a:rPr lang="hu-HU" sz="1600" b="1" i="1" dirty="0"/>
              <a:t>ă</a:t>
            </a:r>
            <a:r>
              <a:rPr lang="hu-HU" sz="1600" b="1" i="1" dirty="0" smtClean="0"/>
              <a:t>rile </a:t>
            </a:r>
            <a:r>
              <a:rPr lang="hu-HU" sz="1600" b="1" i="1" dirty="0"/>
              <a:t>erau cele europene, </a:t>
            </a:r>
            <a:r>
              <a:rPr lang="hu-HU" sz="1600" b="1" i="1" dirty="0" smtClean="0"/>
              <a:t>cu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toc </a:t>
            </a:r>
            <a:r>
              <a:rPr lang="hu-HU" sz="1600" b="1" i="1" dirty="0"/>
              <a:t>mic.</a:t>
            </a:r>
          </a:p>
        </p:txBody>
      </p:sp>
      <p:sp>
        <p:nvSpPr>
          <p:cNvPr id="5" name="Téglalap 4"/>
          <p:cNvSpPr/>
          <p:nvPr/>
        </p:nvSpPr>
        <p:spPr>
          <a:xfrm>
            <a:off x="214282" y="3214686"/>
            <a:ext cx="45005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/>
              <a:t>	</a:t>
            </a:r>
            <a:r>
              <a:rPr lang="hu-HU" sz="1600" b="1" i="1" dirty="0" smtClean="0"/>
              <a:t>Boierii </a:t>
            </a:r>
            <a:r>
              <a:rPr lang="hu-HU" sz="1600" b="1" i="1" dirty="0"/>
              <a:t>rivalizau </a:t>
            </a:r>
            <a:r>
              <a:rPr lang="hu-HU" sz="1600" b="1" i="1" dirty="0" smtClean="0"/>
              <a:t>în </a:t>
            </a:r>
            <a:r>
              <a:rPr lang="hu-HU" sz="1600" b="1" i="1" dirty="0"/>
              <a:t>lux cu domnitorii. Chiar </a:t>
            </a:r>
            <a:r>
              <a:rPr lang="hu-HU" sz="1600" b="1" i="1" dirty="0" smtClean="0"/>
              <a:t>şi</a:t>
            </a:r>
            <a:r>
              <a:rPr lang="en-US" sz="1600" b="1" i="1" dirty="0" smtClean="0"/>
              <a:t> </a:t>
            </a:r>
            <a:r>
              <a:rPr lang="it-IT" sz="1600" b="1" i="1" dirty="0" smtClean="0"/>
              <a:t>boierii </a:t>
            </a:r>
            <a:r>
              <a:rPr lang="it-IT" sz="1600" b="1" i="1" dirty="0"/>
              <a:t>mai mici sau </a:t>
            </a:r>
            <a:r>
              <a:rPr lang="it-IT" sz="1600" b="1" i="1" dirty="0" smtClean="0"/>
              <a:t>me</a:t>
            </a:r>
            <a:r>
              <a:rPr lang="ro-RO" sz="1600" b="1" i="1" dirty="0" smtClean="0"/>
              <a:t>ş</a:t>
            </a:r>
            <a:r>
              <a:rPr lang="it-IT" sz="1600" b="1" i="1" dirty="0" smtClean="0"/>
              <a:t>te</a:t>
            </a:r>
            <a:r>
              <a:rPr lang="ro-RO" sz="1600" b="1" i="1" dirty="0" smtClean="0"/>
              <a:t>ş</a:t>
            </a:r>
            <a:r>
              <a:rPr lang="it-IT" sz="1600" b="1" i="1" dirty="0" smtClean="0"/>
              <a:t>ugarii </a:t>
            </a:r>
            <a:r>
              <a:rPr lang="it-IT" sz="1600" b="1" i="1" dirty="0"/>
              <a:t>ca </a:t>
            </a:r>
            <a:r>
              <a:rPr lang="it-IT" sz="1600" b="1" i="1" dirty="0" smtClean="0"/>
              <a:t>Vuca</a:t>
            </a:r>
            <a:r>
              <a:rPr lang="ro-RO" sz="1600" b="1" i="1" dirty="0" smtClean="0"/>
              <a:t>ş</a:t>
            </a:r>
            <a:r>
              <a:rPr lang="it-IT" sz="1600" b="1" i="1" dirty="0" smtClean="0"/>
              <a:t>inpietrarul, </a:t>
            </a:r>
            <a:r>
              <a:rPr lang="hu-HU" sz="1600" b="1" i="1" dirty="0" smtClean="0"/>
              <a:t>Istrate-lemnarul </a:t>
            </a:r>
            <a:r>
              <a:rPr lang="hu-HU" sz="1600" b="1" i="1" dirty="0"/>
              <a:t>sau Pârvu Mutuzugravul</a:t>
            </a:r>
            <a:r>
              <a:rPr lang="hu-HU" sz="1600" b="1" i="1" dirty="0" smtClean="0"/>
              <a:t>,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care </a:t>
            </a:r>
            <a:r>
              <a:rPr lang="hu-HU" sz="1600" b="1" i="1" dirty="0"/>
              <a:t>lucrau pentru </a:t>
            </a:r>
            <a:r>
              <a:rPr lang="hu-HU" sz="1600" b="1" i="1" dirty="0" smtClean="0"/>
              <a:t>Constantin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Brâncoveanu</a:t>
            </a:r>
            <a:r>
              <a:rPr lang="hu-HU" sz="1600" b="1" i="1" dirty="0"/>
              <a:t>, </a:t>
            </a:r>
            <a:r>
              <a:rPr lang="hu-HU" sz="1600" b="1" i="1" dirty="0" smtClean="0"/>
              <a:t>apăreau în </a:t>
            </a:r>
            <a:r>
              <a:rPr lang="hu-HU" sz="1600" b="1" i="1" dirty="0"/>
              <a:t>picturile </a:t>
            </a:r>
            <a:r>
              <a:rPr lang="hu-HU" sz="1600" b="1" i="1" dirty="0" smtClean="0"/>
              <a:t>votive</a:t>
            </a:r>
            <a:r>
              <a:rPr lang="en-US" sz="1600" b="1" i="1" dirty="0" smtClean="0"/>
              <a:t> </a:t>
            </a:r>
            <a:r>
              <a:rPr lang="ro-RO" sz="1600" b="1" i="1" dirty="0" smtClean="0"/>
              <a:t>î</a:t>
            </a:r>
            <a:r>
              <a:rPr lang="pt-BR" sz="1600" b="1" i="1" dirty="0" smtClean="0"/>
              <a:t>nve</a:t>
            </a:r>
            <a:r>
              <a:rPr lang="ro-RO" sz="1600" b="1" i="1" dirty="0" smtClean="0"/>
              <a:t>ţ</a:t>
            </a:r>
            <a:r>
              <a:rPr lang="pt-BR" sz="1600" b="1" i="1" dirty="0" smtClean="0"/>
              <a:t>mânta</a:t>
            </a:r>
            <a:r>
              <a:rPr lang="ro-RO" sz="1600" b="1" i="1" dirty="0" smtClean="0"/>
              <a:t>ş</a:t>
            </a:r>
            <a:r>
              <a:rPr lang="pt-BR" sz="1600" b="1" i="1" dirty="0" smtClean="0"/>
              <a:t>i </a:t>
            </a:r>
            <a:r>
              <a:rPr lang="ro-RO" sz="1600" b="1" i="1" dirty="0" smtClean="0"/>
              <a:t>î</a:t>
            </a:r>
            <a:r>
              <a:rPr lang="pt-BR" sz="1600" b="1" i="1" dirty="0" smtClean="0"/>
              <a:t>n </a:t>
            </a:r>
            <a:r>
              <a:rPr lang="pt-BR" sz="1600" b="1" i="1" dirty="0"/>
              <a:t>haine de </a:t>
            </a:r>
            <a:r>
              <a:rPr lang="pt-BR" sz="1600" b="1" i="1" dirty="0" smtClean="0"/>
              <a:t>aceea</a:t>
            </a:r>
            <a:r>
              <a:rPr lang="ro-RO" sz="1600" b="1" i="1" dirty="0" smtClean="0"/>
              <a:t>ş</a:t>
            </a:r>
            <a:r>
              <a:rPr lang="pt-BR" sz="1600" b="1" i="1" dirty="0" smtClean="0"/>
              <a:t>i croial</a:t>
            </a:r>
            <a:r>
              <a:rPr lang="ro-RO" sz="1600" b="1" i="1" dirty="0" smtClean="0"/>
              <a:t>ă</a:t>
            </a:r>
            <a:r>
              <a:rPr lang="pt-BR" sz="1600" b="1" i="1" dirty="0" smtClean="0"/>
              <a:t>, doar </a:t>
            </a:r>
            <a:r>
              <a:rPr lang="hu-HU" sz="1600" b="1" i="1" dirty="0" smtClean="0"/>
              <a:t>executate </a:t>
            </a:r>
            <a:r>
              <a:rPr lang="hu-HU" sz="1600" b="1" i="1" dirty="0"/>
              <a:t>din materiale mai modeste, din stofe</a:t>
            </a:r>
            <a:r>
              <a:rPr lang="hu-HU" sz="1600" b="1" i="1" dirty="0" smtClean="0"/>
              <a:t>,</a:t>
            </a:r>
            <a:r>
              <a:rPr lang="en-US" sz="1600" b="1" i="1" dirty="0" smtClean="0"/>
              <a:t> </a:t>
            </a:r>
            <a:r>
              <a:rPr lang="hu-HU" sz="1600" b="1" i="1" dirty="0" smtClean="0"/>
              <a:t>Fără strălucirea </a:t>
            </a:r>
            <a:r>
              <a:rPr lang="hu-HU" sz="1600" b="1" i="1" dirty="0"/>
              <a:t>florilor de aur, </a:t>
            </a:r>
            <a:r>
              <a:rPr lang="hu-HU" sz="1600" b="1" i="1" dirty="0" smtClean="0"/>
              <a:t>şi </a:t>
            </a:r>
            <a:r>
              <a:rPr lang="hu-HU" sz="1600" b="1" i="1" dirty="0"/>
              <a:t>cu </a:t>
            </a:r>
            <a:r>
              <a:rPr lang="hu-HU" sz="1600" b="1" i="1" dirty="0" smtClean="0"/>
              <a:t>bl</a:t>
            </a:r>
            <a:r>
              <a:rPr lang="hu-HU" sz="1600" b="1" i="1" dirty="0"/>
              <a:t>ă</a:t>
            </a:r>
            <a:r>
              <a:rPr lang="hu-HU" sz="1600" b="1" i="1" dirty="0" smtClean="0"/>
              <a:t>nuri </a:t>
            </a:r>
            <a:r>
              <a:rPr lang="hu-HU" sz="1600" b="1" i="1" dirty="0"/>
              <a:t>ieftine.</a:t>
            </a:r>
          </a:p>
          <a:p>
            <a:r>
              <a:rPr lang="pt-BR" sz="1600" b="1" i="1" dirty="0" smtClean="0"/>
              <a:t>	Uniforma ost</a:t>
            </a:r>
            <a:r>
              <a:rPr lang="ro-RO" sz="1600" b="1" i="1" dirty="0" smtClean="0"/>
              <a:t>ă</a:t>
            </a:r>
            <a:r>
              <a:rPr lang="ro-RO" sz="1600" b="1" i="1" dirty="0"/>
              <a:t>ş</a:t>
            </a:r>
            <a:r>
              <a:rPr lang="pt-BR" sz="1600" b="1" i="1" dirty="0" smtClean="0"/>
              <a:t>easc</a:t>
            </a:r>
            <a:r>
              <a:rPr lang="ro-RO" sz="1600" b="1" i="1" dirty="0" smtClean="0"/>
              <a:t>ă</a:t>
            </a:r>
            <a:r>
              <a:rPr lang="pt-BR" sz="1600" b="1" i="1" dirty="0" smtClean="0"/>
              <a:t> </a:t>
            </a:r>
            <a:r>
              <a:rPr lang="pt-BR" sz="1600" b="1" i="1" dirty="0"/>
              <a:t>exista </a:t>
            </a:r>
            <a:r>
              <a:rPr lang="ro-RO" sz="1600" b="1" i="1" dirty="0" smtClean="0"/>
              <a:t>î</a:t>
            </a:r>
            <a:r>
              <a:rPr lang="pt-BR" sz="1600" b="1" i="1" dirty="0" smtClean="0"/>
              <a:t>n </a:t>
            </a:r>
            <a:r>
              <a:rPr lang="pt-BR" sz="1600" b="1" i="1" dirty="0"/>
              <a:t>al doilea </a:t>
            </a:r>
            <a:r>
              <a:rPr lang="pt-BR" sz="1600" b="1" i="1" dirty="0" smtClean="0"/>
              <a:t>deceniu </a:t>
            </a:r>
            <a:r>
              <a:rPr lang="hu-HU" sz="1600" b="1" i="1" dirty="0" smtClean="0"/>
              <a:t>al </a:t>
            </a:r>
            <a:r>
              <a:rPr lang="hu-HU" sz="1600" b="1" i="1" dirty="0"/>
              <a:t>secolului.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7"/>
            <a:ext cx="39290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4786314" y="6000768"/>
            <a:ext cx="4214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i="1" dirty="0" err="1"/>
              <a:t>Floare</a:t>
            </a:r>
            <a:r>
              <a:rPr lang="hu-HU" sz="1600" b="1" i="1" dirty="0"/>
              <a:t> </a:t>
            </a:r>
            <a:r>
              <a:rPr lang="hu-HU" sz="1600" b="1" i="1" dirty="0" err="1" smtClean="0"/>
              <a:t>brodată</a:t>
            </a:r>
            <a:r>
              <a:rPr lang="hu-HU" sz="1600" b="1" i="1" dirty="0" smtClean="0"/>
              <a:t> </a:t>
            </a:r>
            <a:r>
              <a:rPr lang="hu-HU" sz="1600" b="1" i="1" dirty="0" err="1"/>
              <a:t>cu</a:t>
            </a:r>
            <a:r>
              <a:rPr lang="hu-HU" sz="1600" b="1" i="1" dirty="0"/>
              <a:t> </a:t>
            </a:r>
            <a:r>
              <a:rPr lang="hu-HU" sz="1600" b="1" i="1" dirty="0" err="1"/>
              <a:t>fir</a:t>
            </a:r>
            <a:r>
              <a:rPr lang="hu-HU" sz="1600" b="1" i="1" dirty="0"/>
              <a:t>, </a:t>
            </a:r>
            <a:r>
              <a:rPr lang="hu-HU" sz="1600" b="1" i="1" dirty="0" err="1" smtClean="0"/>
              <a:t>Ţara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Româneasc</a:t>
            </a:r>
            <a:r>
              <a:rPr lang="hu-HU" sz="1600" b="1" i="1" dirty="0" err="1"/>
              <a:t>ă</a:t>
            </a:r>
            <a:r>
              <a:rPr lang="hu-HU" sz="1600" b="1" i="1" dirty="0" smtClean="0"/>
              <a:t>,</a:t>
            </a:r>
            <a:endParaRPr lang="hu-HU" sz="1600" b="1" i="1" dirty="0"/>
          </a:p>
          <a:p>
            <a:r>
              <a:rPr lang="hu-HU" sz="1600" b="1" i="1" dirty="0" err="1"/>
              <a:t>secolul</a:t>
            </a:r>
            <a:r>
              <a:rPr lang="hu-HU" sz="1600" b="1" i="1" dirty="0"/>
              <a:t> </a:t>
            </a:r>
            <a:r>
              <a:rPr lang="hu-HU" sz="1600" b="1" i="1" dirty="0" err="1"/>
              <a:t>al</a:t>
            </a:r>
            <a:r>
              <a:rPr lang="hu-HU" sz="1600" b="1" i="1" dirty="0"/>
              <a:t> </a:t>
            </a:r>
            <a:r>
              <a:rPr lang="hu-HU" sz="1600" b="1" i="1" dirty="0" err="1" smtClean="0"/>
              <a:t>XVII-lea</a:t>
            </a:r>
            <a:r>
              <a:rPr lang="hu-HU" sz="1600" b="1" i="1" dirty="0" smtClean="0"/>
              <a:t>.</a:t>
            </a:r>
            <a:endParaRPr lang="hu-HU" sz="1600" b="1" i="1" dirty="0"/>
          </a:p>
        </p:txBody>
      </p:sp>
      <p:sp>
        <p:nvSpPr>
          <p:cNvPr id="8" name="Téglalap 7"/>
          <p:cNvSpPr/>
          <p:nvPr/>
        </p:nvSpPr>
        <p:spPr>
          <a:xfrm>
            <a:off x="0" y="60722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dirty="0" smtClean="0"/>
              <a:t>ARTA,STIL,COSTUM: ADINA NANU</a:t>
            </a:r>
            <a:endParaRPr lang="hu-H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8604"/>
            <a:ext cx="1338146" cy="213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342</Words>
  <Application>Microsoft Office PowerPoint</Application>
  <PresentationFormat>Expunere pe ecran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Office-téma</vt:lpstr>
      <vt:lpstr>COSTUMUL PE TERITORIUL ROMANIEI IN SEC AL XVII LEA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COSTUMUL PE TERITORIUL ROMANIEI IN SEC AL XVII LEA</dc:title>
  <dc:creator>xcx</dc:creator>
  <cp:lastModifiedBy>Elev</cp:lastModifiedBy>
  <cp:revision>17</cp:revision>
  <dcterms:created xsi:type="dcterms:W3CDTF">2014-02-14T18:36:05Z</dcterms:created>
  <dcterms:modified xsi:type="dcterms:W3CDTF">2014-02-17T13:42:13Z</dcterms:modified>
</cp:coreProperties>
</file>