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5" r:id="rId8"/>
    <p:sldId id="262" r:id="rId9"/>
    <p:sldId id="263" r:id="rId10"/>
    <p:sldId id="264" r:id="rId11"/>
    <p:sldId id="266" r:id="rId12"/>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u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o-RO" smtClean="0"/>
              <a:t>Clic pentru editare stil titlu</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smtClean="0"/>
              <a:t>Clic pentru a edita stilul de subtitlu</a:t>
            </a:r>
            <a:endParaRPr lang="en-US" dirty="0"/>
          </a:p>
        </p:txBody>
      </p:sp>
      <p:sp>
        <p:nvSpPr>
          <p:cNvPr id="4" name="Date Placeholder 3"/>
          <p:cNvSpPr>
            <a:spLocks noGrp="1"/>
          </p:cNvSpPr>
          <p:nvPr>
            <p:ph type="dt" sz="half" idx="10"/>
          </p:nvPr>
        </p:nvSpPr>
        <p:spPr/>
        <p:txBody>
          <a:bodyPr/>
          <a:lstStyle/>
          <a:p>
            <a:fld id="{EBEC26C9-EA40-49F1-A786-93F52E839BF8}" type="datetimeFigureOut">
              <a:rPr lang="ro-RO" smtClean="0"/>
              <a:t>01.11.2013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35F0531-1366-4F00-BC38-10FFC376A437}" type="slidenum">
              <a:rPr lang="ro-RO" smtClean="0"/>
              <a:t>‹#›</a:t>
            </a:fld>
            <a:endParaRPr lang="ro-RO"/>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36151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ine panoramică cu legend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smtClean="0"/>
              <a:t>Faceți clic pe pictogramă pentru a adăuga o imagine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smtClean="0"/>
              <a:t>Clic pentru editare stiluri text Coordonator</a:t>
            </a:r>
          </a:p>
        </p:txBody>
      </p:sp>
      <p:sp>
        <p:nvSpPr>
          <p:cNvPr id="3" name="Date Placeholder 2"/>
          <p:cNvSpPr>
            <a:spLocks noGrp="1"/>
          </p:cNvSpPr>
          <p:nvPr>
            <p:ph type="dt" sz="half" idx="10"/>
          </p:nvPr>
        </p:nvSpPr>
        <p:spPr/>
        <p:txBody>
          <a:bodyPr/>
          <a:lstStyle/>
          <a:p>
            <a:fld id="{EBEC26C9-EA40-49F1-A786-93F52E839BF8}" type="datetimeFigureOut">
              <a:rPr lang="ro-RO" smtClean="0"/>
              <a:t>01.11.2013</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735F0531-1366-4F00-BC38-10FFC376A437}" type="slidenum">
              <a:rPr lang="ro-RO" smtClean="0"/>
              <a:t>‹#›</a:t>
            </a:fld>
            <a:endParaRPr lang="ro-RO"/>
          </a:p>
        </p:txBody>
      </p:sp>
    </p:spTree>
    <p:extLst>
      <p:ext uri="{BB962C8B-B14F-4D97-AF65-F5344CB8AC3E}">
        <p14:creationId xmlns:p14="http://schemas.microsoft.com/office/powerpoint/2010/main" val="2547910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u și legendă">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o-RO" smtClean="0"/>
              <a:t>Clic pentru editare stil titlu</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Clic pentru editare stiluri text Coordonator</a:t>
            </a:r>
          </a:p>
        </p:txBody>
      </p:sp>
      <p:sp>
        <p:nvSpPr>
          <p:cNvPr id="4" name="Date Placeholder 3"/>
          <p:cNvSpPr>
            <a:spLocks noGrp="1"/>
          </p:cNvSpPr>
          <p:nvPr>
            <p:ph type="dt" sz="half" idx="10"/>
          </p:nvPr>
        </p:nvSpPr>
        <p:spPr/>
        <p:txBody>
          <a:bodyPr/>
          <a:lstStyle/>
          <a:p>
            <a:fld id="{EBEC26C9-EA40-49F1-A786-93F52E839BF8}" type="datetimeFigureOut">
              <a:rPr lang="ro-RO" smtClean="0"/>
              <a:t>01.11.2013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35F0531-1366-4F00-BC38-10FFC376A437}" type="slidenum">
              <a:rPr lang="ro-RO" smtClean="0"/>
              <a:t>‹#›</a:t>
            </a:fld>
            <a:endParaRPr lang="ro-RO"/>
          </a:p>
        </p:txBody>
      </p:sp>
    </p:spTree>
    <p:extLst>
      <p:ext uri="{BB962C8B-B14F-4D97-AF65-F5344CB8AC3E}">
        <p14:creationId xmlns:p14="http://schemas.microsoft.com/office/powerpoint/2010/main" val="3504828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o-RO" smtClean="0"/>
              <a:t>Clic pentru editare stil titlu</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o-RO" smtClean="0"/>
              <a:t>Clic pentru editare stiluri text Coordonator</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Clic pentru editare stiluri text Coordonator</a:t>
            </a:r>
          </a:p>
        </p:txBody>
      </p:sp>
      <p:sp>
        <p:nvSpPr>
          <p:cNvPr id="4" name="Date Placeholder 3"/>
          <p:cNvSpPr>
            <a:spLocks noGrp="1"/>
          </p:cNvSpPr>
          <p:nvPr>
            <p:ph type="dt" sz="half" idx="10"/>
          </p:nvPr>
        </p:nvSpPr>
        <p:spPr/>
        <p:txBody>
          <a:bodyPr/>
          <a:lstStyle/>
          <a:p>
            <a:fld id="{EBEC26C9-EA40-49F1-A786-93F52E839BF8}" type="datetimeFigureOut">
              <a:rPr lang="ro-RO" smtClean="0"/>
              <a:t>01.11.2013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35F0531-1366-4F00-BC38-10FFC376A437}" type="slidenum">
              <a:rPr lang="ro-RO" smtClean="0"/>
              <a:t>‹#›</a:t>
            </a:fld>
            <a:endParaRPr lang="ro-RO"/>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53833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de vizită">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o-RO" smtClean="0"/>
              <a:t>Clic pentru editare stil titlu</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Clic pentru editare stiluri text Coordonator</a:t>
            </a:r>
          </a:p>
        </p:txBody>
      </p:sp>
      <p:sp>
        <p:nvSpPr>
          <p:cNvPr id="4" name="Date Placeholder 3"/>
          <p:cNvSpPr>
            <a:spLocks noGrp="1"/>
          </p:cNvSpPr>
          <p:nvPr>
            <p:ph type="dt" sz="half" idx="10"/>
          </p:nvPr>
        </p:nvSpPr>
        <p:spPr/>
        <p:txBody>
          <a:bodyPr/>
          <a:lstStyle/>
          <a:p>
            <a:fld id="{EBEC26C9-EA40-49F1-A786-93F52E839BF8}" type="datetimeFigureOut">
              <a:rPr lang="ro-RO" smtClean="0"/>
              <a:t>01.11.2013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35F0531-1366-4F00-BC38-10FFC376A437}" type="slidenum">
              <a:rPr lang="ro-RO" smtClean="0"/>
              <a:t>‹#›</a:t>
            </a:fld>
            <a:endParaRPr lang="ro-RO"/>
          </a:p>
        </p:txBody>
      </p:sp>
    </p:spTree>
    <p:extLst>
      <p:ext uri="{BB962C8B-B14F-4D97-AF65-F5344CB8AC3E}">
        <p14:creationId xmlns:p14="http://schemas.microsoft.com/office/powerpoint/2010/main" val="37889449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t carte de vizită">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o-RO" smtClean="0"/>
              <a:t>Clic pentru editare stil titlu</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o-RO" smtClean="0"/>
              <a:t>Clic pentru editare stiluri text Coordonator</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Clic pentru editare stiluri text Coordonator</a:t>
            </a:r>
          </a:p>
        </p:txBody>
      </p:sp>
      <p:sp>
        <p:nvSpPr>
          <p:cNvPr id="4" name="Date Placeholder 3"/>
          <p:cNvSpPr>
            <a:spLocks noGrp="1"/>
          </p:cNvSpPr>
          <p:nvPr>
            <p:ph type="dt" sz="half" idx="10"/>
          </p:nvPr>
        </p:nvSpPr>
        <p:spPr/>
        <p:txBody>
          <a:bodyPr/>
          <a:lstStyle/>
          <a:p>
            <a:fld id="{EBEC26C9-EA40-49F1-A786-93F52E839BF8}" type="datetimeFigureOut">
              <a:rPr lang="ro-RO" smtClean="0"/>
              <a:t>01.11.2013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35F0531-1366-4F00-BC38-10FFC376A437}" type="slidenum">
              <a:rPr lang="ro-RO" smtClean="0"/>
              <a:t>‹#›</a:t>
            </a:fld>
            <a:endParaRPr lang="ro-RO"/>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10394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Adevărat sau fal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o-RO" smtClean="0"/>
              <a:t>Clic pentru editare stil titlu</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o-RO" smtClean="0"/>
              <a:t>Clic pentru editare stiluri text Coordonator</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Clic pentru editare stiluri text Coordonator</a:t>
            </a:r>
          </a:p>
        </p:txBody>
      </p:sp>
      <p:sp>
        <p:nvSpPr>
          <p:cNvPr id="4" name="Date Placeholder 3"/>
          <p:cNvSpPr>
            <a:spLocks noGrp="1"/>
          </p:cNvSpPr>
          <p:nvPr>
            <p:ph type="dt" sz="half" idx="10"/>
          </p:nvPr>
        </p:nvSpPr>
        <p:spPr/>
        <p:txBody>
          <a:bodyPr/>
          <a:lstStyle/>
          <a:p>
            <a:fld id="{EBEC26C9-EA40-49F1-A786-93F52E839BF8}" type="datetimeFigureOut">
              <a:rPr lang="ro-RO" smtClean="0"/>
              <a:t>01.11.2013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35F0531-1366-4F00-BC38-10FFC376A437}" type="slidenum">
              <a:rPr lang="ro-RO" smtClean="0"/>
              <a:t>‹#›</a:t>
            </a:fld>
            <a:endParaRPr lang="ro-RO"/>
          </a:p>
        </p:txBody>
      </p:sp>
    </p:spTree>
    <p:extLst>
      <p:ext uri="{BB962C8B-B14F-4D97-AF65-F5344CB8AC3E}">
        <p14:creationId xmlns:p14="http://schemas.microsoft.com/office/powerpoint/2010/main" val="4052938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o-RO" smtClean="0"/>
              <a:t>Clic pentru editare stil titlu</a:t>
            </a:r>
            <a:endParaRPr lang="en-US" dirty="0"/>
          </a:p>
        </p:txBody>
      </p:sp>
      <p:sp>
        <p:nvSpPr>
          <p:cNvPr id="3" name="Vertical Text Placeholder 2"/>
          <p:cNvSpPr>
            <a:spLocks noGrp="1"/>
          </p:cNvSpPr>
          <p:nvPr>
            <p:ph type="body" orient="vert" idx="1"/>
          </p:nvPr>
        </p:nvSpPr>
        <p:spPr/>
        <p:txBody>
          <a:bodyPr vert="eaVert" ancho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10"/>
          </p:nvPr>
        </p:nvSpPr>
        <p:spPr/>
        <p:txBody>
          <a:bodyPr/>
          <a:lstStyle/>
          <a:p>
            <a:fld id="{EBEC26C9-EA40-49F1-A786-93F52E839BF8}" type="datetimeFigureOut">
              <a:rPr lang="ro-RO" smtClean="0"/>
              <a:t>01.11.2013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35F0531-1366-4F00-BC38-10FFC376A437}" type="slidenum">
              <a:rPr lang="ro-RO" smtClean="0"/>
              <a:t>‹#›</a:t>
            </a:fld>
            <a:endParaRPr lang="ro-RO"/>
          </a:p>
        </p:txBody>
      </p:sp>
    </p:spTree>
    <p:extLst>
      <p:ext uri="{BB962C8B-B14F-4D97-AF65-F5344CB8AC3E}">
        <p14:creationId xmlns:p14="http://schemas.microsoft.com/office/powerpoint/2010/main" val="801761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o-RO" smtClean="0"/>
              <a:t>Clic pentru editare stil titlu</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10"/>
          </p:nvPr>
        </p:nvSpPr>
        <p:spPr/>
        <p:txBody>
          <a:bodyPr/>
          <a:lstStyle/>
          <a:p>
            <a:fld id="{EBEC26C9-EA40-49F1-A786-93F52E839BF8}" type="datetimeFigureOut">
              <a:rPr lang="ro-RO" smtClean="0"/>
              <a:t>01.11.2013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35F0531-1366-4F00-BC38-10FFC376A437}" type="slidenum">
              <a:rPr lang="ro-RO" smtClean="0"/>
              <a:t>‹#›</a:t>
            </a:fld>
            <a:endParaRPr lang="ro-RO"/>
          </a:p>
        </p:txBody>
      </p:sp>
    </p:spTree>
    <p:extLst>
      <p:ext uri="{BB962C8B-B14F-4D97-AF65-F5344CB8AC3E}">
        <p14:creationId xmlns:p14="http://schemas.microsoft.com/office/powerpoint/2010/main" val="2128450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dirty="0"/>
          </a:p>
        </p:txBody>
      </p:sp>
      <p:sp>
        <p:nvSpPr>
          <p:cNvPr id="3" name="Content Placeholder 2"/>
          <p:cNvSpPr>
            <a:spLocks noGrp="1"/>
          </p:cNvSpPr>
          <p:nvPr>
            <p:ph idx="1"/>
          </p:nvPr>
        </p:nvSpPr>
        <p:spPr/>
        <p:txBody>
          <a:bodyPr anchor="ct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10"/>
          </p:nvPr>
        </p:nvSpPr>
        <p:spPr/>
        <p:txBody>
          <a:bodyPr/>
          <a:lstStyle/>
          <a:p>
            <a:fld id="{EBEC26C9-EA40-49F1-A786-93F52E839BF8}" type="datetimeFigureOut">
              <a:rPr lang="ro-RO" smtClean="0"/>
              <a:t>01.11.2013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35F0531-1366-4F00-BC38-10FFC376A437}" type="slidenum">
              <a:rPr lang="ro-RO" smtClean="0"/>
              <a:t>‹#›</a:t>
            </a:fld>
            <a:endParaRPr lang="ro-RO"/>
          </a:p>
        </p:txBody>
      </p:sp>
    </p:spTree>
    <p:extLst>
      <p:ext uri="{BB962C8B-B14F-4D97-AF65-F5344CB8AC3E}">
        <p14:creationId xmlns:p14="http://schemas.microsoft.com/office/powerpoint/2010/main" val="3565090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o-RO" smtClean="0"/>
              <a:t>Clic pentru editare stil titlu</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Clic pentru editare stiluri text Coordonator</a:t>
            </a:r>
          </a:p>
        </p:txBody>
      </p:sp>
      <p:sp>
        <p:nvSpPr>
          <p:cNvPr id="4" name="Date Placeholder 3"/>
          <p:cNvSpPr>
            <a:spLocks noGrp="1"/>
          </p:cNvSpPr>
          <p:nvPr>
            <p:ph type="dt" sz="half" idx="10"/>
          </p:nvPr>
        </p:nvSpPr>
        <p:spPr/>
        <p:txBody>
          <a:bodyPr/>
          <a:lstStyle/>
          <a:p>
            <a:fld id="{EBEC26C9-EA40-49F1-A786-93F52E839BF8}" type="datetimeFigureOut">
              <a:rPr lang="ro-RO" smtClean="0"/>
              <a:t>01.11.2013</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735F0531-1366-4F00-BC38-10FFC376A437}" type="slidenum">
              <a:rPr lang="ro-RO" smtClean="0"/>
              <a:t>‹#›</a:t>
            </a:fld>
            <a:endParaRPr lang="ro-RO"/>
          </a:p>
        </p:txBody>
      </p:sp>
    </p:spTree>
    <p:extLst>
      <p:ext uri="{BB962C8B-B14F-4D97-AF65-F5344CB8AC3E}">
        <p14:creationId xmlns:p14="http://schemas.microsoft.com/office/powerpoint/2010/main" val="3394848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5" name="Date Placeholder 4"/>
          <p:cNvSpPr>
            <a:spLocks noGrp="1"/>
          </p:cNvSpPr>
          <p:nvPr>
            <p:ph type="dt" sz="half" idx="10"/>
          </p:nvPr>
        </p:nvSpPr>
        <p:spPr/>
        <p:txBody>
          <a:bodyPr/>
          <a:lstStyle/>
          <a:p>
            <a:fld id="{EBEC26C9-EA40-49F1-A786-93F52E839BF8}" type="datetimeFigureOut">
              <a:rPr lang="ro-RO" smtClean="0"/>
              <a:t>01.11.2013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735F0531-1366-4F00-BC38-10FFC376A437}" type="slidenum">
              <a:rPr lang="ro-RO" smtClean="0"/>
              <a:t>‹#›</a:t>
            </a:fld>
            <a:endParaRPr lang="ro-RO"/>
          </a:p>
        </p:txBody>
      </p:sp>
    </p:spTree>
    <p:extLst>
      <p:ext uri="{BB962C8B-B14F-4D97-AF65-F5344CB8AC3E}">
        <p14:creationId xmlns:p14="http://schemas.microsoft.com/office/powerpoint/2010/main" val="380342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o-RO" smtClean="0"/>
              <a:t>Clic pentru editare stil titlu</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 pentru editare stiluri text Coordonator</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 pentru editare stiluri text Coordonator</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7" name="Date Placeholder 6"/>
          <p:cNvSpPr>
            <a:spLocks noGrp="1"/>
          </p:cNvSpPr>
          <p:nvPr>
            <p:ph type="dt" sz="half" idx="10"/>
          </p:nvPr>
        </p:nvSpPr>
        <p:spPr/>
        <p:txBody>
          <a:bodyPr/>
          <a:lstStyle/>
          <a:p>
            <a:fld id="{EBEC26C9-EA40-49F1-A786-93F52E839BF8}" type="datetimeFigureOut">
              <a:rPr lang="ro-RO" smtClean="0"/>
              <a:t>01.11.2013</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735F0531-1366-4F00-BC38-10FFC376A437}" type="slidenum">
              <a:rPr lang="ro-RO" smtClean="0"/>
              <a:t>‹#›</a:t>
            </a:fld>
            <a:endParaRPr lang="ro-RO"/>
          </a:p>
        </p:txBody>
      </p:sp>
    </p:spTree>
    <p:extLst>
      <p:ext uri="{BB962C8B-B14F-4D97-AF65-F5344CB8AC3E}">
        <p14:creationId xmlns:p14="http://schemas.microsoft.com/office/powerpoint/2010/main" val="1480561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dirty="0"/>
          </a:p>
        </p:txBody>
      </p:sp>
      <p:sp>
        <p:nvSpPr>
          <p:cNvPr id="3" name="Date Placeholder 2"/>
          <p:cNvSpPr>
            <a:spLocks noGrp="1"/>
          </p:cNvSpPr>
          <p:nvPr>
            <p:ph type="dt" sz="half" idx="10"/>
          </p:nvPr>
        </p:nvSpPr>
        <p:spPr/>
        <p:txBody>
          <a:bodyPr/>
          <a:lstStyle/>
          <a:p>
            <a:fld id="{EBEC26C9-EA40-49F1-A786-93F52E839BF8}" type="datetimeFigureOut">
              <a:rPr lang="ro-RO" smtClean="0"/>
              <a:t>01.11.2013</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735F0531-1366-4F00-BC38-10FFC376A437}" type="slidenum">
              <a:rPr lang="ro-RO" smtClean="0"/>
              <a:t>‹#›</a:t>
            </a:fld>
            <a:endParaRPr lang="ro-RO"/>
          </a:p>
        </p:txBody>
      </p:sp>
    </p:spTree>
    <p:extLst>
      <p:ext uri="{BB962C8B-B14F-4D97-AF65-F5344CB8AC3E}">
        <p14:creationId xmlns:p14="http://schemas.microsoft.com/office/powerpoint/2010/main" val="3996790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EC26C9-EA40-49F1-A786-93F52E839BF8}" type="datetimeFigureOut">
              <a:rPr lang="ro-RO" smtClean="0"/>
              <a:t>01.11.2013</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735F0531-1366-4F00-BC38-10FFC376A437}" type="slidenum">
              <a:rPr lang="ro-RO" smtClean="0"/>
              <a:t>‹#›</a:t>
            </a:fld>
            <a:endParaRPr lang="ro-RO"/>
          </a:p>
        </p:txBody>
      </p:sp>
    </p:spTree>
    <p:extLst>
      <p:ext uri="{BB962C8B-B14F-4D97-AF65-F5344CB8AC3E}">
        <p14:creationId xmlns:p14="http://schemas.microsoft.com/office/powerpoint/2010/main" val="215567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o-RO" smtClean="0"/>
              <a:t>Clic pentru editare stil titlu</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Clic pentru editare stiluri text Coordonator</a:t>
            </a:r>
          </a:p>
        </p:txBody>
      </p:sp>
      <p:sp>
        <p:nvSpPr>
          <p:cNvPr id="5" name="Date Placeholder 4"/>
          <p:cNvSpPr>
            <a:spLocks noGrp="1"/>
          </p:cNvSpPr>
          <p:nvPr>
            <p:ph type="dt" sz="half" idx="10"/>
          </p:nvPr>
        </p:nvSpPr>
        <p:spPr/>
        <p:txBody>
          <a:bodyPr/>
          <a:lstStyle/>
          <a:p>
            <a:fld id="{EBEC26C9-EA40-49F1-A786-93F52E839BF8}" type="datetimeFigureOut">
              <a:rPr lang="ro-RO" smtClean="0"/>
              <a:t>01.11.2013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735F0531-1366-4F00-BC38-10FFC376A437}" type="slidenum">
              <a:rPr lang="ro-RO" smtClean="0"/>
              <a:t>‹#›</a:t>
            </a:fld>
            <a:endParaRPr lang="ro-RO"/>
          </a:p>
        </p:txBody>
      </p:sp>
    </p:spTree>
    <p:extLst>
      <p:ext uri="{BB962C8B-B14F-4D97-AF65-F5344CB8AC3E}">
        <p14:creationId xmlns:p14="http://schemas.microsoft.com/office/powerpoint/2010/main" val="1615737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o-RO" smtClean="0"/>
              <a:t>Clic pentru editare stil titlu</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smtClean="0"/>
              <a:t>Faceți clic pe pictogramă pentru a adăuga o imagine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Clic pentru editare stiluri text Coordonator</a:t>
            </a:r>
          </a:p>
        </p:txBody>
      </p:sp>
      <p:sp>
        <p:nvSpPr>
          <p:cNvPr id="5" name="Date Placeholder 4"/>
          <p:cNvSpPr>
            <a:spLocks noGrp="1"/>
          </p:cNvSpPr>
          <p:nvPr>
            <p:ph type="dt" sz="half" idx="10"/>
          </p:nvPr>
        </p:nvSpPr>
        <p:spPr/>
        <p:txBody>
          <a:bodyPr/>
          <a:lstStyle/>
          <a:p>
            <a:fld id="{EBEC26C9-EA40-49F1-A786-93F52E839BF8}" type="datetimeFigureOut">
              <a:rPr lang="ro-RO" smtClean="0"/>
              <a:t>01.11.2013</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735F0531-1366-4F00-BC38-10FFC376A437}" type="slidenum">
              <a:rPr lang="ro-RO" smtClean="0"/>
              <a:t>‹#›</a:t>
            </a:fld>
            <a:endParaRPr lang="ro-RO"/>
          </a:p>
        </p:txBody>
      </p:sp>
    </p:spTree>
    <p:extLst>
      <p:ext uri="{BB962C8B-B14F-4D97-AF65-F5344CB8AC3E}">
        <p14:creationId xmlns:p14="http://schemas.microsoft.com/office/powerpoint/2010/main" val="2336480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o-RO" smtClean="0"/>
              <a:t>Clic pentru editare stil titlu</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BEC26C9-EA40-49F1-A786-93F52E839BF8}" type="datetimeFigureOut">
              <a:rPr lang="ro-RO" smtClean="0"/>
              <a:t>01.11.2013</a:t>
            </a:fld>
            <a:endParaRPr lang="ro-RO"/>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o-RO"/>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35F0531-1366-4F00-BC38-10FFC376A437}" type="slidenum">
              <a:rPr lang="ro-RO" smtClean="0"/>
              <a:t>‹#›</a:t>
            </a:fld>
            <a:endParaRPr lang="ro-RO"/>
          </a:p>
        </p:txBody>
      </p:sp>
    </p:spTree>
    <p:extLst>
      <p:ext uri="{BB962C8B-B14F-4D97-AF65-F5344CB8AC3E}">
        <p14:creationId xmlns:p14="http://schemas.microsoft.com/office/powerpoint/2010/main" val="755712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ro.wikipedia.org/wiki/Jude%C8%9Bul_Suceava" TargetMode="External"/><Relationship Id="rId2" Type="http://schemas.openxmlformats.org/officeDocument/2006/relationships/hyperlink" Target="http://ro.wikipedia.org/wiki/C%C3%A2mpulung_Moldovenesc"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989611" y="689211"/>
            <a:ext cx="9144000" cy="695511"/>
          </a:xfrm>
        </p:spPr>
        <p:txBody>
          <a:bodyPr>
            <a:noAutofit/>
          </a:bodyPr>
          <a:lstStyle/>
          <a:p>
            <a:r>
              <a:rPr lang="en-US" sz="4800" dirty="0" err="1" smtClean="0">
                <a:latin typeface="Algerian" panose="04020705040A02060702" pitchFamily="82" charset="0"/>
              </a:rPr>
              <a:t>Colegiul</a:t>
            </a:r>
            <a:r>
              <a:rPr lang="en-US" sz="4800" dirty="0" smtClean="0">
                <a:latin typeface="Algerian" panose="04020705040A02060702" pitchFamily="82" charset="0"/>
              </a:rPr>
              <a:t> national </a:t>
            </a:r>
            <a:r>
              <a:rPr lang="en-US" sz="4800" dirty="0" err="1" smtClean="0">
                <a:latin typeface="Algerian" panose="04020705040A02060702" pitchFamily="82" charset="0"/>
              </a:rPr>
              <a:t>dragos</a:t>
            </a:r>
            <a:r>
              <a:rPr lang="en-US" sz="4800" dirty="0" smtClean="0">
                <a:latin typeface="Algerian" panose="04020705040A02060702" pitchFamily="82" charset="0"/>
              </a:rPr>
              <a:t> </a:t>
            </a:r>
            <a:r>
              <a:rPr lang="en-US" sz="4800" dirty="0" err="1" smtClean="0">
                <a:latin typeface="Algerian" panose="04020705040A02060702" pitchFamily="82" charset="0"/>
              </a:rPr>
              <a:t>voda</a:t>
            </a:r>
            <a:endParaRPr lang="ro-RO" sz="4800" dirty="0">
              <a:latin typeface="Algerian" panose="04020705040A02060702" pitchFamily="82" charset="0"/>
            </a:endParaRPr>
          </a:p>
        </p:txBody>
      </p:sp>
      <p:sp>
        <p:nvSpPr>
          <p:cNvPr id="3" name="Subtitlu 2"/>
          <p:cNvSpPr>
            <a:spLocks noGrp="1"/>
          </p:cNvSpPr>
          <p:nvPr>
            <p:ph type="subTitle" idx="1"/>
          </p:nvPr>
        </p:nvSpPr>
        <p:spPr>
          <a:xfrm>
            <a:off x="5082639" y="1602663"/>
            <a:ext cx="6357257" cy="2822513"/>
          </a:xfrm>
        </p:spPr>
        <p:txBody>
          <a:bodyPr>
            <a:noAutofit/>
          </a:bodyPr>
          <a:lstStyle/>
          <a:p>
            <a:r>
              <a:rPr lang="ro-RO" sz="3600" b="1" dirty="0" smtClean="0"/>
              <a:t>Colegiul Național „Dragoș Vodă” din Câmpulung Moldovenesc</a:t>
            </a:r>
            <a:r>
              <a:rPr lang="ro-RO" sz="3600" dirty="0" smtClean="0"/>
              <a:t> (în trecut </a:t>
            </a:r>
            <a:r>
              <a:rPr lang="ro-RO" sz="3600" i="1" dirty="0" smtClean="0"/>
              <a:t>Liceul „Dragoș Vodă”</a:t>
            </a:r>
            <a:r>
              <a:rPr lang="ro-RO" sz="3600" dirty="0" smtClean="0"/>
              <a:t>) este un liceu din municipiul </a:t>
            </a:r>
            <a:r>
              <a:rPr lang="ro-RO" sz="3600" dirty="0" smtClean="0">
                <a:hlinkClick r:id="rId2" tooltip="Câmpulung Moldovenesc"/>
              </a:rPr>
              <a:t>Câmpulung Moldovenesc</a:t>
            </a:r>
            <a:r>
              <a:rPr lang="ro-RO" sz="3600" dirty="0" smtClean="0"/>
              <a:t>, </a:t>
            </a:r>
            <a:r>
              <a:rPr lang="ro-RO" sz="3600" dirty="0" smtClean="0">
                <a:hlinkClick r:id="rId3" tooltip="Județul Suceava"/>
              </a:rPr>
              <a:t>județul Suceava</a:t>
            </a:r>
            <a:r>
              <a:rPr lang="ro-RO" sz="3600" dirty="0" smtClean="0"/>
              <a:t>, situat în centrul localității, pe Strada Liceului nr. 1.</a:t>
            </a:r>
            <a:endParaRPr lang="ro-RO" sz="3600" dirty="0"/>
          </a:p>
        </p:txBody>
      </p:sp>
      <p:pic>
        <p:nvPicPr>
          <p:cNvPr id="4" name="Imagin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1896" y="1602663"/>
            <a:ext cx="3809524" cy="3771428"/>
          </a:xfrm>
          <a:prstGeom prst="rect">
            <a:avLst/>
          </a:prstGeom>
        </p:spPr>
      </p:pic>
    </p:spTree>
    <p:extLst>
      <p:ext uri="{BB962C8B-B14F-4D97-AF65-F5344CB8AC3E}">
        <p14:creationId xmlns:p14="http://schemas.microsoft.com/office/powerpoint/2010/main" val="2154717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684212" y="941119"/>
            <a:ext cx="8534400" cy="6005945"/>
          </a:xfrm>
        </p:spPr>
        <p:txBody>
          <a:bodyPr>
            <a:noAutofit/>
          </a:bodyPr>
          <a:lstStyle/>
          <a:p>
            <a:r>
              <a:rPr lang="en-US" sz="1600" dirty="0" smtClean="0"/>
              <a:t>  -</a:t>
            </a:r>
            <a:r>
              <a:rPr lang="ro-RO" sz="1600" dirty="0" err="1" smtClean="0"/>
              <a:t>conştientizarea</a:t>
            </a:r>
            <a:r>
              <a:rPr lang="ro-RO" sz="1600" dirty="0" smtClean="0"/>
              <a:t> </a:t>
            </a:r>
            <a:r>
              <a:rPr lang="ro-RO" sz="1600" dirty="0" err="1"/>
              <a:t>importanţei</a:t>
            </a:r>
            <a:r>
              <a:rPr lang="ro-RO" sz="1600" dirty="0"/>
              <a:t> unei </a:t>
            </a:r>
            <a:r>
              <a:rPr lang="ro-RO" sz="1600" dirty="0" err="1"/>
              <a:t>alimentaţii</a:t>
            </a:r>
            <a:r>
              <a:rPr lang="ro-RO" sz="1600" dirty="0"/>
              <a:t> sănătoase;</a:t>
            </a:r>
            <a:br>
              <a:rPr lang="ro-RO" sz="1600" dirty="0"/>
            </a:br>
            <a:r>
              <a:rPr lang="en-US" sz="1600" dirty="0" smtClean="0"/>
              <a:t>  -</a:t>
            </a:r>
            <a:r>
              <a:rPr lang="ro-RO" sz="1600" dirty="0" err="1" smtClean="0"/>
              <a:t>conştientizarea</a:t>
            </a:r>
            <a:r>
              <a:rPr lang="ro-RO" sz="1600" dirty="0" smtClean="0"/>
              <a:t> </a:t>
            </a:r>
            <a:r>
              <a:rPr lang="ro-RO" sz="1600" dirty="0" err="1"/>
              <a:t>importanţei</a:t>
            </a:r>
            <a:r>
              <a:rPr lang="ro-RO" sz="1600" dirty="0"/>
              <a:t> igienei alimentare  pentru oamenii de toate vârstele;</a:t>
            </a:r>
            <a:br>
              <a:rPr lang="ro-RO" sz="1600" dirty="0"/>
            </a:br>
            <a:r>
              <a:rPr lang="en-US" sz="1600" dirty="0" smtClean="0"/>
              <a:t>  -</a:t>
            </a:r>
            <a:r>
              <a:rPr lang="ro-RO" sz="1600" dirty="0" smtClean="0"/>
              <a:t>identificarea </a:t>
            </a:r>
            <a:r>
              <a:rPr lang="ro-RO" sz="1600" dirty="0"/>
              <a:t>alternativelor la dieta de tip fast-food / </a:t>
            </a:r>
            <a:r>
              <a:rPr lang="ro-RO" sz="1600" dirty="0" err="1"/>
              <a:t>junk</a:t>
            </a:r>
            <a:r>
              <a:rPr lang="ro-RO" sz="1600" dirty="0"/>
              <a:t> </a:t>
            </a:r>
            <a:r>
              <a:rPr lang="ro-RO" sz="1600" dirty="0" err="1"/>
              <a:t>food</a:t>
            </a:r>
            <a:r>
              <a:rPr lang="ro-RO" sz="1600" dirty="0"/>
              <a:t> (cu accent pe </a:t>
            </a:r>
            <a:r>
              <a:rPr lang="ro-RO" sz="1600" dirty="0" err="1"/>
              <a:t>conştientizarea</a:t>
            </a:r>
            <a:r>
              <a:rPr lang="ro-RO" sz="1600" dirty="0"/>
              <a:t> </a:t>
            </a:r>
            <a:r>
              <a:rPr lang="ro-RO" sz="1600" dirty="0" err="1"/>
              <a:t>populaţiei</a:t>
            </a:r>
            <a:r>
              <a:rPr lang="ro-RO" sz="1600" dirty="0"/>
              <a:t> asupra importantei consumului de legume </a:t>
            </a:r>
            <a:r>
              <a:rPr lang="ro-RO" sz="1600" dirty="0" err="1"/>
              <a:t>şi</a:t>
            </a:r>
            <a:r>
              <a:rPr lang="ro-RO" sz="1600" dirty="0"/>
              <a:t> fructe proaspete);</a:t>
            </a:r>
            <a:br>
              <a:rPr lang="ro-RO" sz="1600" dirty="0"/>
            </a:br>
            <a:r>
              <a:rPr lang="en-US" sz="1600" dirty="0" smtClean="0"/>
              <a:t>  -</a:t>
            </a:r>
            <a:r>
              <a:rPr lang="ro-RO" sz="1600" dirty="0" smtClean="0"/>
              <a:t>utilizarea </a:t>
            </a:r>
            <a:r>
              <a:rPr lang="ro-RO" sz="1600" dirty="0"/>
              <a:t>resurselor TIC în documentarea proiectului prin folosirea calculatorului, a scanner-ului, a imprimantei, a motoarelor de căutare a site-urilor specializate;</a:t>
            </a:r>
            <a:br>
              <a:rPr lang="ro-RO" sz="1600" dirty="0"/>
            </a:br>
            <a:r>
              <a:rPr lang="en-US" sz="1600" dirty="0" smtClean="0"/>
              <a:t>  -</a:t>
            </a:r>
            <a:r>
              <a:rPr lang="ro-RO" sz="1600" dirty="0" smtClean="0"/>
              <a:t>conectarea </a:t>
            </a:r>
            <a:r>
              <a:rPr lang="ro-RO" sz="1600" dirty="0"/>
              <a:t>elevilor la problemele de mediu, societate </a:t>
            </a:r>
            <a:r>
              <a:rPr lang="ro-RO" sz="1600" dirty="0" err="1"/>
              <a:t>şi</a:t>
            </a:r>
            <a:r>
              <a:rPr lang="ro-RO" sz="1600" dirty="0"/>
              <a:t> igienă alimentară;</a:t>
            </a:r>
            <a:br>
              <a:rPr lang="ro-RO" sz="1600" dirty="0"/>
            </a:br>
            <a:r>
              <a:rPr lang="en-US" sz="1600" dirty="0" smtClean="0"/>
              <a:t>  -</a:t>
            </a:r>
            <a:r>
              <a:rPr lang="ro-RO" sz="1600" dirty="0" smtClean="0"/>
              <a:t>dezvoltarea </a:t>
            </a:r>
            <a:r>
              <a:rPr lang="ro-RO" sz="1600" dirty="0"/>
              <a:t>gândirii </a:t>
            </a:r>
            <a:r>
              <a:rPr lang="ro-RO" sz="1600" dirty="0" err="1"/>
              <a:t>şi</a:t>
            </a:r>
            <a:r>
              <a:rPr lang="ro-RO" sz="1600" dirty="0"/>
              <a:t> </a:t>
            </a:r>
            <a:r>
              <a:rPr lang="ro-RO" sz="1600" dirty="0" err="1"/>
              <a:t>abilităţii</a:t>
            </a:r>
            <a:r>
              <a:rPr lang="ro-RO" sz="1600" dirty="0"/>
              <a:t> creative, un mediu bun de lucru </a:t>
            </a:r>
            <a:r>
              <a:rPr lang="ro-RO" sz="1600" dirty="0" err="1"/>
              <a:t>şi</a:t>
            </a:r>
            <a:r>
              <a:rPr lang="ro-RO" sz="1600" dirty="0"/>
              <a:t> un mod sistematic de a gândi;</a:t>
            </a:r>
            <a:br>
              <a:rPr lang="ro-RO" sz="1600" dirty="0"/>
            </a:br>
            <a:r>
              <a:rPr lang="en-US" sz="1600" dirty="0" smtClean="0"/>
              <a:t>  -</a:t>
            </a:r>
            <a:r>
              <a:rPr lang="ro-RO" sz="1600" dirty="0" err="1" smtClean="0"/>
              <a:t>împărtăşirea</a:t>
            </a:r>
            <a:r>
              <a:rPr lang="ro-RO" sz="1600" dirty="0" smtClean="0"/>
              <a:t> </a:t>
            </a:r>
            <a:r>
              <a:rPr lang="ro-RO" sz="1600" dirty="0"/>
              <a:t>de </a:t>
            </a:r>
            <a:r>
              <a:rPr lang="ro-RO" sz="1600" dirty="0" err="1"/>
              <a:t>cunoştinţe</a:t>
            </a:r>
            <a:r>
              <a:rPr lang="ro-RO" sz="1600" dirty="0"/>
              <a:t> </a:t>
            </a:r>
            <a:r>
              <a:rPr lang="ro-RO" sz="1600" dirty="0" err="1"/>
              <a:t>şi</a:t>
            </a:r>
            <a:r>
              <a:rPr lang="ro-RO" sz="1600" dirty="0"/>
              <a:t> </a:t>
            </a:r>
            <a:r>
              <a:rPr lang="ro-RO" sz="1600" dirty="0" err="1"/>
              <a:t>experienţă</a:t>
            </a:r>
            <a:r>
              <a:rPr lang="ro-RO" sz="1600" dirty="0"/>
              <a:t>;</a:t>
            </a:r>
            <a:br>
              <a:rPr lang="ro-RO" sz="1600" dirty="0"/>
            </a:br>
            <a:r>
              <a:rPr lang="en-US" sz="1600" dirty="0" smtClean="0"/>
              <a:t>  -</a:t>
            </a:r>
            <a:r>
              <a:rPr lang="ro-RO" sz="1600" dirty="0" smtClean="0"/>
              <a:t>cultivarea </a:t>
            </a:r>
            <a:r>
              <a:rPr lang="ro-RO" sz="1600" dirty="0"/>
              <a:t>spiritului de colaborare </a:t>
            </a:r>
            <a:r>
              <a:rPr lang="ro-RO" sz="1600" dirty="0" err="1"/>
              <a:t>şi</a:t>
            </a:r>
            <a:r>
              <a:rPr lang="ro-RO" sz="1600" dirty="0"/>
              <a:t> întrecere;</a:t>
            </a:r>
            <a:br>
              <a:rPr lang="ro-RO" sz="1600" dirty="0"/>
            </a:br>
            <a:r>
              <a:rPr lang="en-US" sz="1600" dirty="0" smtClean="0"/>
              <a:t>  -</a:t>
            </a:r>
            <a:r>
              <a:rPr lang="ro-RO" sz="1600" dirty="0" smtClean="0"/>
              <a:t>promovarea </a:t>
            </a:r>
            <a:r>
              <a:rPr lang="ro-RO" sz="1600" dirty="0"/>
              <a:t>dialogului </a:t>
            </a:r>
            <a:r>
              <a:rPr lang="ro-RO" sz="1600" dirty="0" err="1"/>
              <a:t>şi</a:t>
            </a:r>
            <a:r>
              <a:rPr lang="ro-RO" sz="1600" dirty="0"/>
              <a:t> a comunicării între elevii </a:t>
            </a:r>
            <a:r>
              <a:rPr lang="ro-RO" sz="1600" dirty="0" err="1"/>
              <a:t>unităţi</a:t>
            </a:r>
            <a:r>
              <a:rPr lang="ro-RO" sz="1600" dirty="0"/>
              <a:t> </a:t>
            </a:r>
            <a:r>
              <a:rPr lang="ro-RO" sz="1600" dirty="0" err="1"/>
              <a:t>şcolare</a:t>
            </a:r>
            <a:r>
              <a:rPr lang="ro-RO" sz="1600" dirty="0"/>
              <a:t> participante;</a:t>
            </a:r>
            <a:br>
              <a:rPr lang="ro-RO" sz="1600" dirty="0"/>
            </a:br>
            <a:r>
              <a:rPr lang="en-US" sz="1600" dirty="0" smtClean="0"/>
              <a:t>  -</a:t>
            </a:r>
            <a:r>
              <a:rPr lang="ro-RO" sz="1600" dirty="0" smtClean="0"/>
              <a:t>dezvoltarea </a:t>
            </a:r>
            <a:r>
              <a:rPr lang="ro-RO" sz="1600" dirty="0"/>
              <a:t>colaborării </a:t>
            </a:r>
            <a:r>
              <a:rPr lang="ro-RO" sz="1600" dirty="0" err="1"/>
              <a:t>şi</a:t>
            </a:r>
            <a:r>
              <a:rPr lang="ro-RO" sz="1600" dirty="0"/>
              <a:t> cooperării între cadrele didactice din </a:t>
            </a:r>
            <a:r>
              <a:rPr lang="ro-RO" sz="1600" dirty="0" err="1"/>
              <a:t>unităţile</a:t>
            </a:r>
            <a:r>
              <a:rPr lang="ro-RO" sz="1600" dirty="0"/>
              <a:t> de </a:t>
            </a:r>
            <a:r>
              <a:rPr lang="ro-RO" sz="1600" dirty="0" err="1"/>
              <a:t>învăţământ</a:t>
            </a:r>
            <a:r>
              <a:rPr lang="ro-RO" sz="1600" dirty="0"/>
              <a:t> participante în proiect;</a:t>
            </a:r>
            <a:br>
              <a:rPr lang="ro-RO" sz="1600" dirty="0"/>
            </a:br>
            <a:r>
              <a:rPr lang="en-US" sz="1600" dirty="0" smtClean="0"/>
              <a:t>  -</a:t>
            </a:r>
            <a:r>
              <a:rPr lang="ro-RO" sz="1600" dirty="0" smtClean="0"/>
              <a:t>formarea </a:t>
            </a:r>
            <a:r>
              <a:rPr lang="ro-RO" sz="1600" dirty="0"/>
              <a:t>deprinderii unui comportament adecvat în calitate de gazde sau de musafiri;</a:t>
            </a:r>
            <a:br>
              <a:rPr lang="ro-RO" sz="1600" dirty="0"/>
            </a:br>
            <a:r>
              <a:rPr lang="en-US" sz="1600" dirty="0" smtClean="0"/>
              <a:t>  -</a:t>
            </a:r>
            <a:r>
              <a:rPr lang="ro-RO" sz="1600" dirty="0" smtClean="0"/>
              <a:t>recompensarea </a:t>
            </a:r>
            <a:r>
              <a:rPr lang="ro-RO" sz="1600" dirty="0"/>
              <a:t>elevilor </a:t>
            </a:r>
            <a:r>
              <a:rPr lang="ro-RO" sz="1600" dirty="0" err="1"/>
              <a:t>participanţi</a:t>
            </a:r>
            <a:r>
              <a:rPr lang="ro-RO" sz="1600" dirty="0"/>
              <a:t> prin oferirea de diplome ;</a:t>
            </a:r>
            <a:br>
              <a:rPr lang="ro-RO" sz="1600" dirty="0"/>
            </a:br>
            <a:r>
              <a:rPr lang="en-US" sz="1600" dirty="0" smtClean="0"/>
              <a:t>  -</a:t>
            </a:r>
            <a:r>
              <a:rPr lang="ro-RO" sz="1600" dirty="0" smtClean="0"/>
              <a:t>încurajarea </a:t>
            </a:r>
            <a:r>
              <a:rPr lang="ro-RO" sz="1600" dirty="0"/>
              <a:t>unei </a:t>
            </a:r>
            <a:r>
              <a:rPr lang="ro-RO" sz="1600" dirty="0" err="1"/>
              <a:t>abordari</a:t>
            </a:r>
            <a:r>
              <a:rPr lang="ro-RO" sz="1600" dirty="0"/>
              <a:t> interdisciplinare a </a:t>
            </a:r>
            <a:r>
              <a:rPr lang="ro-RO" sz="1600" dirty="0" err="1"/>
              <a:t>activităţilor</a:t>
            </a:r>
            <a:r>
              <a:rPr lang="ro-RO" sz="1600" dirty="0"/>
              <a:t> din calendarul ECO.</a:t>
            </a:r>
            <a:br>
              <a:rPr lang="ro-RO" sz="1600" dirty="0"/>
            </a:br>
            <a:endParaRPr lang="ro-RO" sz="1600" dirty="0"/>
          </a:p>
        </p:txBody>
      </p:sp>
      <p:sp>
        <p:nvSpPr>
          <p:cNvPr id="3" name="Substituent conținut 2"/>
          <p:cNvSpPr>
            <a:spLocks noGrp="1"/>
          </p:cNvSpPr>
          <p:nvPr>
            <p:ph idx="1"/>
          </p:nvPr>
        </p:nvSpPr>
        <p:spPr>
          <a:xfrm>
            <a:off x="1004846" y="0"/>
            <a:ext cx="8534400" cy="941119"/>
          </a:xfrm>
        </p:spPr>
        <p:txBody>
          <a:bodyPr>
            <a:normAutofit/>
          </a:bodyPr>
          <a:lstStyle/>
          <a:p>
            <a:pPr marL="0" indent="0" algn="ctr">
              <a:buNone/>
            </a:pPr>
            <a:r>
              <a:rPr lang="ro-RO" sz="3600" b="1" dirty="0">
                <a:latin typeface="Algerian" panose="04020705040A02060702" pitchFamily="82" charset="0"/>
              </a:rPr>
              <a:t>OBIECTIVELE PROIECTULUI</a:t>
            </a:r>
            <a:endParaRPr lang="ro-RO" sz="3600" dirty="0">
              <a:latin typeface="Algerian" panose="04020705040A02060702" pitchFamily="82" charset="0"/>
            </a:endParaRPr>
          </a:p>
        </p:txBody>
      </p:sp>
    </p:spTree>
    <p:extLst>
      <p:ext uri="{BB962C8B-B14F-4D97-AF65-F5344CB8AC3E}">
        <p14:creationId xmlns:p14="http://schemas.microsoft.com/office/powerpoint/2010/main" val="328787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randombar(horizont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684212" y="439388"/>
            <a:ext cx="8534400" cy="5747656"/>
          </a:xfrm>
        </p:spPr>
        <p:txBody>
          <a:bodyPr>
            <a:normAutofit/>
          </a:bodyPr>
          <a:lstStyle/>
          <a:p>
            <a:r>
              <a:rPr lang="en-US" sz="2000" b="1" dirty="0" smtClean="0"/>
              <a:t>  </a:t>
            </a:r>
            <a:r>
              <a:rPr lang="ro-RO" sz="2000" b="1" dirty="0" smtClean="0"/>
              <a:t>PERIOADA </a:t>
            </a:r>
            <a:r>
              <a:rPr lang="ro-RO" sz="2000" b="1" dirty="0"/>
              <a:t>DE DERULARE A PROIECTULUI</a:t>
            </a:r>
            <a:r>
              <a:rPr lang="ro-RO" sz="2000" dirty="0"/>
              <a:t/>
            </a:r>
            <a:br>
              <a:rPr lang="ro-RO" sz="2000" dirty="0"/>
            </a:br>
            <a:r>
              <a:rPr lang="en-US" sz="2000" dirty="0" smtClean="0"/>
              <a:t>-</a:t>
            </a:r>
            <a:r>
              <a:rPr lang="ro-RO" sz="2000" dirty="0" smtClean="0"/>
              <a:t>mai </a:t>
            </a:r>
            <a:r>
              <a:rPr lang="ro-RO" sz="2000" dirty="0"/>
              <a:t>2012 – perioada de organizare </a:t>
            </a:r>
            <a:r>
              <a:rPr lang="ro-RO" sz="2000" dirty="0" err="1"/>
              <a:t>şi</a:t>
            </a:r>
            <a:r>
              <a:rPr lang="ro-RO" sz="2000" dirty="0"/>
              <a:t> pregătire</a:t>
            </a:r>
            <a:br>
              <a:rPr lang="ro-RO" sz="2000" dirty="0"/>
            </a:br>
            <a:r>
              <a:rPr lang="en-US" sz="2000" dirty="0" smtClean="0"/>
              <a:t>-</a:t>
            </a:r>
            <a:r>
              <a:rPr lang="ro-RO" sz="2000" dirty="0" smtClean="0"/>
              <a:t>9 </a:t>
            </a:r>
            <a:r>
              <a:rPr lang="ro-RO" sz="2000" dirty="0"/>
              <a:t>iunie 2012 – </a:t>
            </a:r>
            <a:r>
              <a:rPr lang="ro-RO" sz="2000" dirty="0" err="1"/>
              <a:t>desfăşurarea</a:t>
            </a:r>
            <a:r>
              <a:rPr lang="ro-RO" sz="2000" dirty="0"/>
              <a:t> </a:t>
            </a:r>
            <a:r>
              <a:rPr lang="ro-RO" sz="2000" dirty="0" smtClean="0"/>
              <a:t>evenimentului</a:t>
            </a:r>
            <a:r>
              <a:rPr lang="en-US" sz="2000" dirty="0" smtClean="0"/>
              <a:t/>
            </a:r>
            <a:br>
              <a:rPr lang="en-US" sz="2000" dirty="0" smtClean="0"/>
            </a:br>
            <a:r>
              <a:rPr lang="en-US" sz="2000" dirty="0" smtClean="0"/>
              <a:t>  </a:t>
            </a:r>
            <a:r>
              <a:rPr lang="ro-RO" sz="2000" b="1" dirty="0" smtClean="0"/>
              <a:t>GRUPUL </a:t>
            </a:r>
            <a:r>
              <a:rPr lang="ro-RO" sz="2000" b="1" dirty="0"/>
              <a:t>ŢINTĂ</a:t>
            </a:r>
            <a:r>
              <a:rPr lang="ro-RO" sz="2000" dirty="0"/>
              <a:t/>
            </a:r>
            <a:br>
              <a:rPr lang="ro-RO" sz="2000" dirty="0"/>
            </a:br>
            <a:r>
              <a:rPr lang="en-US" sz="2000" dirty="0" smtClean="0"/>
              <a:t>-</a:t>
            </a:r>
            <a:r>
              <a:rPr lang="ro-RO" sz="2000" dirty="0" smtClean="0"/>
              <a:t>Elevi </a:t>
            </a:r>
            <a:r>
              <a:rPr lang="ro-RO" sz="2000" dirty="0"/>
              <a:t>de la clasele a IX-a – a XII-a de la liceele participante</a:t>
            </a:r>
            <a:br>
              <a:rPr lang="ro-RO" sz="2000" dirty="0"/>
            </a:br>
            <a:r>
              <a:rPr lang="en-US" sz="2000" dirty="0" smtClean="0"/>
              <a:t>  </a:t>
            </a:r>
            <a:r>
              <a:rPr lang="ro-RO" sz="2000" b="1" dirty="0" smtClean="0"/>
              <a:t>LOCUL </a:t>
            </a:r>
            <a:r>
              <a:rPr lang="ro-RO" sz="2000" b="1" dirty="0"/>
              <a:t>DE DESFASURARE </a:t>
            </a:r>
            <a:r>
              <a:rPr lang="ro-RO" sz="2000" dirty="0"/>
              <a:t/>
            </a:r>
            <a:br>
              <a:rPr lang="ro-RO" sz="2000" dirty="0"/>
            </a:br>
            <a:r>
              <a:rPr lang="en-US" sz="2000" dirty="0" smtClean="0"/>
              <a:t>-</a:t>
            </a:r>
            <a:r>
              <a:rPr lang="ro-RO" sz="2000" dirty="0" smtClean="0"/>
              <a:t>Aula </a:t>
            </a:r>
            <a:r>
              <a:rPr lang="ro-RO" sz="2000" dirty="0"/>
              <a:t>/ Sala de </a:t>
            </a:r>
            <a:r>
              <a:rPr lang="ro-RO" sz="2000" dirty="0" err="1"/>
              <a:t>Şedinţe</a:t>
            </a:r>
            <a:r>
              <a:rPr lang="ro-RO" sz="2000" dirty="0"/>
              <a:t> a  Colegiului </a:t>
            </a:r>
            <a:r>
              <a:rPr lang="ro-RO" sz="2000" dirty="0" err="1"/>
              <a:t>Naţional</a:t>
            </a:r>
            <a:r>
              <a:rPr lang="ro-RO" sz="2000" dirty="0"/>
              <a:t> „DRAGOŞ-VODĂ” – Câmpulung Moldovenesc.</a:t>
            </a:r>
            <a:br>
              <a:rPr lang="ro-RO" sz="2000" dirty="0"/>
            </a:br>
            <a:r>
              <a:rPr lang="en-US" sz="2000" dirty="0" smtClean="0"/>
              <a:t>  </a:t>
            </a:r>
            <a:r>
              <a:rPr lang="ro-RO" sz="2000" b="1" dirty="0" smtClean="0"/>
              <a:t>EVALUAREA </a:t>
            </a:r>
            <a:r>
              <a:rPr lang="ro-RO" sz="2000" b="1" dirty="0"/>
              <a:t>PROIECTULUI</a:t>
            </a:r>
            <a:r>
              <a:rPr lang="ro-RO" sz="2000" dirty="0"/>
              <a:t/>
            </a:r>
            <a:br>
              <a:rPr lang="ro-RO" sz="2000" dirty="0"/>
            </a:br>
            <a:r>
              <a:rPr lang="en-US" sz="2000" dirty="0" smtClean="0"/>
              <a:t>-</a:t>
            </a:r>
            <a:r>
              <a:rPr lang="ro-RO" sz="2000" dirty="0" smtClean="0"/>
              <a:t>Dezbatere </a:t>
            </a:r>
            <a:r>
              <a:rPr lang="ro-RO" sz="2000" dirty="0"/>
              <a:t>în cadrul unor mese rotunde a rezultatelor </a:t>
            </a:r>
            <a:r>
              <a:rPr lang="ro-RO" sz="2000" dirty="0" err="1"/>
              <a:t>obţinute</a:t>
            </a:r>
            <a:r>
              <a:rPr lang="ro-RO" sz="2000" dirty="0"/>
              <a:t>;</a:t>
            </a:r>
            <a:br>
              <a:rPr lang="ro-RO" sz="2000" dirty="0"/>
            </a:br>
            <a:r>
              <a:rPr lang="en-US" sz="2000" dirty="0" smtClean="0"/>
              <a:t>-</a:t>
            </a:r>
            <a:r>
              <a:rPr lang="ro-RO" sz="2000" dirty="0" err="1" smtClean="0"/>
              <a:t>Expoziţii</a:t>
            </a:r>
            <a:r>
              <a:rPr lang="ro-RO" sz="2000" dirty="0" smtClean="0"/>
              <a:t> </a:t>
            </a:r>
            <a:r>
              <a:rPr lang="ro-RO" sz="2000" dirty="0"/>
              <a:t>de desene </a:t>
            </a:r>
            <a:r>
              <a:rPr lang="ro-RO" sz="2000" dirty="0" err="1"/>
              <a:t>şi</a:t>
            </a:r>
            <a:r>
              <a:rPr lang="ro-RO" sz="2000" dirty="0"/>
              <a:t> caricaturi;</a:t>
            </a:r>
            <a:br>
              <a:rPr lang="ro-RO" sz="2000" dirty="0"/>
            </a:br>
            <a:r>
              <a:rPr lang="en-US" sz="2000" dirty="0" smtClean="0"/>
              <a:t>-</a:t>
            </a:r>
            <a:r>
              <a:rPr lang="ro-RO" sz="2000" dirty="0" smtClean="0"/>
              <a:t>Vizionarea </a:t>
            </a:r>
            <a:r>
              <a:rPr lang="ro-RO" sz="2000" dirty="0"/>
              <a:t>unor filme tematice</a:t>
            </a:r>
            <a:r>
              <a:rPr lang="ro-RO" sz="2000" dirty="0" smtClean="0"/>
              <a:t>;</a:t>
            </a:r>
            <a:r>
              <a:rPr lang="ro-RO" sz="2000" dirty="0"/>
              <a:t/>
            </a:r>
            <a:br>
              <a:rPr lang="ro-RO" sz="2000" dirty="0"/>
            </a:br>
            <a:r>
              <a:rPr lang="en-US" sz="2000" dirty="0" smtClean="0"/>
              <a:t>-</a:t>
            </a:r>
            <a:r>
              <a:rPr lang="ro-RO" sz="2000" dirty="0" smtClean="0"/>
              <a:t>O </a:t>
            </a:r>
            <a:r>
              <a:rPr lang="ro-RO" sz="2000" dirty="0" err="1"/>
              <a:t>broşură</a:t>
            </a:r>
            <a:r>
              <a:rPr lang="ro-RO" sz="2000" dirty="0"/>
              <a:t>/CD cu toate eseurile participante;</a:t>
            </a:r>
            <a:br>
              <a:rPr lang="ro-RO" sz="2000" dirty="0"/>
            </a:br>
            <a:r>
              <a:rPr lang="en-US" sz="2000" dirty="0" smtClean="0"/>
              <a:t>-</a:t>
            </a:r>
            <a:r>
              <a:rPr lang="ro-RO" sz="2000" dirty="0" smtClean="0"/>
              <a:t>Chestionar </a:t>
            </a:r>
            <a:r>
              <a:rPr lang="ro-RO" sz="2000" dirty="0"/>
              <a:t>privind gradul de </a:t>
            </a:r>
            <a:r>
              <a:rPr lang="ro-RO" sz="2000" dirty="0" err="1"/>
              <a:t>satisfacţie</a:t>
            </a:r>
            <a:r>
              <a:rPr lang="ro-RO" sz="2000" dirty="0"/>
              <a:t> în </a:t>
            </a:r>
            <a:r>
              <a:rPr lang="ro-RO" sz="2000" dirty="0" err="1"/>
              <a:t>rîndul</a:t>
            </a:r>
            <a:r>
              <a:rPr lang="ro-RO" sz="2000" dirty="0"/>
              <a:t> elevilor </a:t>
            </a:r>
            <a:r>
              <a:rPr lang="ro-RO" sz="2000" dirty="0" err="1"/>
              <a:t>participanţi</a:t>
            </a:r>
            <a:r>
              <a:rPr lang="ro-RO" sz="2000" dirty="0"/>
              <a:t>.</a:t>
            </a:r>
            <a:br>
              <a:rPr lang="ro-RO" sz="2000" dirty="0"/>
            </a:br>
            <a:endParaRPr lang="ro-RO" sz="2000" dirty="0"/>
          </a:p>
        </p:txBody>
      </p:sp>
    </p:spTree>
    <p:extLst>
      <p:ext uri="{BB962C8B-B14F-4D97-AF65-F5344CB8AC3E}">
        <p14:creationId xmlns:p14="http://schemas.microsoft.com/office/powerpoint/2010/main" val="4171752066"/>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028597" y="938151"/>
            <a:ext cx="8534400" cy="6068291"/>
          </a:xfrm>
        </p:spPr>
        <p:txBody>
          <a:bodyPr>
            <a:noAutofit/>
          </a:bodyPr>
          <a:lstStyle/>
          <a:p>
            <a:pPr marL="342900" indent="-342900">
              <a:buFont typeface="Wingdings" panose="05000000000000000000" pitchFamily="2" charset="2"/>
              <a:buChar char="v"/>
            </a:pPr>
            <a:r>
              <a:rPr lang="en-US" sz="2400" dirty="0" smtClean="0"/>
              <a:t>  </a:t>
            </a:r>
            <a:r>
              <a:rPr lang="ro-RO" sz="2400" dirty="0" smtClean="0"/>
              <a:t>Asigurarea </a:t>
            </a:r>
            <a:r>
              <a:rPr lang="ro-RO" sz="2400" dirty="0"/>
              <a:t>cadrului organizatoric </a:t>
            </a:r>
            <a:r>
              <a:rPr lang="ro-RO" sz="2400" dirty="0" err="1"/>
              <a:t>şi</a:t>
            </a:r>
            <a:r>
              <a:rPr lang="ro-RO" sz="2400" dirty="0"/>
              <a:t> </a:t>
            </a:r>
            <a:r>
              <a:rPr lang="ro-RO" sz="2400" dirty="0" err="1"/>
              <a:t>funcţional</a:t>
            </a:r>
            <a:r>
              <a:rPr lang="ro-RO" sz="2400" dirty="0"/>
              <a:t> favorabil </a:t>
            </a:r>
            <a:r>
              <a:rPr lang="ro-RO" sz="2400" dirty="0" err="1"/>
              <a:t>creşterii</a:t>
            </a:r>
            <a:r>
              <a:rPr lang="ro-RO" sz="2400" dirty="0"/>
              <a:t> </a:t>
            </a:r>
            <a:r>
              <a:rPr lang="ro-RO" sz="2400" dirty="0" err="1"/>
              <a:t>calităţii</a:t>
            </a:r>
            <a:r>
              <a:rPr lang="ro-RO" sz="2400" dirty="0"/>
              <a:t> serviciilor </a:t>
            </a:r>
            <a:r>
              <a:rPr lang="ro-RO" sz="2400" dirty="0" err="1"/>
              <a:t>educaţionale</a:t>
            </a:r>
            <a:r>
              <a:rPr lang="ro-RO" sz="2400" dirty="0"/>
              <a:t> în </a:t>
            </a:r>
            <a:r>
              <a:rPr lang="ro-RO" sz="2400" dirty="0" err="1"/>
              <a:t>şcoală</a:t>
            </a:r>
            <a:r>
              <a:rPr lang="ro-RO" sz="2400" dirty="0"/>
              <a:t>, care să permită tinerilor </a:t>
            </a:r>
            <a:r>
              <a:rPr lang="ro-RO" sz="2400" dirty="0" err="1"/>
              <a:t>absolvenţi</a:t>
            </a:r>
            <a:r>
              <a:rPr lang="ro-RO" sz="2400" dirty="0"/>
              <a:t> o mai bună orientare într-o economie </a:t>
            </a:r>
            <a:r>
              <a:rPr lang="ro-RO" sz="2400" dirty="0" err="1"/>
              <a:t>şi</a:t>
            </a:r>
            <a:r>
              <a:rPr lang="ro-RO" sz="2400" dirty="0"/>
              <a:t> o societate bazată pe </a:t>
            </a:r>
            <a:r>
              <a:rPr lang="ro-RO" sz="2400" dirty="0" err="1"/>
              <a:t>cunoaştere</a:t>
            </a:r>
            <a:r>
              <a:rPr lang="ro-RO" sz="2400" dirty="0"/>
              <a:t>, pentru atingerea acestor </a:t>
            </a:r>
            <a:r>
              <a:rPr lang="ro-RO" sz="2400" dirty="0" err="1" smtClean="0"/>
              <a:t>finalităţi</a:t>
            </a:r>
            <a:r>
              <a:rPr lang="ro-RO" sz="2400" dirty="0" smtClean="0"/>
              <a:t>;</a:t>
            </a:r>
            <a:r>
              <a:rPr lang="en-US" sz="2400" dirty="0"/>
              <a:t/>
            </a:r>
            <a:br>
              <a:rPr lang="en-US" sz="2400" dirty="0"/>
            </a:br>
            <a:r>
              <a:rPr lang="en-US" sz="2400" dirty="0"/>
              <a:t> </a:t>
            </a:r>
            <a:r>
              <a:rPr lang="en-US" sz="2400" dirty="0" smtClean="0"/>
              <a:t>   </a:t>
            </a:r>
            <a:r>
              <a:rPr lang="ro-RO" sz="2400" dirty="0" smtClean="0"/>
              <a:t>Asigurarea </a:t>
            </a:r>
            <a:r>
              <a:rPr lang="ro-RO" sz="2400" dirty="0"/>
              <a:t>unui management </a:t>
            </a:r>
            <a:r>
              <a:rPr lang="ro-RO" sz="2400" dirty="0" err="1"/>
              <a:t>educaţional</a:t>
            </a:r>
            <a:r>
              <a:rPr lang="ro-RO" sz="2400" dirty="0"/>
              <a:t> care să faciliteze </a:t>
            </a:r>
            <a:r>
              <a:rPr lang="ro-RO" sz="2400" dirty="0" err="1"/>
              <a:t>performanţele</a:t>
            </a:r>
            <a:r>
              <a:rPr lang="ro-RO" sz="2400" dirty="0"/>
              <a:t> cadrelor didactice </a:t>
            </a:r>
            <a:r>
              <a:rPr lang="ro-RO" sz="2400" dirty="0" err="1"/>
              <a:t>şi</a:t>
            </a:r>
            <a:r>
              <a:rPr lang="ro-RO" sz="2400" dirty="0"/>
              <a:t> elevilor;</a:t>
            </a:r>
            <a:br>
              <a:rPr lang="ro-RO" sz="2400" dirty="0"/>
            </a:br>
            <a:r>
              <a:rPr lang="en-US" sz="2400" dirty="0" smtClean="0"/>
              <a:t>   </a:t>
            </a:r>
            <a:r>
              <a:rPr lang="ro-RO" sz="2400" dirty="0" smtClean="0"/>
              <a:t>Realizarea </a:t>
            </a:r>
            <a:r>
              <a:rPr lang="ro-RO" sz="2400" dirty="0"/>
              <a:t>unui parteneriat real între </a:t>
            </a:r>
            <a:r>
              <a:rPr lang="ro-RO" sz="2400" dirty="0" err="1"/>
              <a:t>şcoală</a:t>
            </a:r>
            <a:r>
              <a:rPr lang="ro-RO" sz="2400" dirty="0"/>
              <a:t> </a:t>
            </a:r>
            <a:r>
              <a:rPr lang="ro-RO" sz="2400" dirty="0" err="1"/>
              <a:t>şi</a:t>
            </a:r>
            <a:r>
              <a:rPr lang="ro-RO" sz="2400" dirty="0"/>
              <a:t> </a:t>
            </a:r>
            <a:r>
              <a:rPr lang="ro-RO" sz="2400" dirty="0" err="1"/>
              <a:t>comunităţile</a:t>
            </a:r>
            <a:r>
              <a:rPr lang="ro-RO" sz="2400" dirty="0"/>
              <a:t> </a:t>
            </a:r>
            <a:r>
              <a:rPr lang="ro-RO" sz="2400" dirty="0" err="1"/>
              <a:t>educaţionale</a:t>
            </a:r>
            <a:r>
              <a:rPr lang="ro-RO" sz="2400" dirty="0"/>
              <a:t> locale, </a:t>
            </a:r>
            <a:r>
              <a:rPr lang="ro-RO" sz="2400" dirty="0" err="1"/>
              <a:t>naţionale</a:t>
            </a:r>
            <a:r>
              <a:rPr lang="ro-RO" sz="2400" dirty="0"/>
              <a:t> </a:t>
            </a:r>
            <a:r>
              <a:rPr lang="ro-RO" sz="2400" dirty="0" err="1"/>
              <a:t>şi</a:t>
            </a:r>
            <a:r>
              <a:rPr lang="ro-RO" sz="2400" dirty="0"/>
              <a:t> europene</a:t>
            </a:r>
            <a:br>
              <a:rPr lang="ro-RO" sz="2400" dirty="0"/>
            </a:br>
            <a:endParaRPr lang="ro-RO" sz="2400" dirty="0"/>
          </a:p>
        </p:txBody>
      </p:sp>
      <p:sp>
        <p:nvSpPr>
          <p:cNvPr id="3" name="Substituent conținut 2"/>
          <p:cNvSpPr>
            <a:spLocks noGrp="1"/>
          </p:cNvSpPr>
          <p:nvPr>
            <p:ph idx="1"/>
          </p:nvPr>
        </p:nvSpPr>
        <p:spPr>
          <a:xfrm>
            <a:off x="4139931" y="0"/>
            <a:ext cx="3104017" cy="1071748"/>
          </a:xfrm>
        </p:spPr>
        <p:txBody>
          <a:bodyPr>
            <a:normAutofit/>
          </a:bodyPr>
          <a:lstStyle/>
          <a:p>
            <a:pPr marL="0" indent="0">
              <a:buNone/>
            </a:pPr>
            <a:r>
              <a:rPr lang="en-US" sz="4000" dirty="0" smtClean="0">
                <a:latin typeface="Algerian" panose="04020705040A02060702" pitchFamily="82" charset="0"/>
              </a:rPr>
              <a:t>argument</a:t>
            </a:r>
            <a:endParaRPr lang="ro-RO" sz="4000" dirty="0">
              <a:latin typeface="Algerian" panose="04020705040A02060702" pitchFamily="82" charset="0"/>
            </a:endParaRPr>
          </a:p>
        </p:txBody>
      </p:sp>
    </p:spTree>
    <p:extLst>
      <p:ext uri="{BB962C8B-B14F-4D97-AF65-F5344CB8AC3E}">
        <p14:creationId xmlns:p14="http://schemas.microsoft.com/office/powerpoint/2010/main" val="2343689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838591" y="3014792"/>
            <a:ext cx="8534400" cy="1507067"/>
          </a:xfrm>
        </p:spPr>
        <p:txBody>
          <a:bodyPr>
            <a:noAutofit/>
          </a:bodyPr>
          <a:lstStyle/>
          <a:p>
            <a:pPr marL="457200" indent="-457200">
              <a:buFont typeface="Wingdings" panose="05000000000000000000" pitchFamily="2" charset="2"/>
              <a:buChar char="v"/>
            </a:pPr>
            <a:r>
              <a:rPr lang="ro-RO" sz="2800" dirty="0"/>
              <a:t>Colegiul </a:t>
            </a:r>
            <a:r>
              <a:rPr lang="ro-RO" sz="2800" dirty="0" err="1"/>
              <a:t>Naţional</a:t>
            </a:r>
            <a:r>
              <a:rPr lang="ro-RO" sz="2800" dirty="0"/>
              <a:t>  „</a:t>
            </a:r>
            <a:r>
              <a:rPr lang="ro-RO" sz="2800" dirty="0" err="1"/>
              <a:t>Dragoş</a:t>
            </a:r>
            <a:r>
              <a:rPr lang="ro-RO" sz="2800" dirty="0"/>
              <a:t>-Vodă” Câmpulung Moldovenesc are drept scop realizarea politicilor </a:t>
            </a:r>
            <a:r>
              <a:rPr lang="ro-RO" sz="2800" dirty="0" err="1"/>
              <a:t>şi</a:t>
            </a:r>
            <a:r>
              <a:rPr lang="ro-RO" sz="2800" dirty="0"/>
              <a:t> programelor de dezvoltare ale </a:t>
            </a:r>
            <a:r>
              <a:rPr lang="ro-RO" sz="2800" dirty="0" err="1"/>
              <a:t>învăţământului</a:t>
            </a:r>
            <a:r>
              <a:rPr lang="ro-RO" sz="2800" dirty="0"/>
              <a:t> preuniversitar în profil teritorial, asigurarea cadrului organizatoric </a:t>
            </a:r>
            <a:r>
              <a:rPr lang="ro-RO" sz="2800" dirty="0" err="1"/>
              <a:t>şi</a:t>
            </a:r>
            <a:r>
              <a:rPr lang="ro-RO" sz="2800" dirty="0"/>
              <a:t> </a:t>
            </a:r>
            <a:r>
              <a:rPr lang="ro-RO" sz="2800" dirty="0" err="1"/>
              <a:t>funcţional</a:t>
            </a:r>
            <a:r>
              <a:rPr lang="ro-RO" sz="2800" dirty="0"/>
              <a:t> favorabil </a:t>
            </a:r>
            <a:r>
              <a:rPr lang="ro-RO" sz="2800" dirty="0" err="1"/>
              <a:t>creşterii</a:t>
            </a:r>
            <a:r>
              <a:rPr lang="ro-RO" sz="2800" dirty="0"/>
              <a:t> </a:t>
            </a:r>
            <a:r>
              <a:rPr lang="ro-RO" sz="2800" dirty="0" err="1"/>
              <a:t>calităţii</a:t>
            </a:r>
            <a:r>
              <a:rPr lang="ro-RO" sz="2800" dirty="0"/>
              <a:t> serviciilor </a:t>
            </a:r>
            <a:r>
              <a:rPr lang="ro-RO" sz="2800" dirty="0" err="1"/>
              <a:t>educaţionale</a:t>
            </a:r>
            <a:r>
              <a:rPr lang="ro-RO" sz="2800" dirty="0"/>
              <a:t>  în </a:t>
            </a:r>
            <a:r>
              <a:rPr lang="ro-RO" sz="2800" dirty="0" err="1"/>
              <a:t>şcoală</a:t>
            </a:r>
            <a:r>
              <a:rPr lang="ro-RO" sz="2800" dirty="0"/>
              <a:t> care să permită tinerilor </a:t>
            </a:r>
            <a:r>
              <a:rPr lang="ro-RO" sz="2800" dirty="0" err="1"/>
              <a:t>absolvenţi</a:t>
            </a:r>
            <a:r>
              <a:rPr lang="ro-RO" sz="2800" dirty="0"/>
              <a:t> o mai bună orientare într-o economie </a:t>
            </a:r>
            <a:r>
              <a:rPr lang="ro-RO" sz="2800" dirty="0" err="1"/>
              <a:t>şi</a:t>
            </a:r>
            <a:r>
              <a:rPr lang="ro-RO" sz="2800" dirty="0"/>
              <a:t> o societate bazată pe </a:t>
            </a:r>
            <a:r>
              <a:rPr lang="ro-RO" sz="2800" dirty="0" err="1"/>
              <a:t>cunoaştere</a:t>
            </a:r>
            <a:r>
              <a:rPr lang="ro-RO" sz="2800" dirty="0"/>
              <a:t>.</a:t>
            </a:r>
          </a:p>
        </p:txBody>
      </p:sp>
      <p:sp>
        <p:nvSpPr>
          <p:cNvPr id="3" name="Substituent conținut 2"/>
          <p:cNvSpPr>
            <a:spLocks noGrp="1"/>
          </p:cNvSpPr>
          <p:nvPr>
            <p:ph idx="1"/>
          </p:nvPr>
        </p:nvSpPr>
        <p:spPr>
          <a:xfrm>
            <a:off x="4092430" y="0"/>
            <a:ext cx="8534400" cy="1154106"/>
          </a:xfrm>
        </p:spPr>
        <p:txBody>
          <a:bodyPr>
            <a:normAutofit/>
          </a:bodyPr>
          <a:lstStyle/>
          <a:p>
            <a:pPr marL="0" indent="0">
              <a:buNone/>
            </a:pPr>
            <a:r>
              <a:rPr lang="en-US" sz="4000" dirty="0" err="1" smtClean="0">
                <a:latin typeface="Algerian" panose="04020705040A02060702" pitchFamily="82" charset="0"/>
              </a:rPr>
              <a:t>Misiunea</a:t>
            </a:r>
            <a:endParaRPr lang="ro-RO" sz="4000" dirty="0">
              <a:latin typeface="Algerian" panose="04020705040A02060702" pitchFamily="82" charset="0"/>
            </a:endParaRPr>
          </a:p>
        </p:txBody>
      </p:sp>
    </p:spTree>
    <p:extLst>
      <p:ext uri="{BB962C8B-B14F-4D97-AF65-F5344CB8AC3E}">
        <p14:creationId xmlns:p14="http://schemas.microsoft.com/office/powerpoint/2010/main" val="3132003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933594" y="1387872"/>
            <a:ext cx="8534400" cy="5137619"/>
          </a:xfrm>
        </p:spPr>
        <p:txBody>
          <a:bodyPr>
            <a:noAutofit/>
          </a:bodyPr>
          <a:lstStyle/>
          <a:p>
            <a:pPr marL="285750" indent="-285750">
              <a:buFont typeface="Wingdings" panose="05000000000000000000" pitchFamily="2" charset="2"/>
              <a:buChar char="v"/>
            </a:pPr>
            <a:r>
              <a:rPr lang="ro-RO" sz="1600" dirty="0"/>
              <a:t>Ca parte a sistemului </a:t>
            </a:r>
            <a:r>
              <a:rPr lang="ro-RO" sz="1600" dirty="0" err="1"/>
              <a:t>şi</a:t>
            </a:r>
            <a:r>
              <a:rPr lang="ro-RO" sz="1600" dirty="0"/>
              <a:t> </a:t>
            </a:r>
            <a:r>
              <a:rPr lang="ro-RO" sz="1600" dirty="0" err="1"/>
              <a:t>şcoala</a:t>
            </a:r>
            <a:r>
              <a:rPr lang="ro-RO" sz="1600" dirty="0"/>
              <a:t> simte necesitatea clarificării </a:t>
            </a:r>
            <a:r>
              <a:rPr lang="ro-RO" sz="1600" dirty="0" err="1"/>
              <a:t>identităţii</a:t>
            </a:r>
            <a:r>
              <a:rPr lang="ro-RO" sz="1600" dirty="0"/>
              <a:t> sale. În acest sens este necesară regândirea la nivelul fiecărei </a:t>
            </a:r>
            <a:r>
              <a:rPr lang="ro-RO" sz="1600" dirty="0" err="1"/>
              <a:t>şcoli</a:t>
            </a:r>
            <a:r>
              <a:rPr lang="ro-RO" sz="1600" dirty="0"/>
              <a:t> a misiunii acesteia precum </a:t>
            </a:r>
            <a:r>
              <a:rPr lang="ro-RO" sz="1600" dirty="0" err="1"/>
              <a:t>şi</a:t>
            </a:r>
            <a:r>
              <a:rPr lang="ro-RO" sz="1600" dirty="0"/>
              <a:t> a </a:t>
            </a:r>
            <a:r>
              <a:rPr lang="ro-RO" sz="1600" dirty="0" err="1"/>
              <a:t>ţintelor</a:t>
            </a:r>
            <a:r>
              <a:rPr lang="ro-RO" sz="1600" dirty="0"/>
              <a:t> strategice vizate în dezvoltarea </a:t>
            </a:r>
            <a:r>
              <a:rPr lang="ro-RO" sz="1600" dirty="0" err="1"/>
              <a:t>şcolii</a:t>
            </a:r>
            <a:r>
              <a:rPr lang="ro-RO" sz="1600" dirty="0"/>
              <a:t> astfel încât misiunea sa să nu rămână doar un deziderat.  Obiectivele sistemului </a:t>
            </a:r>
            <a:r>
              <a:rPr lang="ro-RO" sz="1600" dirty="0" err="1"/>
              <a:t>educaţional</a:t>
            </a:r>
            <a:r>
              <a:rPr lang="ro-RO" sz="1600" dirty="0"/>
              <a:t> românesc se referă la rolul </a:t>
            </a:r>
            <a:r>
              <a:rPr lang="ro-RO" sz="1600" dirty="0" err="1"/>
              <a:t>educaţiei</a:t>
            </a:r>
            <a:r>
              <a:rPr lang="ro-RO" sz="1600" dirty="0"/>
              <a:t> de bază din perspectiva </a:t>
            </a:r>
            <a:r>
              <a:rPr lang="ro-RO" sz="1600" dirty="0" err="1"/>
              <a:t>învăţării</a:t>
            </a:r>
            <a:r>
              <a:rPr lang="ro-RO" sz="1600" dirty="0"/>
              <a:t> pe parcursul întregii </a:t>
            </a:r>
            <a:r>
              <a:rPr lang="ro-RO" sz="1600" dirty="0" err="1"/>
              <a:t>vieţi</a:t>
            </a:r>
            <a:r>
              <a:rPr lang="ro-RO" sz="1600" dirty="0"/>
              <a:t>.</a:t>
            </a:r>
            <a:br>
              <a:rPr lang="ro-RO" sz="1600" dirty="0"/>
            </a:br>
            <a:r>
              <a:rPr lang="en-US" sz="1600" dirty="0" smtClean="0"/>
              <a:t>     </a:t>
            </a:r>
            <a:r>
              <a:rPr lang="ro-RO" sz="1600" dirty="0" smtClean="0"/>
              <a:t>În </a:t>
            </a:r>
            <a:r>
              <a:rPr lang="ro-RO" sz="1600" dirty="0"/>
              <a:t>conformitate cu </a:t>
            </a:r>
            <a:r>
              <a:rPr lang="ro-RO" sz="1600" dirty="0" err="1"/>
              <a:t>situaţia</a:t>
            </a:r>
            <a:r>
              <a:rPr lang="ro-RO" sz="1600" dirty="0"/>
              <a:t> existentă în România, în contextul Reformei </a:t>
            </a:r>
            <a:r>
              <a:rPr lang="ro-RO" sz="1600" dirty="0" err="1"/>
              <a:t>Învăţământului</a:t>
            </a:r>
            <a:r>
              <a:rPr lang="ro-RO" sz="1600" dirty="0"/>
              <a:t> </a:t>
            </a:r>
            <a:r>
              <a:rPr lang="ro-RO" sz="1600" dirty="0" err="1"/>
              <a:t>şi</a:t>
            </a:r>
            <a:r>
              <a:rPr lang="ro-RO" sz="1600" dirty="0"/>
              <a:t> a normelor U.E., Colegiul </a:t>
            </a:r>
            <a:r>
              <a:rPr lang="ro-RO" sz="1600" dirty="0" err="1"/>
              <a:t>Naţional</a:t>
            </a:r>
            <a:r>
              <a:rPr lang="ro-RO" sz="1600" dirty="0"/>
              <a:t> „</a:t>
            </a:r>
            <a:r>
              <a:rPr lang="ro-RO" sz="1600" dirty="0" err="1"/>
              <a:t>Dragoş</a:t>
            </a:r>
            <a:r>
              <a:rPr lang="ro-RO" sz="1600" dirty="0"/>
              <a:t>-Vodă” </a:t>
            </a:r>
            <a:r>
              <a:rPr lang="ro-RO" sz="1600" dirty="0" err="1"/>
              <a:t>şi</a:t>
            </a:r>
            <a:r>
              <a:rPr lang="ro-RO" sz="1600" dirty="0"/>
              <a:t>-a propus următoarele </a:t>
            </a:r>
            <a:r>
              <a:rPr lang="ro-RO" sz="1600" dirty="0" err="1"/>
              <a:t>ţinte</a:t>
            </a:r>
            <a:r>
              <a:rPr lang="ro-RO" sz="1600" dirty="0"/>
              <a:t> strategice</a:t>
            </a:r>
            <a:r>
              <a:rPr lang="ro-RO" sz="1600" dirty="0" smtClean="0"/>
              <a:t>:</a:t>
            </a:r>
            <a:r>
              <a:rPr lang="en-US" sz="1600" dirty="0" smtClean="0"/>
              <a:t/>
            </a:r>
            <a:br>
              <a:rPr lang="en-US" sz="1600" dirty="0" smtClean="0"/>
            </a:br>
            <a:r>
              <a:rPr lang="en-US" sz="1600" dirty="0" smtClean="0"/>
              <a:t>    </a:t>
            </a:r>
            <a:r>
              <a:rPr lang="ro-RO" sz="1600" dirty="0" smtClean="0"/>
              <a:t>1</a:t>
            </a:r>
            <a:r>
              <a:rPr lang="ro-RO" sz="1600" dirty="0"/>
              <a:t>. Reconsiderarea managementului în vederea </a:t>
            </a:r>
            <a:r>
              <a:rPr lang="ro-RO" sz="1600" dirty="0" err="1"/>
              <a:t>creşterii</a:t>
            </a:r>
            <a:r>
              <a:rPr lang="ro-RO" sz="1600" dirty="0"/>
              <a:t> prestigiului colegiului la nivel local </a:t>
            </a:r>
            <a:r>
              <a:rPr lang="ro-RO" sz="1600" dirty="0" err="1"/>
              <a:t>şi</a:t>
            </a:r>
            <a:r>
              <a:rPr lang="ro-RO" sz="1600" dirty="0"/>
              <a:t> </a:t>
            </a:r>
            <a:r>
              <a:rPr lang="ro-RO" sz="1600" dirty="0" err="1"/>
              <a:t>naţional</a:t>
            </a:r>
            <a:r>
              <a:rPr lang="ro-RO" sz="1600" dirty="0"/>
              <a:t> prin </a:t>
            </a:r>
            <a:r>
              <a:rPr lang="ro-RO" sz="1600" dirty="0" err="1"/>
              <a:t>înfiinţarea</a:t>
            </a:r>
            <a:r>
              <a:rPr lang="ro-RO" sz="1600" dirty="0"/>
              <a:t> unei clase de gimnaziu (a V-a).</a:t>
            </a:r>
            <a:br>
              <a:rPr lang="ro-RO" sz="1600" dirty="0"/>
            </a:br>
            <a:r>
              <a:rPr lang="en-US" sz="1600" dirty="0" smtClean="0"/>
              <a:t>    </a:t>
            </a:r>
            <a:r>
              <a:rPr lang="ro-RO" sz="1600" dirty="0" smtClean="0"/>
              <a:t>2</a:t>
            </a:r>
            <a:r>
              <a:rPr lang="ro-RO" sz="1600" dirty="0"/>
              <a:t>. Stimularea </a:t>
            </a:r>
            <a:r>
              <a:rPr lang="ro-RO" sz="1600" dirty="0" err="1"/>
              <a:t>performanţei</a:t>
            </a:r>
            <a:r>
              <a:rPr lang="ro-RO" sz="1600" dirty="0"/>
              <a:t> în </a:t>
            </a:r>
            <a:r>
              <a:rPr lang="ro-RO" sz="1600" dirty="0" err="1"/>
              <a:t>învăţământ</a:t>
            </a:r>
            <a:r>
              <a:rPr lang="ro-RO" sz="1600" dirty="0"/>
              <a:t> </a:t>
            </a:r>
            <a:r>
              <a:rPr lang="ro-RO" sz="1600" dirty="0" err="1"/>
              <a:t>şi</a:t>
            </a:r>
            <a:r>
              <a:rPr lang="ro-RO" sz="1600" dirty="0"/>
              <a:t> promovarea cercetării </a:t>
            </a:r>
            <a:r>
              <a:rPr lang="ro-RO" sz="1600" dirty="0" err="1"/>
              <a:t>ştiinţifice</a:t>
            </a:r>
            <a:r>
              <a:rPr lang="ro-RO" sz="1600" dirty="0"/>
              <a:t> orientate pe nevoile </a:t>
            </a:r>
            <a:r>
              <a:rPr lang="ro-RO" sz="1600" dirty="0" err="1"/>
              <a:t>şcolii</a:t>
            </a:r>
            <a:r>
              <a:rPr lang="ro-RO" sz="1600" dirty="0"/>
              <a:t> </a:t>
            </a:r>
            <a:r>
              <a:rPr lang="ro-RO" sz="1600" dirty="0" err="1"/>
              <a:t>şi</a:t>
            </a:r>
            <a:r>
              <a:rPr lang="ro-RO" sz="1600" dirty="0"/>
              <a:t> </a:t>
            </a:r>
            <a:r>
              <a:rPr lang="ro-RO" sz="1600" dirty="0" err="1"/>
              <a:t>comunităţii</a:t>
            </a:r>
            <a:r>
              <a:rPr lang="ro-RO" sz="1600" dirty="0"/>
              <a:t>.</a:t>
            </a:r>
            <a:br>
              <a:rPr lang="ro-RO" sz="1600" dirty="0"/>
            </a:br>
            <a:r>
              <a:rPr lang="en-US" sz="1600" dirty="0" smtClean="0"/>
              <a:t>    </a:t>
            </a:r>
            <a:r>
              <a:rPr lang="ro-RO" sz="1600" dirty="0" smtClean="0"/>
              <a:t>3</a:t>
            </a:r>
            <a:r>
              <a:rPr lang="ro-RO" sz="1600" dirty="0"/>
              <a:t>. Promovarea </a:t>
            </a:r>
            <a:r>
              <a:rPr lang="ro-RO" sz="1600" dirty="0" err="1"/>
              <a:t>şi</a:t>
            </a:r>
            <a:r>
              <a:rPr lang="ro-RO" sz="1600" dirty="0"/>
              <a:t> asigurarea de </a:t>
            </a:r>
            <a:r>
              <a:rPr lang="ro-RO" sz="1600" dirty="0" err="1"/>
              <a:t>şanse</a:t>
            </a:r>
            <a:r>
              <a:rPr lang="ro-RO" sz="1600" dirty="0"/>
              <a:t> egale în </a:t>
            </a:r>
            <a:r>
              <a:rPr lang="ro-RO" sz="1600" dirty="0" err="1"/>
              <a:t>educaţie</a:t>
            </a:r>
            <a:r>
              <a:rPr lang="ro-RO" sz="1600" dirty="0"/>
              <a:t>.</a:t>
            </a:r>
            <a:br>
              <a:rPr lang="ro-RO" sz="1600" dirty="0"/>
            </a:br>
            <a:r>
              <a:rPr lang="en-US" sz="1600" dirty="0" smtClean="0"/>
              <a:t>    </a:t>
            </a:r>
            <a:r>
              <a:rPr lang="ro-RO" sz="1600" dirty="0" smtClean="0"/>
              <a:t>4</a:t>
            </a:r>
            <a:r>
              <a:rPr lang="ro-RO" sz="1600" dirty="0"/>
              <a:t>. Asigurarea unui </a:t>
            </a:r>
            <a:r>
              <a:rPr lang="ro-RO" sz="1600" dirty="0" err="1"/>
              <a:t>învăţământ</a:t>
            </a:r>
            <a:r>
              <a:rPr lang="ro-RO" sz="1600" dirty="0"/>
              <a:t> de calitate </a:t>
            </a:r>
            <a:r>
              <a:rPr lang="ro-RO" sz="1600" dirty="0" err="1"/>
              <a:t>şi</a:t>
            </a:r>
            <a:r>
              <a:rPr lang="ro-RO" sz="1600" dirty="0"/>
              <a:t> a unui climat </a:t>
            </a:r>
            <a:r>
              <a:rPr lang="ro-RO" sz="1600" dirty="0" err="1"/>
              <a:t>socio</a:t>
            </a:r>
            <a:r>
              <a:rPr lang="ro-RO" sz="1600" dirty="0"/>
              <a:t>-profesional optim.</a:t>
            </a:r>
            <a:br>
              <a:rPr lang="ro-RO" sz="1600" dirty="0"/>
            </a:br>
            <a:r>
              <a:rPr lang="en-US" sz="1600" dirty="0" smtClean="0"/>
              <a:t>   </a:t>
            </a:r>
            <a:r>
              <a:rPr lang="ro-RO" sz="1600" dirty="0" smtClean="0"/>
              <a:t>5</a:t>
            </a:r>
            <a:r>
              <a:rPr lang="ro-RO" sz="1600" dirty="0"/>
              <a:t>. Implicarea </a:t>
            </a:r>
            <a:r>
              <a:rPr lang="ro-RO" sz="1600" dirty="0" err="1"/>
              <a:t>şcolii</a:t>
            </a:r>
            <a:r>
              <a:rPr lang="ro-RO" sz="1600" dirty="0"/>
              <a:t> în </a:t>
            </a:r>
            <a:r>
              <a:rPr lang="ro-RO" sz="1600" dirty="0" err="1"/>
              <a:t>acţiuni</a:t>
            </a:r>
            <a:r>
              <a:rPr lang="ro-RO" sz="1600" dirty="0"/>
              <a:t> de cooperare.</a:t>
            </a:r>
            <a:br>
              <a:rPr lang="ro-RO" sz="1600" dirty="0"/>
            </a:br>
            <a:r>
              <a:rPr lang="en-US" sz="1600" dirty="0" smtClean="0"/>
              <a:t>   </a:t>
            </a:r>
            <a:r>
              <a:rPr lang="ro-RO" sz="1600" dirty="0" smtClean="0"/>
              <a:t>6</a:t>
            </a:r>
            <a:r>
              <a:rPr lang="ro-RO" sz="1600" dirty="0"/>
              <a:t>. </a:t>
            </a:r>
            <a:r>
              <a:rPr lang="ro-RO" sz="1600" dirty="0" err="1"/>
              <a:t>Iniţierea</a:t>
            </a:r>
            <a:r>
              <a:rPr lang="ro-RO" sz="1600" dirty="0"/>
              <a:t> </a:t>
            </a:r>
            <a:r>
              <a:rPr lang="ro-RO" sz="1600" dirty="0" err="1"/>
              <a:t>şi</a:t>
            </a:r>
            <a:r>
              <a:rPr lang="ro-RO" sz="1600" dirty="0"/>
              <a:t> derularea unor </a:t>
            </a:r>
            <a:r>
              <a:rPr lang="ro-RO" sz="1600" dirty="0" err="1"/>
              <a:t>activităţi</a:t>
            </a:r>
            <a:r>
              <a:rPr lang="ro-RO" sz="1600" dirty="0"/>
              <a:t> educative în vederea </a:t>
            </a:r>
            <a:r>
              <a:rPr lang="ro-RO" sz="1600" dirty="0" err="1"/>
              <a:t>susuţinerii</a:t>
            </a:r>
            <a:r>
              <a:rPr lang="ro-RO" sz="1600" dirty="0"/>
              <a:t> candidaturii de </a:t>
            </a:r>
            <a:r>
              <a:rPr lang="ro-RO" sz="1600" dirty="0" err="1"/>
              <a:t>Şcoală</a:t>
            </a:r>
            <a:r>
              <a:rPr lang="ro-RO" sz="1600" dirty="0"/>
              <a:t> Europeană.</a:t>
            </a:r>
            <a:br>
              <a:rPr lang="ro-RO" sz="1600" dirty="0"/>
            </a:br>
            <a:r>
              <a:rPr lang="en-US" sz="1600" dirty="0" smtClean="0"/>
              <a:t>   </a:t>
            </a:r>
            <a:r>
              <a:rPr lang="ro-RO" sz="1600" dirty="0" smtClean="0"/>
              <a:t>7</a:t>
            </a:r>
            <a:r>
              <a:rPr lang="ro-RO" sz="1600" dirty="0"/>
              <a:t>. Promovarea imaginii </a:t>
            </a:r>
            <a:r>
              <a:rPr lang="ro-RO" sz="1600" dirty="0" err="1"/>
              <a:t>şcolii</a:t>
            </a:r>
            <a:r>
              <a:rPr lang="ro-RO" sz="1600" dirty="0"/>
              <a:t> în contextul climatului </a:t>
            </a:r>
            <a:r>
              <a:rPr lang="ro-RO" sz="1600" dirty="0" err="1"/>
              <a:t>concurenţial</a:t>
            </a:r>
            <a:r>
              <a:rPr lang="ro-RO" sz="1600" dirty="0"/>
              <a:t> actual de descentralizare </a:t>
            </a:r>
            <a:r>
              <a:rPr lang="ro-RO" sz="1600" dirty="0" err="1"/>
              <a:t>şi</a:t>
            </a:r>
            <a:r>
              <a:rPr lang="ro-RO" sz="1600" dirty="0"/>
              <a:t> autonomie </a:t>
            </a:r>
            <a:r>
              <a:rPr lang="ro-RO" sz="1600" dirty="0" err="1"/>
              <a:t>instituţională</a:t>
            </a:r>
            <a:r>
              <a:rPr lang="ro-RO" sz="1600" dirty="0"/>
              <a:t>.</a:t>
            </a:r>
            <a:br>
              <a:rPr lang="ro-RO" sz="1600" dirty="0"/>
            </a:br>
            <a:endParaRPr lang="ro-RO" sz="1600" dirty="0"/>
          </a:p>
        </p:txBody>
      </p:sp>
      <p:sp>
        <p:nvSpPr>
          <p:cNvPr id="3" name="Substituent conținut 2"/>
          <p:cNvSpPr>
            <a:spLocks noGrp="1"/>
          </p:cNvSpPr>
          <p:nvPr>
            <p:ph idx="1"/>
          </p:nvPr>
        </p:nvSpPr>
        <p:spPr>
          <a:xfrm>
            <a:off x="2928648" y="-59377"/>
            <a:ext cx="8534400" cy="1235034"/>
          </a:xfrm>
        </p:spPr>
        <p:txBody>
          <a:bodyPr>
            <a:normAutofit/>
          </a:bodyPr>
          <a:lstStyle/>
          <a:p>
            <a:pPr marL="0" indent="0">
              <a:buNone/>
            </a:pPr>
            <a:r>
              <a:rPr lang="en-US" sz="4000" dirty="0" err="1" smtClean="0">
                <a:latin typeface="Algerian" panose="04020705040A02060702" pitchFamily="82" charset="0"/>
              </a:rPr>
              <a:t>Tinte</a:t>
            </a:r>
            <a:r>
              <a:rPr lang="en-US" sz="4000" dirty="0" smtClean="0">
                <a:latin typeface="Algerian" panose="04020705040A02060702" pitchFamily="82" charset="0"/>
              </a:rPr>
              <a:t> </a:t>
            </a:r>
            <a:r>
              <a:rPr lang="en-US" sz="4000" dirty="0" err="1" smtClean="0">
                <a:latin typeface="Algerian" panose="04020705040A02060702" pitchFamily="82" charset="0"/>
              </a:rPr>
              <a:t>strategice</a:t>
            </a:r>
            <a:endParaRPr lang="ro-RO" sz="4000" dirty="0">
              <a:latin typeface="Algerian" panose="04020705040A02060702" pitchFamily="82" charset="0"/>
            </a:endParaRPr>
          </a:p>
        </p:txBody>
      </p:sp>
    </p:spTree>
    <p:extLst>
      <p:ext uri="{BB962C8B-B14F-4D97-AF65-F5344CB8AC3E}">
        <p14:creationId xmlns:p14="http://schemas.microsoft.com/office/powerpoint/2010/main" val="148869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randombar(horizont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6878" y="1150585"/>
            <a:ext cx="11922826" cy="4490194"/>
          </a:xfrm>
        </p:spPr>
        <p:txBody>
          <a:bodyPr>
            <a:normAutofit/>
          </a:bodyPr>
          <a:lstStyle/>
          <a:p>
            <a:pPr marL="0" indent="0">
              <a:buNone/>
            </a:pPr>
            <a:r>
              <a:rPr lang="en-US" sz="8000" dirty="0" smtClean="0">
                <a:latin typeface="Algerian" panose="04020705040A02060702" pitchFamily="82" charset="0"/>
              </a:rPr>
              <a:t>   </a:t>
            </a:r>
            <a:r>
              <a:rPr lang="en-US" sz="8000" dirty="0" err="1" smtClean="0">
                <a:latin typeface="Algerian" panose="04020705040A02060702" pitchFamily="82" charset="0"/>
              </a:rPr>
              <a:t>Activitati</a:t>
            </a:r>
            <a:r>
              <a:rPr lang="en-US" sz="8000" dirty="0" smtClean="0">
                <a:latin typeface="Algerian" panose="04020705040A02060702" pitchFamily="82" charset="0"/>
              </a:rPr>
              <a:t> din </a:t>
            </a:r>
            <a:r>
              <a:rPr lang="en-US" sz="8000" dirty="0" err="1" smtClean="0">
                <a:latin typeface="Algerian" panose="04020705040A02060702" pitchFamily="82" charset="0"/>
              </a:rPr>
              <a:t>liceu</a:t>
            </a:r>
            <a:endParaRPr lang="ro-RO" sz="8000" dirty="0">
              <a:latin typeface="Algerian" panose="04020705040A02060702" pitchFamily="82" charset="0"/>
            </a:endParaRPr>
          </a:p>
        </p:txBody>
      </p:sp>
    </p:spTree>
    <p:extLst>
      <p:ext uri="{BB962C8B-B14F-4D97-AF65-F5344CB8AC3E}">
        <p14:creationId xmlns:p14="http://schemas.microsoft.com/office/powerpoint/2010/main" val="333150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2196934" y="2445049"/>
            <a:ext cx="7021677" cy="4323885"/>
          </a:xfrm>
        </p:spPr>
        <p:txBody>
          <a:bodyPr>
            <a:normAutofit/>
          </a:bodyPr>
          <a:lstStyle/>
          <a:p>
            <a:pPr marL="342900" indent="-342900">
              <a:buFont typeface="Wingdings" panose="05000000000000000000" pitchFamily="2" charset="2"/>
              <a:buChar char="v"/>
            </a:pPr>
            <a:r>
              <a:rPr lang="en-US" sz="2400" dirty="0" smtClean="0"/>
              <a:t>  IT Elite </a:t>
            </a:r>
            <a:r>
              <a:rPr lang="en-US" sz="2400" dirty="0" err="1" smtClean="0"/>
              <a:t>este</a:t>
            </a:r>
            <a:r>
              <a:rPr lang="en-US" sz="2400" dirty="0" smtClean="0"/>
              <a:t> un </a:t>
            </a:r>
            <a:r>
              <a:rPr lang="ro-RO" sz="2400" dirty="0" smtClean="0"/>
              <a:t>grup </a:t>
            </a:r>
            <a:r>
              <a:rPr lang="ro-RO" sz="2400" dirty="0"/>
              <a:t>de elevi </a:t>
            </a:r>
            <a:r>
              <a:rPr lang="ro-RO" sz="2400" dirty="0" err="1"/>
              <a:t>entuziaşti</a:t>
            </a:r>
            <a:r>
              <a:rPr lang="ro-RO" sz="2400" dirty="0"/>
              <a:t> care s-au gândit să scoată din monotonie elevii </a:t>
            </a:r>
            <a:r>
              <a:rPr lang="ro-RO" sz="2400" dirty="0" err="1"/>
              <a:t>pasionaţi</a:t>
            </a:r>
            <a:r>
              <a:rPr lang="ro-RO" sz="2400" dirty="0"/>
              <a:t> de fotografie, filme </a:t>
            </a:r>
            <a:r>
              <a:rPr lang="ro-RO" sz="2400" dirty="0" err="1"/>
              <a:t>şi</a:t>
            </a:r>
            <a:r>
              <a:rPr lang="ro-RO" sz="2400" dirty="0"/>
              <a:t> T.I.C. Fiecare având o anumită pasiune </a:t>
            </a:r>
            <a:r>
              <a:rPr lang="ro-RO" sz="2400" dirty="0" err="1"/>
              <a:t>şi</a:t>
            </a:r>
            <a:r>
              <a:rPr lang="ro-RO" sz="2400" dirty="0"/>
              <a:t> anumite idei, ne-am adunat într-un laborator unde am pus bazele unui concurs care vrea să promoveze valorile </a:t>
            </a:r>
            <a:r>
              <a:rPr lang="ro-RO" sz="2400" dirty="0" err="1"/>
              <a:t>şi</a:t>
            </a:r>
            <a:r>
              <a:rPr lang="ro-RO" sz="2400" dirty="0"/>
              <a:t> să facă cunoscută elita elevilor </a:t>
            </a:r>
            <a:r>
              <a:rPr lang="ro-RO" sz="2400" dirty="0" err="1"/>
              <a:t>competenţi</a:t>
            </a:r>
            <a:r>
              <a:rPr lang="ro-RO" sz="2400" dirty="0"/>
              <a:t> în domeniul </a:t>
            </a:r>
            <a:r>
              <a:rPr lang="ro-RO" sz="2400" dirty="0" err="1"/>
              <a:t>IT&amp;c</a:t>
            </a:r>
            <a:r>
              <a:rPr lang="ro-RO" sz="2400" dirty="0"/>
              <a:t>.</a:t>
            </a:r>
          </a:p>
        </p:txBody>
      </p:sp>
      <p:sp>
        <p:nvSpPr>
          <p:cNvPr id="3" name="Substituent conținut 2"/>
          <p:cNvSpPr>
            <a:spLocks noGrp="1"/>
          </p:cNvSpPr>
          <p:nvPr>
            <p:ph idx="1"/>
          </p:nvPr>
        </p:nvSpPr>
        <p:spPr>
          <a:xfrm>
            <a:off x="4044929" y="0"/>
            <a:ext cx="8534400" cy="1368631"/>
          </a:xfrm>
        </p:spPr>
        <p:txBody>
          <a:bodyPr>
            <a:normAutofit/>
          </a:bodyPr>
          <a:lstStyle/>
          <a:p>
            <a:pPr marL="0" indent="0">
              <a:buNone/>
            </a:pPr>
            <a:r>
              <a:rPr lang="en-US" sz="6000" dirty="0" smtClean="0">
                <a:latin typeface="Algerian" panose="04020705040A02060702" pitchFamily="82" charset="0"/>
              </a:rPr>
              <a:t>IT Elite</a:t>
            </a:r>
            <a:endParaRPr lang="ro-RO" sz="6000" dirty="0">
              <a:latin typeface="Algerian" panose="04020705040A02060702" pitchFamily="82" charset="0"/>
            </a:endParaRPr>
          </a:p>
        </p:txBody>
      </p:sp>
      <p:pic>
        <p:nvPicPr>
          <p:cNvPr id="4" name="I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4211" y="1076418"/>
            <a:ext cx="4042167" cy="1851563"/>
          </a:xfrm>
          <a:prstGeom prst="rect">
            <a:avLst/>
          </a:prstGeom>
        </p:spPr>
      </p:pic>
    </p:spTree>
    <p:extLst>
      <p:ext uri="{BB962C8B-B14F-4D97-AF65-F5344CB8AC3E}">
        <p14:creationId xmlns:p14="http://schemas.microsoft.com/office/powerpoint/2010/main" val="262258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randombar(horizontal)">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684212" y="451262"/>
            <a:ext cx="8534400" cy="5543137"/>
          </a:xfrm>
        </p:spPr>
        <p:txBody>
          <a:bodyPr>
            <a:normAutofit/>
          </a:bodyPr>
          <a:lstStyle/>
          <a:p>
            <a:r>
              <a:rPr lang="en-US" sz="2400" b="1" dirty="0"/>
              <a:t> </a:t>
            </a:r>
            <a:r>
              <a:rPr lang="en-US" sz="2400" b="1" dirty="0" smtClean="0"/>
              <a:t> </a:t>
            </a:r>
            <a:r>
              <a:rPr lang="ro-RO" sz="2400" b="1" dirty="0" smtClean="0"/>
              <a:t> </a:t>
            </a:r>
            <a:r>
              <a:rPr lang="ro-RO" sz="2400" b="1" dirty="0"/>
              <a:t>Cum mă înscriu?</a:t>
            </a:r>
            <a:r>
              <a:rPr lang="ro-RO" sz="2400" dirty="0"/>
              <a:t> </a:t>
            </a:r>
            <a:br>
              <a:rPr lang="ro-RO" sz="2400" dirty="0"/>
            </a:br>
            <a:r>
              <a:rPr lang="ro-RO" sz="2400" dirty="0"/>
              <a:t>R: Profesorul coordonator are sarcina de a descărca </a:t>
            </a:r>
            <a:r>
              <a:rPr lang="ro-RO" sz="2400" dirty="0" err="1"/>
              <a:t>fişierul</a:t>
            </a:r>
            <a:r>
              <a:rPr lang="ro-RO" sz="2400" dirty="0"/>
              <a:t> .doc de pe site-ul concursului (pagina Înscriere). Îl completează în Word </a:t>
            </a:r>
            <a:r>
              <a:rPr lang="ro-RO" sz="2400" dirty="0" err="1"/>
              <a:t>şi</a:t>
            </a:r>
            <a:r>
              <a:rPr lang="ro-RO" sz="2400" dirty="0"/>
              <a:t> îl printează. Sunt completate semnăturile, iar apoi documentul este scanat </a:t>
            </a:r>
            <a:r>
              <a:rPr lang="ro-RO" sz="2400" dirty="0" err="1"/>
              <a:t>şi</a:t>
            </a:r>
            <a:r>
              <a:rPr lang="ro-RO" sz="2400" dirty="0"/>
              <a:t> trimis alături de BANII PENTRU ÎNSCRIERE prin mandat </a:t>
            </a:r>
            <a:r>
              <a:rPr lang="ro-RO" sz="2400" dirty="0" err="1" smtClean="0"/>
              <a:t>poştal</a:t>
            </a:r>
            <a:r>
              <a:rPr lang="en-US" sz="2400" dirty="0" smtClean="0"/>
              <a:t/>
            </a:r>
            <a:br>
              <a:rPr lang="en-US" sz="2400" dirty="0" smtClean="0"/>
            </a:br>
            <a:r>
              <a:rPr lang="en-US" sz="2400" b="1" dirty="0"/>
              <a:t> </a:t>
            </a:r>
            <a:r>
              <a:rPr lang="en-US" sz="2400" b="1" dirty="0" smtClean="0"/>
              <a:t> </a:t>
            </a:r>
            <a:r>
              <a:rPr lang="ro-RO" sz="2400" b="1" dirty="0" smtClean="0"/>
              <a:t> </a:t>
            </a:r>
            <a:r>
              <a:rPr lang="ro-RO" sz="2400" b="1" dirty="0"/>
              <a:t>Cine se poate înscrie?</a:t>
            </a:r>
            <a:r>
              <a:rPr lang="ro-RO" sz="2400" dirty="0"/>
              <a:t/>
            </a:r>
            <a:br>
              <a:rPr lang="ro-RO" sz="2400" dirty="0"/>
            </a:br>
            <a:r>
              <a:rPr lang="ro-RO" sz="2400" dirty="0"/>
              <a:t>R: Au dreptul de a se înscrie toți elevii claselor IX-XII, indiferent de profil. </a:t>
            </a:r>
            <a:r>
              <a:rPr lang="en-US" sz="2400" dirty="0" smtClean="0"/>
              <a:t/>
            </a:r>
            <a:br>
              <a:rPr lang="en-US" sz="2400" dirty="0" smtClean="0"/>
            </a:br>
            <a:r>
              <a:rPr lang="en-US" sz="2400" b="1" dirty="0"/>
              <a:t> </a:t>
            </a:r>
            <a:r>
              <a:rPr lang="en-US" sz="2400" b="1" dirty="0" smtClean="0"/>
              <a:t>  </a:t>
            </a:r>
            <a:r>
              <a:rPr lang="ro-RO" sz="2400" b="1" dirty="0" smtClean="0"/>
              <a:t>Când </a:t>
            </a:r>
            <a:r>
              <a:rPr lang="ro-RO" sz="2400" b="1" dirty="0" err="1"/>
              <a:t>şi</a:t>
            </a:r>
            <a:r>
              <a:rPr lang="ro-RO" sz="2400" b="1" dirty="0"/>
              <a:t> unde se </a:t>
            </a:r>
            <a:r>
              <a:rPr lang="ro-RO" sz="2400" b="1" dirty="0" err="1"/>
              <a:t>desfăşoară</a:t>
            </a:r>
            <a:r>
              <a:rPr lang="ro-RO" sz="2400" b="1" dirty="0"/>
              <a:t> concursul?</a:t>
            </a:r>
            <a:r>
              <a:rPr lang="ro-RO" sz="2400" dirty="0"/>
              <a:t/>
            </a:r>
            <a:br>
              <a:rPr lang="ro-RO" sz="2400" dirty="0"/>
            </a:br>
            <a:r>
              <a:rPr lang="ro-RO" sz="2400" dirty="0"/>
              <a:t>R: Concursul are loc pe 16 martie, în incinta Colegiului </a:t>
            </a:r>
            <a:r>
              <a:rPr lang="ro-RO" sz="2400" dirty="0" err="1"/>
              <a:t>Naţional</a:t>
            </a:r>
            <a:r>
              <a:rPr lang="ro-RO" sz="2400" dirty="0"/>
              <a:t> </a:t>
            </a:r>
            <a:r>
              <a:rPr lang="ro-RO" sz="2400" dirty="0" err="1"/>
              <a:t>Dragoş</a:t>
            </a:r>
            <a:r>
              <a:rPr lang="ro-RO" sz="2400" dirty="0"/>
              <a:t>-Vodă, Câmpulung Moldovenesc.</a:t>
            </a:r>
          </a:p>
        </p:txBody>
      </p:sp>
    </p:spTree>
    <p:extLst>
      <p:ext uri="{BB962C8B-B14F-4D97-AF65-F5344CB8AC3E}">
        <p14:creationId xmlns:p14="http://schemas.microsoft.com/office/powerpoint/2010/main" val="165650501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684212" y="1365662"/>
            <a:ext cx="8534400" cy="4628737"/>
          </a:xfrm>
        </p:spPr>
        <p:txBody>
          <a:bodyPr>
            <a:normAutofit/>
          </a:bodyPr>
          <a:lstStyle/>
          <a:p>
            <a:r>
              <a:rPr lang="ro-RO" sz="1800" b="1" dirty="0"/>
              <a:t>COORDONATORI PROIECT </a:t>
            </a:r>
            <a:r>
              <a:rPr lang="ro-RO" sz="1800" b="1" dirty="0" smtClean="0"/>
              <a:t>:</a:t>
            </a:r>
            <a:r>
              <a:rPr lang="en-US" sz="1800" b="1" dirty="0" smtClean="0"/>
              <a:t/>
            </a:r>
            <a:br>
              <a:rPr lang="en-US" sz="1800" b="1" dirty="0" smtClean="0"/>
            </a:br>
            <a:r>
              <a:rPr lang="en-US" sz="1800" b="1" dirty="0" smtClean="0"/>
              <a:t/>
            </a:r>
            <a:br>
              <a:rPr lang="en-US" sz="1800" b="1" dirty="0" smtClean="0"/>
            </a:br>
            <a:r>
              <a:rPr lang="ro-RO" sz="1800" b="1" dirty="0"/>
              <a:t>Prof. ALINA CREŢU – C.T. PETRU MUŞAT SUCEAVA</a:t>
            </a:r>
            <a:r>
              <a:rPr lang="ro-RO" sz="1800" dirty="0"/>
              <a:t/>
            </a:r>
            <a:br>
              <a:rPr lang="ro-RO" sz="1800" dirty="0"/>
            </a:br>
            <a:r>
              <a:rPr lang="ro-RO" sz="1800" b="1" dirty="0"/>
              <a:t>Prof. MONICA LEPCALIUC – C.T. DE INDUSTRIE ALIMENTARĂ SUCEAVA</a:t>
            </a:r>
            <a:r>
              <a:rPr lang="ro-RO" sz="1800" dirty="0"/>
              <a:t/>
            </a:r>
            <a:br>
              <a:rPr lang="ro-RO" sz="1800" dirty="0"/>
            </a:br>
            <a:r>
              <a:rPr lang="ro-RO" sz="1800" b="1" dirty="0"/>
              <a:t>Prof. LOREDANA BODNAR – C.N. DE INFORMATICĂ SPIRU HARET SUCEAVA </a:t>
            </a:r>
            <a:r>
              <a:rPr lang="ro-RO" sz="1800" dirty="0"/>
              <a:t/>
            </a:r>
            <a:br>
              <a:rPr lang="ro-RO" sz="1800" dirty="0"/>
            </a:br>
            <a:r>
              <a:rPr lang="ro-RO" sz="1800" b="1" dirty="0"/>
              <a:t>Prof. ALINA DOBROGHII – L.P.S SUCEAVA </a:t>
            </a:r>
            <a:r>
              <a:rPr lang="ro-RO" sz="1800" dirty="0"/>
              <a:t/>
            </a:r>
            <a:br>
              <a:rPr lang="ro-RO" sz="1800" dirty="0"/>
            </a:br>
            <a:r>
              <a:rPr lang="ro-RO" sz="1800" b="1" dirty="0"/>
              <a:t>Prof. ALINA NEGURA – COLEGIUL NATIONAL “DRAGOŞ-VODA” CÂMPULUNG MOLDOVENESC</a:t>
            </a:r>
            <a:r>
              <a:rPr lang="ro-RO" sz="1800" dirty="0"/>
              <a:t/>
            </a:r>
            <a:br>
              <a:rPr lang="ro-RO" sz="1800" dirty="0"/>
            </a:br>
            <a:endParaRPr lang="ro-RO" sz="1800" dirty="0"/>
          </a:p>
        </p:txBody>
      </p:sp>
      <p:sp>
        <p:nvSpPr>
          <p:cNvPr id="3" name="Substituent conținut 2"/>
          <p:cNvSpPr>
            <a:spLocks noGrp="1"/>
          </p:cNvSpPr>
          <p:nvPr>
            <p:ph idx="1"/>
          </p:nvPr>
        </p:nvSpPr>
        <p:spPr>
          <a:xfrm>
            <a:off x="1824244" y="0"/>
            <a:ext cx="8534400" cy="1365662"/>
          </a:xfrm>
        </p:spPr>
        <p:txBody>
          <a:bodyPr>
            <a:normAutofit/>
          </a:bodyPr>
          <a:lstStyle/>
          <a:p>
            <a:pPr marL="0" indent="0">
              <a:buNone/>
            </a:pPr>
            <a:r>
              <a:rPr lang="ro-RO" sz="3200" b="1" dirty="0">
                <a:latin typeface="Algerian" panose="04020705040A02060702" pitchFamily="82" charset="0"/>
              </a:rPr>
              <a:t>PROIECT  DE  PARTENERIAT </a:t>
            </a:r>
            <a:r>
              <a:rPr lang="ro-RO" sz="3200" b="1" dirty="0" smtClean="0">
                <a:latin typeface="Algerian" panose="04020705040A02060702" pitchFamily="82" charset="0"/>
              </a:rPr>
              <a:t>EDUCAŢIONAL</a:t>
            </a:r>
            <a:endParaRPr lang="en-US" sz="3200" b="1" dirty="0" smtClean="0">
              <a:latin typeface="Algerian" panose="04020705040A02060702" pitchFamily="82" charset="0"/>
            </a:endParaRPr>
          </a:p>
          <a:p>
            <a:pPr marL="0" indent="0">
              <a:buNone/>
            </a:pPr>
            <a:r>
              <a:rPr lang="en-US" sz="3200" b="1" dirty="0" smtClean="0">
                <a:latin typeface="Algerian" panose="04020705040A02060702" pitchFamily="82" charset="0"/>
              </a:rPr>
              <a:t>              YOU </a:t>
            </a:r>
            <a:r>
              <a:rPr lang="en-US" sz="3200" b="1" dirty="0">
                <a:latin typeface="Algerian" panose="04020705040A02060702" pitchFamily="82" charset="0"/>
              </a:rPr>
              <a:t>ARE WHAT YOU EAT!</a:t>
            </a:r>
            <a:endParaRPr lang="ro-RO" sz="3200" dirty="0">
              <a:latin typeface="Algerian" panose="04020705040A02060702" pitchFamily="82" charset="0"/>
            </a:endParaRPr>
          </a:p>
        </p:txBody>
      </p:sp>
    </p:spTree>
    <p:extLst>
      <p:ext uri="{BB962C8B-B14F-4D97-AF65-F5344CB8AC3E}">
        <p14:creationId xmlns:p14="http://schemas.microsoft.com/office/powerpoint/2010/main" val="334442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684212" y="1190502"/>
            <a:ext cx="8534400" cy="4803898"/>
          </a:xfrm>
        </p:spPr>
        <p:txBody>
          <a:bodyPr>
            <a:normAutofit/>
          </a:bodyPr>
          <a:lstStyle/>
          <a:p>
            <a:r>
              <a:rPr lang="en-US" sz="2400" dirty="0" smtClean="0"/>
              <a:t>  -</a:t>
            </a:r>
            <a:r>
              <a:rPr lang="ro-RO" sz="2400" dirty="0" smtClean="0"/>
              <a:t>formarea </a:t>
            </a:r>
            <a:r>
              <a:rPr lang="ro-RO" sz="2400" dirty="0"/>
              <a:t>de </a:t>
            </a:r>
            <a:r>
              <a:rPr lang="ro-RO" sz="2400" dirty="0" err="1"/>
              <a:t>responsabilităţi</a:t>
            </a:r>
            <a:r>
              <a:rPr lang="ro-RO" sz="2400" dirty="0"/>
              <a:t>, respect </a:t>
            </a:r>
            <a:r>
              <a:rPr lang="ro-RO" sz="2400" dirty="0" err="1"/>
              <a:t>şi</a:t>
            </a:r>
            <a:r>
              <a:rPr lang="ro-RO" sz="2400" dirty="0"/>
              <a:t> atitudini pozitive </a:t>
            </a:r>
            <a:r>
              <a:rPr lang="ro-RO" sz="2400" dirty="0" err="1"/>
              <a:t>faţă</a:t>
            </a:r>
            <a:r>
              <a:rPr lang="ro-RO" sz="2400" dirty="0"/>
              <a:t> de o </a:t>
            </a:r>
            <a:r>
              <a:rPr lang="ro-RO" sz="2400" dirty="0" err="1"/>
              <a:t>alimentaţie</a:t>
            </a:r>
            <a:r>
              <a:rPr lang="ro-RO" sz="2400" dirty="0"/>
              <a:t> sănătoasă;</a:t>
            </a:r>
            <a:br>
              <a:rPr lang="ro-RO" sz="2400" dirty="0"/>
            </a:br>
            <a:r>
              <a:rPr lang="en-US" sz="2400" dirty="0" smtClean="0"/>
              <a:t>  -</a:t>
            </a:r>
            <a:r>
              <a:rPr lang="ro-RO" sz="2400" dirty="0" smtClean="0"/>
              <a:t>dezvoltarea </a:t>
            </a:r>
            <a:r>
              <a:rPr lang="ro-RO" sz="2400" dirty="0" err="1"/>
              <a:t>capacităţilor</a:t>
            </a:r>
            <a:r>
              <a:rPr lang="ro-RO" sz="2400" dirty="0"/>
              <a:t> de comunicare în limba engleză pe o temă de ecologie prestabilită;</a:t>
            </a:r>
            <a:br>
              <a:rPr lang="ro-RO" sz="2400" dirty="0"/>
            </a:br>
            <a:r>
              <a:rPr lang="en-US" sz="2400" dirty="0" smtClean="0"/>
              <a:t>  -</a:t>
            </a:r>
            <a:r>
              <a:rPr lang="ro-RO" sz="2400" dirty="0" smtClean="0"/>
              <a:t>dezvoltarea </a:t>
            </a:r>
            <a:r>
              <a:rPr lang="ro-RO" sz="2400" dirty="0" err="1"/>
              <a:t>inteligenţelor</a:t>
            </a:r>
            <a:r>
              <a:rPr lang="ro-RO" sz="2400" dirty="0"/>
              <a:t> multiple;</a:t>
            </a:r>
            <a:br>
              <a:rPr lang="ro-RO" sz="2400" dirty="0"/>
            </a:br>
            <a:r>
              <a:rPr lang="en-US" sz="2400" dirty="0" smtClean="0"/>
              <a:t>  -</a:t>
            </a:r>
            <a:r>
              <a:rPr lang="ro-RO" sz="2400" dirty="0" smtClean="0"/>
              <a:t>colaborarea </a:t>
            </a:r>
            <a:r>
              <a:rPr lang="ro-RO" sz="2400" dirty="0"/>
              <a:t>prin schimbul de </a:t>
            </a:r>
            <a:r>
              <a:rPr lang="ro-RO" sz="2400" dirty="0" err="1"/>
              <a:t>informaţii</a:t>
            </a:r>
            <a:r>
              <a:rPr lang="ro-RO" sz="2400" dirty="0"/>
              <a:t> cu </a:t>
            </a:r>
            <a:r>
              <a:rPr lang="ro-RO" sz="2400" dirty="0" err="1"/>
              <a:t>ceilalţi</a:t>
            </a:r>
            <a:r>
              <a:rPr lang="ro-RO" sz="2400" dirty="0"/>
              <a:t> elevi;</a:t>
            </a:r>
            <a:br>
              <a:rPr lang="ro-RO" sz="2400" dirty="0"/>
            </a:br>
            <a:r>
              <a:rPr lang="en-US" sz="2400" dirty="0" smtClean="0"/>
              <a:t>  -</a:t>
            </a:r>
            <a:r>
              <a:rPr lang="ro-RO" sz="2400" dirty="0" smtClean="0"/>
              <a:t>crearea </a:t>
            </a:r>
            <a:r>
              <a:rPr lang="ro-RO" sz="2400" dirty="0"/>
              <a:t>unui mediu </a:t>
            </a:r>
            <a:r>
              <a:rPr lang="ro-RO" sz="2400" dirty="0" err="1"/>
              <a:t>şcolar</a:t>
            </a:r>
            <a:r>
              <a:rPr lang="ro-RO" sz="2400" dirty="0"/>
              <a:t> plăcut;</a:t>
            </a:r>
            <a:br>
              <a:rPr lang="ro-RO" sz="2400" dirty="0"/>
            </a:br>
            <a:r>
              <a:rPr lang="en-US" sz="2400" dirty="0" smtClean="0"/>
              <a:t>  -</a:t>
            </a:r>
            <a:r>
              <a:rPr lang="ro-RO" sz="2400" dirty="0" smtClean="0"/>
              <a:t>crearea </a:t>
            </a:r>
            <a:r>
              <a:rPr lang="ro-RO" sz="2400" dirty="0"/>
              <a:t>de </a:t>
            </a:r>
            <a:r>
              <a:rPr lang="ro-RO" sz="2400" dirty="0" err="1"/>
              <a:t>abilităţi</a:t>
            </a:r>
            <a:r>
              <a:rPr lang="ro-RO" sz="2400" dirty="0"/>
              <a:t> de comunicare;</a:t>
            </a:r>
            <a:br>
              <a:rPr lang="ro-RO" sz="2400" dirty="0"/>
            </a:br>
            <a:r>
              <a:rPr lang="en-US" sz="2400" dirty="0" smtClean="0"/>
              <a:t>  -</a:t>
            </a:r>
            <a:r>
              <a:rPr lang="ro-RO" sz="2400" dirty="0" smtClean="0"/>
              <a:t>crearea </a:t>
            </a:r>
            <a:r>
              <a:rPr lang="ro-RO" sz="2400" dirty="0"/>
              <a:t>unui climat competitiv între elevii liceelor implicate.</a:t>
            </a:r>
            <a:br>
              <a:rPr lang="ro-RO" sz="2400" dirty="0"/>
            </a:br>
            <a:endParaRPr lang="ro-RO" sz="2400" dirty="0"/>
          </a:p>
        </p:txBody>
      </p:sp>
      <p:sp>
        <p:nvSpPr>
          <p:cNvPr id="3" name="Substituent conținut 2"/>
          <p:cNvSpPr>
            <a:spLocks noGrp="1"/>
          </p:cNvSpPr>
          <p:nvPr>
            <p:ph idx="1"/>
          </p:nvPr>
        </p:nvSpPr>
        <p:spPr>
          <a:xfrm>
            <a:off x="1230477" y="0"/>
            <a:ext cx="8534400" cy="1190501"/>
          </a:xfrm>
        </p:spPr>
        <p:txBody>
          <a:bodyPr>
            <a:normAutofit/>
          </a:bodyPr>
          <a:lstStyle/>
          <a:p>
            <a:pPr marL="0" indent="0" algn="ctr">
              <a:buNone/>
            </a:pPr>
            <a:r>
              <a:rPr lang="ro-RO" sz="3600" b="1" dirty="0">
                <a:latin typeface="Algerian" panose="04020705040A02060702" pitchFamily="82" charset="0"/>
              </a:rPr>
              <a:t>SCOPUL PROIECTULUI</a:t>
            </a:r>
            <a:endParaRPr lang="ro-RO" sz="3600" dirty="0">
              <a:latin typeface="Algerian" panose="04020705040A02060702" pitchFamily="82" charset="0"/>
            </a:endParaRPr>
          </a:p>
        </p:txBody>
      </p:sp>
    </p:spTree>
    <p:extLst>
      <p:ext uri="{BB962C8B-B14F-4D97-AF65-F5344CB8AC3E}">
        <p14:creationId xmlns:p14="http://schemas.microsoft.com/office/powerpoint/2010/main" val="2649083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Sector">
  <a:themeElements>
    <a:clrScheme name="Sec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54</TotalTime>
  <Words>241</Words>
  <Application>Microsoft Office PowerPoint</Application>
  <PresentationFormat>Ecran lat</PresentationFormat>
  <Paragraphs>20</Paragraphs>
  <Slides>11</Slides>
  <Notes>0</Notes>
  <HiddenSlides>0</HiddenSlides>
  <MMClips>0</MMClips>
  <ScaleCrop>false</ScaleCrop>
  <HeadingPairs>
    <vt:vector size="6" baseType="variant">
      <vt:variant>
        <vt:lpstr>Fonturi utilizate</vt:lpstr>
      </vt:variant>
      <vt:variant>
        <vt:i4>4</vt:i4>
      </vt:variant>
      <vt:variant>
        <vt:lpstr>Temă</vt:lpstr>
      </vt:variant>
      <vt:variant>
        <vt:i4>1</vt:i4>
      </vt:variant>
      <vt:variant>
        <vt:lpstr>Titluri diapozitive</vt:lpstr>
      </vt:variant>
      <vt:variant>
        <vt:i4>11</vt:i4>
      </vt:variant>
    </vt:vector>
  </HeadingPairs>
  <TitlesOfParts>
    <vt:vector size="16" baseType="lpstr">
      <vt:lpstr>Algerian</vt:lpstr>
      <vt:lpstr>Century Gothic</vt:lpstr>
      <vt:lpstr>Wingdings</vt:lpstr>
      <vt:lpstr>Wingdings 3</vt:lpstr>
      <vt:lpstr>Sector</vt:lpstr>
      <vt:lpstr>Colegiul national dragos voda</vt:lpstr>
      <vt:lpstr>  Asigurarea cadrului organizatoric şi funcţional favorabil creşterii calităţii serviciilor educaţionale în şcoală, care să permită tinerilor absolvenţi o mai bună orientare într-o economie şi o societate bazată pe cunoaştere, pentru atingerea acestor finalităţi;     Asigurarea unui management educaţional care să faciliteze performanţele cadrelor didactice şi elevilor;    Realizarea unui parteneriat real între şcoală şi comunităţile educaţionale locale, naţionale şi europene </vt:lpstr>
      <vt:lpstr>Colegiul Naţional  „Dragoş-Vodă” Câmpulung Moldovenesc are drept scop realizarea politicilor şi programelor de dezvoltare ale învăţământului preuniversitar în profil teritorial, asigurarea cadrului organizatoric şi funcţional favorabil creşterii calităţii serviciilor educaţionale  în şcoală care să permită tinerilor absolvenţi o mai bună orientare într-o economie şi o societate bazată pe cunoaştere.</vt:lpstr>
      <vt:lpstr>Ca parte a sistemului şi şcoala simte necesitatea clarificării identităţii sale. În acest sens este necesară regândirea la nivelul fiecărei şcoli a misiunii acesteia precum şi a ţintelor strategice vizate în dezvoltarea şcolii astfel încât misiunea sa să nu rămână doar un deziderat.  Obiectivele sistemului educaţional românesc se referă la rolul educaţiei de bază din perspectiva învăţării pe parcursul întregii vieţi.      În conformitate cu situaţia existentă în România, în contextul Reformei Învăţământului şi a normelor U.E., Colegiul Naţional „Dragoş-Vodă” şi-a propus următoarele ţinte strategice:     1. Reconsiderarea managementului în vederea creşterii prestigiului colegiului la nivel local şi naţional prin înfiinţarea unei clase de gimnaziu (a V-a).     2. Stimularea performanţei în învăţământ şi promovarea cercetării ştiinţifice orientate pe nevoile şcolii şi comunităţii.     3. Promovarea şi asigurarea de şanse egale în educaţie.     4. Asigurarea unui învăţământ de calitate şi a unui climat socio-profesional optim.    5. Implicarea şcolii în acţiuni de cooperare.    6. Iniţierea şi derularea unor activităţi educative în vederea susuţinerii candidaturii de Şcoală Europeană.    7. Promovarea imaginii şcolii în contextul climatului concurenţial actual de descentralizare şi autonomie instituţională. </vt:lpstr>
      <vt:lpstr>Prezentare PowerPoint</vt:lpstr>
      <vt:lpstr>  IT Elite este un grup de elevi entuziaşti care s-au gândit să scoată din monotonie elevii pasionaţi de fotografie, filme şi T.I.C. Fiecare având o anumită pasiune şi anumite idei, ne-am adunat într-un laborator unde am pus bazele unui concurs care vrea să promoveze valorile şi să facă cunoscută elita elevilor competenţi în domeniul IT&amp;c.</vt:lpstr>
      <vt:lpstr>   Cum mă înscriu?  R: Profesorul coordonator are sarcina de a descărca fişierul .doc de pe site-ul concursului (pagina Înscriere). Îl completează în Word şi îl printează. Sunt completate semnăturile, iar apoi documentul este scanat şi trimis alături de BANII PENTRU ÎNSCRIERE prin mandat poştal    Cine se poate înscrie? R: Au dreptul de a se înscrie toți elevii claselor IX-XII, indiferent de profil.     Când şi unde se desfăşoară concursul? R: Concursul are loc pe 16 martie, în incinta Colegiului Naţional Dragoş-Vodă, Câmpulung Moldovenesc.</vt:lpstr>
      <vt:lpstr>COORDONATORI PROIECT :  Prof. ALINA CREŢU – C.T. PETRU MUŞAT SUCEAVA Prof. MONICA LEPCALIUC – C.T. DE INDUSTRIE ALIMENTARĂ SUCEAVA Prof. LOREDANA BODNAR – C.N. DE INFORMATICĂ SPIRU HARET SUCEAVA  Prof. ALINA DOBROGHII – L.P.S SUCEAVA  Prof. ALINA NEGURA – COLEGIUL NATIONAL “DRAGOŞ-VODA” CÂMPULUNG MOLDOVENESC </vt:lpstr>
      <vt:lpstr>  -formarea de responsabilităţi, respect şi atitudini pozitive faţă de o alimentaţie sănătoasă;   -dezvoltarea capacităţilor de comunicare în limba engleză pe o temă de ecologie prestabilită;   -dezvoltarea inteligenţelor multiple;   -colaborarea prin schimbul de informaţii cu ceilalţi elevi;   -crearea unui mediu şcolar plăcut;   -crearea de abilităţi de comunicare;   -crearea unui climat competitiv între elevii liceelor implicate. </vt:lpstr>
      <vt:lpstr>  -conştientizarea importanţei unei alimentaţii sănătoase;   -conştientizarea importanţei igienei alimentare  pentru oamenii de toate vârstele;   -identificarea alternativelor la dieta de tip fast-food / junk food (cu accent pe conştientizarea populaţiei asupra importantei consumului de legume şi fructe proaspete);   -utilizarea resurselor TIC în documentarea proiectului prin folosirea calculatorului, a scanner-ului, a imprimantei, a motoarelor de căutare a site-urilor specializate;   -conectarea elevilor la problemele de mediu, societate şi igienă alimentară;   -dezvoltarea gândirii şi abilităţii creative, un mediu bun de lucru şi un mod sistematic de a gândi;   -împărtăşirea de cunoştinţe şi experienţă;   -cultivarea spiritului de colaborare şi întrecere;   -promovarea dialogului şi a comunicării între elevii unităţi şcolare participante;   -dezvoltarea colaborării şi cooperării între cadrele didactice din unităţile de învăţământ participante în proiect;   -formarea deprinderii unui comportament adecvat în calitate de gazde sau de musafiri;   -recompensarea elevilor participanţi prin oferirea de diplome ;   -încurajarea unei abordari interdisciplinare a activităţilor din calendarul ECO. </vt:lpstr>
      <vt:lpstr>  PERIOADA DE DERULARE A PROIECTULUI -mai 2012 – perioada de organizare şi pregătire -9 iunie 2012 – desfăşurarea evenimentului   GRUPUL ŢINTĂ -Elevi de la clasele a IX-a – a XII-a de la liceele participante   LOCUL DE DESFASURARE  -Aula / Sala de Şedinţe a  Colegiului Naţional „DRAGOŞ-VODĂ” – Câmpulung Moldovenesc.   EVALUAREA PROIECTULUI -Dezbatere în cadrul unor mese rotunde a rezultatelor obţinute; -Expoziţii de desene şi caricaturi; -Vizionarea unor filme tematice; -O broşură/CD cu toate eseurile participante; -Chestionar privind gradul de satisfacţie în rîndul elevilor participanţi. </vt:lpstr>
    </vt:vector>
  </TitlesOfParts>
  <Company>Unitate Scolara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Colegiul national dragos voda</dc:title>
  <dc:creator>Elev</dc:creator>
  <cp:lastModifiedBy>Elev</cp:lastModifiedBy>
  <cp:revision>6</cp:revision>
  <dcterms:created xsi:type="dcterms:W3CDTF">2013-10-18T08:26:30Z</dcterms:created>
  <dcterms:modified xsi:type="dcterms:W3CDTF">2013-11-01T09:49:21Z</dcterms:modified>
</cp:coreProperties>
</file>