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u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Clic pentru a edita stilul de subtitlu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77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ine panoramică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o-RO" smtClean="0"/>
              <a:t>Faceți clic pe pictogramă pentru a adăuga o imagine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66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u și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87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1690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de vizit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045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carte de vizit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o-RO" smtClean="0"/>
              <a:t>Clic pentru editare stiluri text Coordonator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50169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devărat sau f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o-RO" smtClean="0"/>
              <a:t>Clic pentru editare stiluri text Coordonator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82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469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32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395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21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45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05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7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1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40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o-RO" smtClean="0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84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9E7B2AD-34D6-4093-8772-DC8079B6D005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E923D44-A265-4C35-B3D9-34A1C005F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1343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611560" y="764705"/>
            <a:ext cx="7772400" cy="1512168"/>
          </a:xfrm>
        </p:spPr>
        <p:txBody>
          <a:bodyPr/>
          <a:lstStyle/>
          <a:p>
            <a:r>
              <a:rPr lang="en-US" dirty="0" smtClean="0"/>
              <a:t>   </a:t>
            </a:r>
            <a:r>
              <a:rPr lang="en-US" b="1" cap="none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Materii</a:t>
            </a:r>
            <a:r>
              <a:rPr lang="en-US" b="1" cap="none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cap="none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preferate</a:t>
            </a:r>
            <a:endParaRPr lang="ro-RO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467544" y="2420888"/>
            <a:ext cx="6768752" cy="4320480"/>
          </a:xfrm>
        </p:spPr>
        <p:txBody>
          <a:bodyPr>
            <a:normAutofit fontScale="92500" lnSpcReduction="10000"/>
          </a:bodyPr>
          <a:lstStyle/>
          <a:p>
            <a:endParaRPr lang="en-US" sz="4000" dirty="0" smtClean="0"/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err="1" smtClean="0"/>
              <a:t>Limba</a:t>
            </a:r>
            <a:r>
              <a:rPr lang="en-US" sz="4000" dirty="0" smtClean="0"/>
              <a:t> </a:t>
            </a:r>
            <a:r>
              <a:rPr lang="ro-RO" sz="4000" dirty="0" err="1" smtClean="0"/>
              <a:t>ș</a:t>
            </a:r>
            <a:r>
              <a:rPr lang="en-US" sz="4000" dirty="0" err="1" smtClean="0"/>
              <a:t>i</a:t>
            </a:r>
            <a:r>
              <a:rPr lang="en-US" sz="4000" dirty="0" smtClean="0"/>
              <a:t> </a:t>
            </a:r>
            <a:r>
              <a:rPr lang="en-US" sz="4000" dirty="0" err="1" smtClean="0"/>
              <a:t>literatur</a:t>
            </a:r>
            <a:r>
              <a:rPr lang="ro-RO" sz="4000" dirty="0" smtClean="0"/>
              <a:t>a</a:t>
            </a:r>
            <a:r>
              <a:rPr lang="en-US" sz="4000" dirty="0" smtClean="0"/>
              <a:t> </a:t>
            </a:r>
            <a:r>
              <a:rPr lang="en-US" sz="4000" dirty="0" smtClean="0"/>
              <a:t>rom</a:t>
            </a:r>
            <a:r>
              <a:rPr lang="ro-RO" sz="4000" dirty="0"/>
              <a:t>â</a:t>
            </a:r>
            <a:r>
              <a:rPr lang="en-US" sz="4000" dirty="0" smtClean="0"/>
              <a:t>n</a:t>
            </a:r>
            <a:r>
              <a:rPr lang="ro-RO" sz="4000" dirty="0" smtClean="0"/>
              <a:t>ă</a:t>
            </a:r>
            <a:endParaRPr lang="en-US" sz="4000" dirty="0" smtClean="0"/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err="1" smtClean="0"/>
              <a:t>Istoria</a:t>
            </a:r>
            <a:endParaRPr lang="en-US" sz="4000" dirty="0" smtClean="0"/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err="1" smtClean="0"/>
              <a:t>Geografia</a:t>
            </a:r>
            <a:endParaRPr lang="en-US" sz="4000" dirty="0" smtClean="0"/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ro-RO" sz="4000" dirty="0" smtClean="0"/>
              <a:t>Limba f</a:t>
            </a:r>
            <a:r>
              <a:rPr lang="en-US" sz="4000" dirty="0" err="1" smtClean="0"/>
              <a:t>ranceza</a:t>
            </a:r>
            <a:endParaRPr lang="ro-RO" sz="4000" dirty="0" smtClean="0"/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ro-RO" sz="4000" dirty="0" smtClean="0"/>
              <a:t>Limba engleza</a:t>
            </a:r>
            <a:endParaRPr lang="en-US" sz="4000" dirty="0" smtClean="0"/>
          </a:p>
          <a:p>
            <a:pPr marL="571500" indent="-571500">
              <a:buFont typeface="Wingdings" panose="05000000000000000000" pitchFamily="2" charset="2"/>
              <a:buChar char="v"/>
            </a:pPr>
            <a:endParaRPr lang="ro-RO" sz="4000" dirty="0"/>
          </a:p>
        </p:txBody>
      </p:sp>
      <p:sp>
        <p:nvSpPr>
          <p:cNvPr id="4" name="Dreptunghi 3"/>
          <p:cNvSpPr/>
          <p:nvPr/>
        </p:nvSpPr>
        <p:spPr>
          <a:xfrm>
            <a:off x="4479632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o-RO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043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u 3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7632848" cy="1095400"/>
          </a:xfrm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ro-RO" b="1" cap="none" dirty="0" smtClean="0">
                <a:ln/>
                <a:solidFill>
                  <a:schemeClr val="accent4"/>
                </a:solidFill>
              </a:rPr>
              <a:t>Importanța limbii franceze</a:t>
            </a:r>
            <a:endParaRPr lang="ro-RO" b="1" cap="none" dirty="0">
              <a:ln/>
              <a:solidFill>
                <a:schemeClr val="accent4"/>
              </a:solidFill>
            </a:endParaRPr>
          </a:p>
        </p:txBody>
      </p:sp>
      <p:sp>
        <p:nvSpPr>
          <p:cNvPr id="5" name="Subtitlu 4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136904" cy="4824536"/>
          </a:xfrm>
        </p:spPr>
        <p:txBody>
          <a:bodyPr>
            <a:normAutofit/>
          </a:bodyPr>
          <a:lstStyle/>
          <a:p>
            <a:r>
              <a:rPr lang="ro-RO" i="1" dirty="0">
                <a:solidFill>
                  <a:schemeClr val="bg1">
                    <a:lumMod val="95000"/>
                    <a:lumOff val="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În zilele noastre, limbile străine au devenit o necesitate pentru o </a:t>
            </a:r>
            <a:r>
              <a:rPr lang="ro-RO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viaţă</a:t>
            </a:r>
            <a:r>
              <a:rPr lang="ro-RO" i="1" dirty="0">
                <a:solidFill>
                  <a:schemeClr val="bg1">
                    <a:lumMod val="95000"/>
                    <a:lumOff val="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profesională de succes </a:t>
            </a:r>
            <a:r>
              <a:rPr lang="ro-RO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şi</a:t>
            </a:r>
            <a:r>
              <a:rPr lang="ro-RO" i="1" dirty="0">
                <a:solidFill>
                  <a:schemeClr val="bg1">
                    <a:lumMod val="95000"/>
                    <a:lumOff val="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nu numai. În acest sens, limba franceză este în continuare o limbă importantă în </a:t>
            </a:r>
            <a:r>
              <a:rPr lang="ro-RO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spaţiul</a:t>
            </a:r>
            <a:r>
              <a:rPr lang="ro-RO" i="1" dirty="0">
                <a:solidFill>
                  <a:schemeClr val="bg1">
                    <a:lumMod val="95000"/>
                    <a:lumOff val="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ro-RO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internaţional</a:t>
            </a:r>
            <a:r>
              <a:rPr lang="ro-RO" i="1" dirty="0">
                <a:solidFill>
                  <a:schemeClr val="bg1">
                    <a:lumMod val="95000"/>
                    <a:lumOff val="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. Ea este vorbită pe tot globul pământesc, este una din cele două limbi oficiale de la O.N.U., U.E., UNESCO, Crucea </a:t>
            </a:r>
            <a:r>
              <a:rPr lang="ro-RO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roşie</a:t>
            </a:r>
            <a:r>
              <a:rPr lang="ro-RO" i="1" dirty="0">
                <a:solidFill>
                  <a:schemeClr val="bg1">
                    <a:lumMod val="95000"/>
                    <a:lumOff val="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.</a:t>
            </a:r>
            <a:endParaRPr lang="ro-RO" dirty="0">
              <a:solidFill>
                <a:schemeClr val="bg1">
                  <a:lumMod val="95000"/>
                  <a:lumOff val="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ro-RO" i="1" dirty="0">
                <a:solidFill>
                  <a:schemeClr val="bg1">
                    <a:lumMod val="95000"/>
                    <a:lumOff val="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Limba franceză este, de asemenea, vorbită în mai mult de 43 de </a:t>
            </a:r>
            <a:r>
              <a:rPr lang="ro-RO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ţări</a:t>
            </a:r>
            <a:r>
              <a:rPr lang="ro-RO" i="1" dirty="0">
                <a:solidFill>
                  <a:schemeClr val="bg1">
                    <a:lumMod val="95000"/>
                    <a:lumOff val="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din lume. Pe Internet, este una din primele trei limbi utilizate, împreună cu engleza </a:t>
            </a:r>
            <a:r>
              <a:rPr lang="ro-RO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şi</a:t>
            </a:r>
            <a:r>
              <a:rPr lang="ro-RO" i="1" dirty="0">
                <a:solidFill>
                  <a:schemeClr val="bg1">
                    <a:lumMod val="95000"/>
                    <a:lumOff val="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germana. Pe de altă parte, </a:t>
            </a:r>
            <a:r>
              <a:rPr lang="ro-RO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învăţarea</a:t>
            </a:r>
            <a:r>
              <a:rPr lang="ro-RO" i="1" dirty="0">
                <a:solidFill>
                  <a:schemeClr val="bg1">
                    <a:lumMod val="95000"/>
                    <a:lumOff val="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acestei limbi ne poate deschide orizontul cultural, căci putem să citim direct în limba franceză, </a:t>
            </a:r>
            <a:r>
              <a:rPr lang="ro-RO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cărţi</a:t>
            </a:r>
            <a:r>
              <a:rPr lang="ro-RO" i="1" dirty="0">
                <a:solidFill>
                  <a:schemeClr val="bg1">
                    <a:lumMod val="95000"/>
                    <a:lumOff val="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, reviste, piese de teatru. Nu în ultimul rând, franceza ne dă posibilitatea de a studia în </a:t>
            </a:r>
            <a:r>
              <a:rPr lang="ro-RO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Franţa</a:t>
            </a:r>
            <a:r>
              <a:rPr lang="ro-RO" i="1" dirty="0">
                <a:solidFill>
                  <a:schemeClr val="bg1">
                    <a:lumMod val="95000"/>
                    <a:lumOff val="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, în marile sale </a:t>
            </a:r>
            <a:r>
              <a:rPr lang="ro-RO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Universităţi</a:t>
            </a:r>
            <a:r>
              <a:rPr lang="ro-RO" i="1" dirty="0">
                <a:solidFill>
                  <a:schemeClr val="bg1">
                    <a:lumMod val="95000"/>
                    <a:lumOff val="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. Prin urmare, limba franceză va rămâne o limbă străină foarte folositoare </a:t>
            </a:r>
            <a:r>
              <a:rPr lang="ro-RO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şi</a:t>
            </a:r>
            <a:r>
              <a:rPr lang="ro-RO" i="1" dirty="0">
                <a:solidFill>
                  <a:schemeClr val="bg1">
                    <a:lumMod val="95000"/>
                    <a:lumOff val="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foarte valoroasă</a:t>
            </a:r>
            <a:r>
              <a:rPr lang="ro-RO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.</a:t>
            </a:r>
            <a:endParaRPr lang="ro-RO" dirty="0">
              <a:solidFill>
                <a:schemeClr val="bg1">
                  <a:lumMod val="95000"/>
                  <a:lumOff val="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97142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251520" y="260648"/>
            <a:ext cx="7704856" cy="5711886"/>
          </a:xfrm>
        </p:spPr>
        <p:txBody>
          <a:bodyPr>
            <a:normAutofit/>
          </a:bodyPr>
          <a:lstStyle/>
          <a:p>
            <a:r>
              <a:rPr lang="ro-RO" dirty="0">
                <a:latin typeface="Brush Script MT" panose="03060802040406070304" pitchFamily="66" charset="0"/>
              </a:rPr>
              <a:t>Până în zilele noastre franceza a fost considerată ca </a:t>
            </a:r>
            <a:r>
              <a:rPr lang="ro-RO" dirty="0" err="1">
                <a:latin typeface="Brush Script MT" panose="03060802040406070304" pitchFamily="66" charset="0"/>
              </a:rPr>
              <a:t>şi</a:t>
            </a:r>
            <a:r>
              <a:rPr lang="ro-RO" dirty="0">
                <a:latin typeface="Brush Script MT" panose="03060802040406070304" pitchFamily="66" charset="0"/>
              </a:rPr>
              <a:t> limba oficială a Jocurilor Olimpice </a:t>
            </a:r>
            <a:r>
              <a:rPr lang="ro-RO" dirty="0" err="1">
                <a:latin typeface="Brush Script MT" panose="03060802040406070304" pitchFamily="66" charset="0"/>
              </a:rPr>
              <a:t>şi</a:t>
            </a:r>
            <a:r>
              <a:rPr lang="ro-RO" dirty="0">
                <a:latin typeface="Brush Script MT" panose="03060802040406070304" pitchFamily="66" charset="0"/>
              </a:rPr>
              <a:t> limba diplomatică a Statului Vatican. Limba franceză este vorbită în mai mult de 43 de </a:t>
            </a:r>
            <a:r>
              <a:rPr lang="ro-RO" dirty="0" err="1">
                <a:latin typeface="Brush Script MT" panose="03060802040406070304" pitchFamily="66" charset="0"/>
              </a:rPr>
              <a:t>ţări</a:t>
            </a:r>
            <a:r>
              <a:rPr lang="ro-RO" dirty="0">
                <a:latin typeface="Brush Script MT" panose="03060802040406070304" pitchFamily="66" charset="0"/>
              </a:rPr>
              <a:t> din lume.</a:t>
            </a:r>
          </a:p>
          <a:p>
            <a:r>
              <a:rPr lang="ro-RO" dirty="0">
                <a:latin typeface="Brush Script MT" panose="03060802040406070304" pitchFamily="66" charset="0"/>
              </a:rPr>
              <a:t>Se merită să </a:t>
            </a:r>
            <a:r>
              <a:rPr lang="ro-RO" dirty="0" err="1">
                <a:latin typeface="Brush Script MT" panose="03060802040406070304" pitchFamily="66" charset="0"/>
              </a:rPr>
              <a:t>învăţăm</a:t>
            </a:r>
            <a:r>
              <a:rPr lang="ro-RO" dirty="0">
                <a:latin typeface="Brush Script MT" panose="03060802040406070304" pitchFamily="66" charset="0"/>
              </a:rPr>
              <a:t> limba franceză </a:t>
            </a:r>
            <a:r>
              <a:rPr lang="ro-RO" dirty="0" err="1">
                <a:latin typeface="Brush Script MT" panose="03060802040406070304" pitchFamily="66" charset="0"/>
              </a:rPr>
              <a:t>şi</a:t>
            </a:r>
            <a:r>
              <a:rPr lang="ro-RO" dirty="0">
                <a:latin typeface="Brush Script MT" panose="03060802040406070304" pitchFamily="66" charset="0"/>
              </a:rPr>
              <a:t> pentru faptul că putem astfel să privim spectacole, filme, teatru, concerte, să citim </a:t>
            </a:r>
            <a:r>
              <a:rPr lang="ro-RO" dirty="0" err="1">
                <a:latin typeface="Brush Script MT" panose="03060802040406070304" pitchFamily="66" charset="0"/>
              </a:rPr>
              <a:t>cărţi</a:t>
            </a:r>
            <a:r>
              <a:rPr lang="ro-RO" dirty="0">
                <a:latin typeface="Brush Script MT" panose="03060802040406070304" pitchFamily="66" charset="0"/>
              </a:rPr>
              <a:t> </a:t>
            </a:r>
            <a:r>
              <a:rPr lang="ro-RO" dirty="0" err="1">
                <a:latin typeface="Brush Script MT" panose="03060802040406070304" pitchFamily="66" charset="0"/>
              </a:rPr>
              <a:t>şi</a:t>
            </a:r>
            <a:r>
              <a:rPr lang="ro-RO" dirty="0">
                <a:latin typeface="Brush Script MT" panose="03060802040406070304" pitchFamily="66" charset="0"/>
              </a:rPr>
              <a:t> reviste direct în limba franceză, fără ca acestea să fie traduse.</a:t>
            </a:r>
          </a:p>
          <a:p>
            <a:r>
              <a:rPr lang="ro-RO" dirty="0" err="1">
                <a:latin typeface="Brush Script MT" panose="03060802040406070304" pitchFamily="66" charset="0"/>
              </a:rPr>
              <a:t>Franţa</a:t>
            </a:r>
            <a:r>
              <a:rPr lang="ro-RO" dirty="0">
                <a:latin typeface="Brush Script MT" panose="03060802040406070304" pitchFamily="66" charset="0"/>
              </a:rPr>
              <a:t> oferă multe burse străinilor, ea este interesată mereu de dezvoltarea </a:t>
            </a:r>
            <a:r>
              <a:rPr lang="ro-RO" dirty="0" err="1">
                <a:latin typeface="Brush Script MT" panose="03060802040406070304" pitchFamily="66" charset="0"/>
              </a:rPr>
              <a:t>învăţământului</a:t>
            </a:r>
            <a:r>
              <a:rPr lang="ro-RO" dirty="0">
                <a:latin typeface="Brush Script MT" panose="03060802040406070304" pitchFamily="66" charset="0"/>
              </a:rPr>
              <a:t> </a:t>
            </a:r>
            <a:r>
              <a:rPr lang="ro-RO" dirty="0" err="1">
                <a:latin typeface="Brush Script MT" panose="03060802040406070304" pitchFamily="66" charset="0"/>
              </a:rPr>
              <a:t>şi</a:t>
            </a:r>
            <a:r>
              <a:rPr lang="ro-RO" dirty="0">
                <a:latin typeface="Brush Script MT" panose="03060802040406070304" pitchFamily="66" charset="0"/>
              </a:rPr>
              <a:t> a culturii. Se poate astfel studia în marile </a:t>
            </a:r>
            <a:r>
              <a:rPr lang="ro-RO" dirty="0" err="1">
                <a:latin typeface="Brush Script MT" panose="03060802040406070304" pitchFamily="66" charset="0"/>
              </a:rPr>
              <a:t>şcoli</a:t>
            </a:r>
            <a:r>
              <a:rPr lang="ro-RO" dirty="0">
                <a:latin typeface="Brush Script MT" panose="03060802040406070304" pitchFamily="66" charset="0"/>
              </a:rPr>
              <a:t> </a:t>
            </a:r>
            <a:r>
              <a:rPr lang="ro-RO" dirty="0" err="1">
                <a:latin typeface="Brush Script MT" panose="03060802040406070304" pitchFamily="66" charset="0"/>
              </a:rPr>
              <a:t>franţuzeşti</a:t>
            </a:r>
            <a:r>
              <a:rPr lang="ro-RO" dirty="0">
                <a:latin typeface="Brush Script MT" panose="03060802040406070304" pitchFamily="66" charset="0"/>
              </a:rPr>
              <a:t>, cum ar fi la </a:t>
            </a:r>
            <a:r>
              <a:rPr lang="ro-RO" dirty="0" err="1">
                <a:latin typeface="Brush Script MT" panose="03060802040406070304" pitchFamily="66" charset="0"/>
              </a:rPr>
              <a:t>Sorbonne</a:t>
            </a:r>
            <a:r>
              <a:rPr lang="ro-RO" dirty="0">
                <a:latin typeface="Brush Script MT" panose="03060802040406070304" pitchFamily="66" charset="0"/>
              </a:rPr>
              <a:t> sau la Universitatea Pierre et </a:t>
            </a:r>
            <a:r>
              <a:rPr lang="ro-RO" dirty="0" err="1">
                <a:latin typeface="Brush Script MT" panose="03060802040406070304" pitchFamily="66" charset="0"/>
              </a:rPr>
              <a:t>Marie</a:t>
            </a:r>
            <a:r>
              <a:rPr lang="ro-RO" dirty="0">
                <a:latin typeface="Brush Script MT" panose="03060802040406070304" pitchFamily="66" charset="0"/>
              </a:rPr>
              <a:t> Curie.</a:t>
            </a:r>
          </a:p>
          <a:p>
            <a:r>
              <a:rPr lang="ro-RO" dirty="0">
                <a:latin typeface="Brush Script MT" panose="03060802040406070304" pitchFamily="66" charset="0"/>
              </a:rPr>
              <a:t>Limba franceză este o limbă clară, precisă, poate să traducă cele mai profunde </a:t>
            </a:r>
            <a:r>
              <a:rPr lang="ro-RO" dirty="0" err="1">
                <a:latin typeface="Brush Script MT" panose="03060802040406070304" pitchFamily="66" charset="0"/>
              </a:rPr>
              <a:t>nuanţe</a:t>
            </a:r>
            <a:r>
              <a:rPr lang="ro-RO" dirty="0">
                <a:latin typeface="Brush Script MT" panose="03060802040406070304" pitchFamily="66" charset="0"/>
              </a:rPr>
              <a:t> ale gândirii </a:t>
            </a:r>
            <a:r>
              <a:rPr lang="ro-RO" dirty="0" err="1">
                <a:latin typeface="Brush Script MT" panose="03060802040406070304" pitchFamily="66" charset="0"/>
              </a:rPr>
              <a:t>şi</a:t>
            </a:r>
            <a:r>
              <a:rPr lang="ro-RO" dirty="0">
                <a:latin typeface="Brush Script MT" panose="03060802040406070304" pitchFamily="66" charset="0"/>
              </a:rPr>
              <a:t> ale </a:t>
            </a:r>
            <a:r>
              <a:rPr lang="ro-RO" dirty="0" err="1">
                <a:latin typeface="Brush Script MT" panose="03060802040406070304" pitchFamily="66" charset="0"/>
              </a:rPr>
              <a:t>sensibilităţii</a:t>
            </a:r>
            <a:r>
              <a:rPr lang="ro-RO" dirty="0">
                <a:latin typeface="Brush Script MT" panose="03060802040406070304" pitchFamily="66" charset="0"/>
              </a:rPr>
              <a:t> umane. Ea </a:t>
            </a:r>
            <a:r>
              <a:rPr lang="ro-RO" dirty="0" err="1">
                <a:latin typeface="Brush Script MT" panose="03060802040406070304" pitchFamily="66" charset="0"/>
              </a:rPr>
              <a:t>reprezinită</a:t>
            </a:r>
            <a:r>
              <a:rPr lang="ro-RO" dirty="0">
                <a:latin typeface="Brush Script MT" panose="03060802040406070304" pitchFamily="66" charset="0"/>
              </a:rPr>
              <a:t> cea de-a treia limbă folosită pe Internet, după engleza </a:t>
            </a:r>
            <a:r>
              <a:rPr lang="ro-RO" dirty="0" err="1">
                <a:latin typeface="Brush Script MT" panose="03060802040406070304" pitchFamily="66" charset="0"/>
              </a:rPr>
              <a:t>şi</a:t>
            </a:r>
            <a:r>
              <a:rPr lang="ro-RO" dirty="0">
                <a:latin typeface="Brush Script MT" panose="03060802040406070304" pitchFamily="66" charset="0"/>
              </a:rPr>
              <a:t> germana </a:t>
            </a:r>
            <a:r>
              <a:rPr lang="ro-RO" dirty="0" err="1">
                <a:latin typeface="Brush Script MT" panose="03060802040406070304" pitchFamily="66" charset="0"/>
              </a:rPr>
              <a:t>şi</a:t>
            </a:r>
            <a:r>
              <a:rPr lang="ro-RO" dirty="0">
                <a:latin typeface="Brush Script MT" panose="03060802040406070304" pitchFamily="66" charset="0"/>
              </a:rPr>
              <a:t> în </a:t>
            </a:r>
            <a:r>
              <a:rPr lang="ro-RO" dirty="0" err="1">
                <a:latin typeface="Brush Script MT" panose="03060802040406070304" pitchFamily="66" charset="0"/>
              </a:rPr>
              <a:t>faţa</a:t>
            </a:r>
            <a:r>
              <a:rPr lang="ro-RO" dirty="0">
                <a:latin typeface="Brush Script MT" panose="03060802040406070304" pitchFamily="66" charset="0"/>
              </a:rPr>
              <a:t> spaniolei. </a:t>
            </a:r>
          </a:p>
          <a:p>
            <a:r>
              <a:rPr lang="ro-RO" dirty="0">
                <a:latin typeface="Brush Script MT" panose="03060802040406070304" pitchFamily="66" charset="0"/>
              </a:rPr>
              <a:t>În concluzie, limba franceză va rămâne întotdeauna o limbă necesară </a:t>
            </a:r>
            <a:r>
              <a:rPr lang="ro-RO" dirty="0" err="1">
                <a:latin typeface="Brush Script MT" panose="03060802040406070304" pitchFamily="66" charset="0"/>
              </a:rPr>
              <a:t>şi</a:t>
            </a:r>
            <a:r>
              <a:rPr lang="ro-RO" dirty="0">
                <a:latin typeface="Brush Script MT" panose="03060802040406070304" pitchFamily="66" charset="0"/>
              </a:rPr>
              <a:t> utilă</a:t>
            </a:r>
            <a:r>
              <a:rPr lang="ro-RO" dirty="0" smtClean="0">
                <a:latin typeface="Brush Script MT" panose="03060802040406070304" pitchFamily="66" charset="0"/>
              </a:rPr>
              <a:t>.</a:t>
            </a:r>
            <a:endParaRPr lang="ro-RO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87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533400" y="533401"/>
            <a:ext cx="6154713" cy="663352"/>
          </a:xfrm>
        </p:spPr>
        <p:txBody>
          <a:bodyPr>
            <a:normAutofit fontScale="90000"/>
          </a:bodyPr>
          <a:lstStyle/>
          <a:p>
            <a:r>
              <a:rPr lang="ro-RO" dirty="0" smtClean="0"/>
              <a:t> Limba engleza</a:t>
            </a:r>
            <a:endParaRPr lang="ro-RO" dirty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533400" y="1412776"/>
            <a:ext cx="7278960" cy="4344558"/>
          </a:xfrm>
        </p:spPr>
        <p:txBody>
          <a:bodyPr/>
          <a:lstStyle/>
          <a:p>
            <a:r>
              <a:rPr lang="ro-RO" dirty="0"/>
              <a:t>Engleza este foarte </a:t>
            </a:r>
            <a:r>
              <a:rPr lang="ro-RO" dirty="0" smtClean="0"/>
              <a:t>importantă </a:t>
            </a:r>
            <a:r>
              <a:rPr lang="ro-RO" dirty="0"/>
              <a:t>pentru </a:t>
            </a:r>
            <a:r>
              <a:rPr lang="ro-RO" dirty="0" smtClean="0"/>
              <a:t>că </a:t>
            </a:r>
            <a:r>
              <a:rPr lang="ro-RO" dirty="0"/>
              <a:t>te </a:t>
            </a:r>
            <a:r>
              <a:rPr lang="ro-RO" dirty="0" smtClean="0"/>
              <a:t>ajută </a:t>
            </a:r>
            <a:r>
              <a:rPr lang="ro-RO" dirty="0"/>
              <a:t>foarte mult in </a:t>
            </a:r>
            <a:r>
              <a:rPr lang="ro-RO" dirty="0" err="1" smtClean="0"/>
              <a:t>viată.Cu</a:t>
            </a:r>
            <a:r>
              <a:rPr lang="ro-RO" dirty="0" smtClean="0"/>
              <a:t> </a:t>
            </a:r>
            <a:r>
              <a:rPr lang="ro-RO" dirty="0"/>
              <a:t>ea </a:t>
            </a:r>
            <a:r>
              <a:rPr lang="ro-RO" dirty="0" err="1"/>
              <a:t>poti</a:t>
            </a:r>
            <a:r>
              <a:rPr lang="ro-RO" dirty="0"/>
              <a:t> </a:t>
            </a:r>
            <a:r>
              <a:rPr lang="ro-RO" dirty="0" smtClean="0"/>
              <a:t>să nimerești </a:t>
            </a:r>
            <a:r>
              <a:rPr lang="ro-RO" dirty="0"/>
              <a:t>orice </a:t>
            </a:r>
            <a:r>
              <a:rPr lang="ro-RO" dirty="0" err="1" smtClean="0"/>
              <a:t>scop,se</a:t>
            </a:r>
            <a:r>
              <a:rPr lang="ro-RO" dirty="0" smtClean="0"/>
              <a:t> vorbește </a:t>
            </a:r>
            <a:r>
              <a:rPr lang="ro-RO" dirty="0"/>
              <a:t>in fiecare </a:t>
            </a:r>
            <a:r>
              <a:rPr lang="ro-RO" dirty="0" smtClean="0"/>
              <a:t>tară și </a:t>
            </a:r>
            <a:r>
              <a:rPr lang="ro-RO" dirty="0"/>
              <a:t>este </a:t>
            </a:r>
            <a:r>
              <a:rPr lang="ro-RO" dirty="0" smtClean="0"/>
              <a:t>și </a:t>
            </a:r>
            <a:r>
              <a:rPr lang="ro-RO" dirty="0"/>
              <a:t>foarte </a:t>
            </a:r>
            <a:r>
              <a:rPr lang="ro-RO" dirty="0" smtClean="0"/>
              <a:t>ușoară dacă </a:t>
            </a:r>
            <a:r>
              <a:rPr lang="ro-RO" dirty="0"/>
              <a:t>o </a:t>
            </a:r>
            <a:r>
              <a:rPr lang="ro-RO" dirty="0" err="1" smtClean="0"/>
              <a:t>întelegi.În</a:t>
            </a:r>
            <a:r>
              <a:rPr lang="ro-RO" dirty="0" smtClean="0"/>
              <a:t> concluzie trebuie să </a:t>
            </a:r>
            <a:r>
              <a:rPr lang="ro-RO" dirty="0" err="1" smtClean="0"/>
              <a:t>invătăm</a:t>
            </a:r>
            <a:r>
              <a:rPr lang="ro-RO" dirty="0" smtClean="0"/>
              <a:t> limba engleză.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22639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533399" y="620688"/>
            <a:ext cx="6554867" cy="4464496"/>
          </a:xfrm>
        </p:spPr>
        <p:txBody>
          <a:bodyPr/>
          <a:lstStyle/>
          <a:p>
            <a:pPr marL="0" indent="0">
              <a:buNone/>
            </a:pPr>
            <a:r>
              <a:rPr lang="ro-RO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  Profesori preferați:</a:t>
            </a:r>
          </a:p>
          <a:p>
            <a:r>
              <a:rPr lang="ro-RO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Boguș</a:t>
            </a:r>
            <a:r>
              <a:rPr lang="ro-RO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Mariana</a:t>
            </a:r>
          </a:p>
          <a:p>
            <a:r>
              <a:rPr lang="ro-RO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Iosep</a:t>
            </a:r>
            <a:r>
              <a:rPr lang="ro-RO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Roxana</a:t>
            </a:r>
          </a:p>
          <a:p>
            <a:r>
              <a:rPr lang="ro-RO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Piticari</a:t>
            </a:r>
            <a:r>
              <a:rPr lang="ro-RO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Natalia</a:t>
            </a:r>
          </a:p>
          <a:p>
            <a:r>
              <a:rPr lang="ro-RO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Mechno</a:t>
            </a:r>
            <a:r>
              <a:rPr lang="ro-RO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Georgeta</a:t>
            </a:r>
          </a:p>
        </p:txBody>
      </p:sp>
    </p:spTree>
    <p:extLst>
      <p:ext uri="{BB962C8B-B14F-4D97-AF65-F5344CB8AC3E}">
        <p14:creationId xmlns:p14="http://schemas.microsoft.com/office/powerpoint/2010/main" val="225059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u 3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6912768" cy="1959496"/>
          </a:xfrm>
        </p:spPr>
        <p:txBody>
          <a:bodyPr/>
          <a:lstStyle/>
          <a:p>
            <a:r>
              <a:rPr lang="en-US" cap="none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Limba</a:t>
            </a:r>
            <a:r>
              <a:rPr lang="en-US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cap="none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si</a:t>
            </a:r>
            <a:r>
              <a:rPr lang="en-US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cap="none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literatura</a:t>
            </a:r>
            <a:r>
              <a:rPr lang="en-US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cap="none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romana</a:t>
            </a:r>
            <a:endParaRPr lang="ro-RO" dirty="0"/>
          </a:p>
        </p:txBody>
      </p:sp>
      <p:sp>
        <p:nvSpPr>
          <p:cNvPr id="5" name="Subtitlu 4"/>
          <p:cNvSpPr>
            <a:spLocks noGrp="1"/>
          </p:cNvSpPr>
          <p:nvPr>
            <p:ph type="subTitle" idx="1"/>
          </p:nvPr>
        </p:nvSpPr>
        <p:spPr>
          <a:xfrm>
            <a:off x="533400" y="2636912"/>
            <a:ext cx="7639000" cy="3672408"/>
          </a:xfrm>
        </p:spPr>
        <p:txBody>
          <a:bodyPr>
            <a:normAutofit fontScale="92500" lnSpcReduction="20000"/>
          </a:bodyPr>
          <a:lstStyle/>
          <a:p>
            <a:r>
              <a:rPr lang="ro-RO" dirty="0"/>
              <a:t>IMPORTANŢA STUDIERII LIMBII </a:t>
            </a:r>
            <a:r>
              <a:rPr lang="ro-RO" dirty="0" smtClean="0"/>
              <a:t>ROMÂNE</a:t>
            </a:r>
            <a:endParaRPr lang="en-US" dirty="0" smtClean="0"/>
          </a:p>
          <a:p>
            <a:r>
              <a:rPr lang="ro-RO" b="1" i="1" u="sng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Limba română este o patrie a cuvintelor, </a:t>
            </a:r>
            <a:r>
              <a:rPr lang="ro-RO" b="1" i="1" u="sng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propozițiilor </a:t>
            </a:r>
            <a:r>
              <a:rPr lang="ro-RO" b="1" i="1" u="sng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si frazelor . Ideile nu se pot </a:t>
            </a:r>
            <a:r>
              <a:rPr lang="ro-RO" b="1" i="1" u="sng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naște si</a:t>
            </a:r>
            <a:r>
              <a:rPr lang="en-US" b="1" i="1" u="sng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o-RO" b="1" i="1" u="sng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nu </a:t>
            </a:r>
            <a:r>
              <a:rPr lang="ro-RO" b="1" i="1" u="sng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pot exista decât în patria de cuvinte . Studiul temeinic al limbii române în ș</a:t>
            </a:r>
            <a:r>
              <a:rPr lang="ro-RO" b="1" i="1" u="sng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coala </a:t>
            </a:r>
            <a:r>
              <a:rPr lang="ro-RO" b="1" i="1" u="sng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creează posibilitatea </a:t>
            </a:r>
            <a:r>
              <a:rPr lang="ro-RO" b="1" i="1" u="sng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dezvoltării </a:t>
            </a:r>
            <a:r>
              <a:rPr lang="ro-RO" b="1" i="1" u="sng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copiilor în perspectiva unei </a:t>
            </a:r>
            <a:r>
              <a:rPr lang="ro-RO" b="1" i="1" u="sng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vieți </a:t>
            </a:r>
            <a:r>
              <a:rPr lang="ro-RO" b="1" i="1" u="sng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spirituale bogate . Limbajul </a:t>
            </a:r>
            <a:r>
              <a:rPr lang="ro-RO" b="1" i="1" u="sng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sărac înseamnă </a:t>
            </a:r>
            <a:r>
              <a:rPr lang="ro-RO" b="1" i="1" u="sng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o gândire săracă si confuză, precum si o capacitate creatoare limitată, lipsită </a:t>
            </a:r>
            <a:r>
              <a:rPr lang="ro-RO" b="1" i="1" u="sng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de valoare </a:t>
            </a:r>
            <a:r>
              <a:rPr lang="ro-RO" b="1" i="1" u="sng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.Numai prin limbă prin cuvinte </a:t>
            </a:r>
            <a:r>
              <a:rPr lang="ro-RO" b="1" i="1" u="sng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poți </a:t>
            </a:r>
            <a:r>
              <a:rPr lang="ro-RO" b="1" i="1" u="sng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învăţa</a:t>
            </a:r>
            <a:r>
              <a:rPr lang="ro-RO" b="1" i="1" u="sng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o-RO" b="1" i="1" u="sng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trecutul patriei ,dragostea de ț</a:t>
            </a:r>
            <a:r>
              <a:rPr lang="ro-RO" b="1" i="1" u="sng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ară </a:t>
            </a:r>
            <a:r>
              <a:rPr lang="ro-RO" b="1" i="1" u="sng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si de </a:t>
            </a:r>
            <a:r>
              <a:rPr lang="ro-RO" b="1" i="1" u="sng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neam În </a:t>
            </a:r>
            <a:r>
              <a:rPr lang="ro-RO" b="1" i="1" u="sng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sprijinul acestei </a:t>
            </a:r>
            <a:r>
              <a:rPr lang="ro-RO" b="1" i="1" u="sng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afirmații </a:t>
            </a:r>
            <a:r>
              <a:rPr lang="ro-RO" b="1" i="1" u="sng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aduc cuvintele deosebite ale marelui poet Mihai Eminescu : “ </a:t>
            </a:r>
            <a:r>
              <a:rPr lang="ro-RO" b="1" i="1" u="sng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În limba </a:t>
            </a:r>
            <a:r>
              <a:rPr lang="ro-RO" b="1" i="1" u="sng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sa numai i se lipesc poporului de suflet perceptele </a:t>
            </a:r>
            <a:r>
              <a:rPr lang="ro-RO" b="1" i="1" u="sng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bătrâneții </a:t>
            </a:r>
            <a:r>
              <a:rPr lang="ro-RO" b="1" i="1" u="sng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, istoria </a:t>
            </a:r>
            <a:r>
              <a:rPr lang="ro-RO" b="1" i="1" u="sng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părinților </a:t>
            </a:r>
            <a:r>
              <a:rPr lang="ro-RO" b="1" i="1" u="sng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săi , bucuriile si durerile semenilor . “ </a:t>
            </a:r>
            <a:r>
              <a:rPr lang="ro-RO" b="1" i="1" u="sng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Ființa </a:t>
            </a:r>
            <a:r>
              <a:rPr lang="ro-RO" b="1" i="1" u="sng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neamului românesc a dăinuit ș</a:t>
            </a:r>
            <a:r>
              <a:rPr lang="ro-RO" b="1" i="1" u="sng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 </a:t>
            </a:r>
            <a:r>
              <a:rPr lang="ro-RO" b="1" i="1" u="sng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va dăinui prin </a:t>
            </a:r>
            <a:r>
              <a:rPr lang="ro-RO" b="1" i="1" u="sng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puterea magică </a:t>
            </a:r>
            <a:r>
              <a:rPr lang="ro-RO" b="1" i="1" u="sng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 cuvântului .</a:t>
            </a:r>
          </a:p>
        </p:txBody>
      </p:sp>
    </p:spTree>
    <p:extLst>
      <p:ext uri="{BB962C8B-B14F-4D97-AF65-F5344CB8AC3E}">
        <p14:creationId xmlns:p14="http://schemas.microsoft.com/office/powerpoint/2010/main" val="264195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356992"/>
            <a:ext cx="4536504" cy="2913112"/>
          </a:xfrm>
          <a:prstGeom prst="rect">
            <a:avLst/>
          </a:prstGeom>
        </p:spPr>
      </p:pic>
      <p:sp>
        <p:nvSpPr>
          <p:cNvPr id="8" name="Substituent conținut 7"/>
          <p:cNvSpPr>
            <a:spLocks noGrp="1"/>
          </p:cNvSpPr>
          <p:nvPr>
            <p:ph idx="1"/>
          </p:nvPr>
        </p:nvSpPr>
        <p:spPr>
          <a:xfrm>
            <a:off x="533400" y="533400"/>
            <a:ext cx="7711008" cy="2679576"/>
          </a:xfrm>
        </p:spPr>
        <p:txBody>
          <a:bodyPr/>
          <a:lstStyle/>
          <a:p>
            <a:r>
              <a:rPr lang="ro-RO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Studierea limbii române în </a:t>
            </a:r>
            <a:r>
              <a:rPr lang="ro-RO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şcoală</a:t>
            </a:r>
            <a:r>
              <a:rPr lang="ro-RO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prezintă o </a:t>
            </a:r>
            <a:r>
              <a:rPr lang="ro-RO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importanţă</a:t>
            </a:r>
            <a:r>
              <a:rPr lang="ro-RO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deosebită pentru </a:t>
            </a:r>
            <a:r>
              <a:rPr lang="ro-RO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că</a:t>
            </a:r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o-RO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limba </a:t>
            </a:r>
            <a:r>
              <a:rPr lang="ro-RO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română este expresia </a:t>
            </a:r>
            <a:r>
              <a:rPr lang="ro-RO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fiinţei</a:t>
            </a:r>
            <a:r>
              <a:rPr lang="ro-RO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o-RO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naţionale</a:t>
            </a:r>
            <a:r>
              <a:rPr lang="ro-RO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a poporului român iar ea s-a identificat continuu </a:t>
            </a:r>
            <a:r>
              <a:rPr lang="ro-RO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cu</a:t>
            </a:r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o-RO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acesta </a:t>
            </a:r>
            <a:r>
              <a:rPr lang="ro-RO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in momentele istorice prin care a trecut de- a lungul timpului.</a:t>
            </a:r>
          </a:p>
        </p:txBody>
      </p:sp>
    </p:spTree>
    <p:extLst>
      <p:ext uri="{BB962C8B-B14F-4D97-AF65-F5344CB8AC3E}">
        <p14:creationId xmlns:p14="http://schemas.microsoft.com/office/powerpoint/2010/main" val="16006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type="body" sz="half" idx="2"/>
          </p:nvPr>
        </p:nvSpPr>
        <p:spPr>
          <a:xfrm>
            <a:off x="4716016" y="914400"/>
            <a:ext cx="3564223" cy="5826968"/>
          </a:xfrm>
        </p:spPr>
        <p:txBody>
          <a:bodyPr>
            <a:normAutofit fontScale="70000" lnSpcReduction="20000"/>
          </a:bodyPr>
          <a:lstStyle/>
          <a:p>
            <a:r>
              <a:rPr lang="ro-RO" b="1" dirty="0"/>
              <a:t>Limba română</a:t>
            </a:r>
          </a:p>
          <a:p>
            <a: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  <a:t>Timp care curge, timp ce purcede</a:t>
            </a:r>
            <a:b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  <a:t>În urmă-ne multe n-or să rămână,</a:t>
            </a:r>
            <a:b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  <a:t>Dar niciodată nu se va pierde</a:t>
            </a:r>
            <a:b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  <a:t>Doamna frumoasă, limba română.</a:t>
            </a:r>
          </a:p>
          <a:p>
            <a: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  <a:t>S-or duce zilele, iubiri fără margini</a:t>
            </a:r>
            <a:b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  <a:t>Vor trece sub marea uitare stăpână,</a:t>
            </a:r>
            <a:b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  <a:t>Dar niciodată n-o cădea în paragini</a:t>
            </a:r>
            <a:b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  <a:t>Doamna românilor, limba română.</a:t>
            </a:r>
          </a:p>
          <a:p>
            <a: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  <a:t>Cuvântul ei dulce ne este nume</a:t>
            </a:r>
            <a:b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  <a:t>Glasul ei cântec mereu ne adună,</a:t>
            </a:r>
            <a:b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  <a:t>Bunii </a:t>
            </a:r>
            <a:r>
              <a:rPr lang="ro-RO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şi</a:t>
            </a:r>
            <a: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  <a:t> răii nu au pe nume</a:t>
            </a:r>
            <a:b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  <a:t>Mai sfânt decât ea, decât limba română.</a:t>
            </a:r>
          </a:p>
          <a:p>
            <a:r>
              <a:rPr lang="ro-RO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Pământu</a:t>
            </a:r>
            <a: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  <a:t>-acesta cât ne rămase,</a:t>
            </a:r>
            <a:b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o-RO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Munții </a:t>
            </a:r>
            <a: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  <a:t>cu vulturi, marea cu spumă</a:t>
            </a:r>
            <a:b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  <a:t>Stau sub lumina ce arde în case</a:t>
            </a:r>
            <a:b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  <a:t>La fiecare, limba română.</a:t>
            </a:r>
          </a:p>
          <a:p>
            <a:r>
              <a:rPr lang="ro-RO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Făcuţi</a:t>
            </a:r>
            <a: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  <a:t> dintr-un sânge străvechi precum vinul</a:t>
            </a:r>
            <a:b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  <a:t>Din boare </a:t>
            </a:r>
            <a:r>
              <a:rPr lang="ro-RO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şi</a:t>
            </a:r>
            <a: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  <a:t> rouă </a:t>
            </a:r>
            <a:r>
              <a:rPr lang="ro-RO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şi</a:t>
            </a:r>
            <a: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  <a:t> din furtună,</a:t>
            </a:r>
            <a:b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  <a:t>În ea ne rostim bucuria </a:t>
            </a:r>
            <a:r>
              <a:rPr lang="ro-RO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şi</a:t>
            </a:r>
            <a: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  <a:t> chinul,</a:t>
            </a:r>
            <a:b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  <a:t>În prea iertătoarea limbă română.</a:t>
            </a:r>
          </a:p>
          <a:p>
            <a: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  <a:t>În ea se botează </a:t>
            </a:r>
            <a:r>
              <a:rPr lang="ro-RO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şi</a:t>
            </a:r>
            <a: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  <a:t> viii </a:t>
            </a:r>
            <a:r>
              <a:rPr lang="ro-RO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şi</a:t>
            </a:r>
            <a: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o-RO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morţii</a:t>
            </a:r>
            <a: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  <a:t>,</a:t>
            </a:r>
            <a:b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  <a:t>În ea se </a:t>
            </a:r>
            <a:r>
              <a:rPr lang="ro-RO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şopteşte</a:t>
            </a:r>
            <a: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  <a:t> sub clarul de lună,</a:t>
            </a:r>
            <a:b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  <a:t>Au dus-o pe buze </a:t>
            </a:r>
            <a:r>
              <a:rPr lang="ro-RO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şi</a:t>
            </a:r>
            <a: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  <a:t> domnii </a:t>
            </a:r>
            <a:r>
              <a:rPr lang="ro-RO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şi</a:t>
            </a:r>
            <a: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o-RO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hoţii</a:t>
            </a:r>
            <a: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  <a:t>Trăind de milenii în limba română</a:t>
            </a:r>
            <a:r>
              <a:rPr lang="ro-RO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endParaRPr lang="ro-RO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  <a:t>Iar timpul tot curge </a:t>
            </a:r>
            <a:r>
              <a:rPr lang="ro-RO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şi</a:t>
            </a:r>
            <a: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  <a:t> curge-va </a:t>
            </a:r>
            <a:r>
              <a:rPr lang="ro-RO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veşnic</a:t>
            </a:r>
            <a: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o-RO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Şi</a:t>
            </a:r>
            <a: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o-RO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sufletu</a:t>
            </a:r>
            <a: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  <a:t>-mi tainic mereu se cunună</a:t>
            </a:r>
            <a:b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  <a:t>În fiece toamnă, sub stelele </a:t>
            </a:r>
            <a:r>
              <a:rPr lang="ro-RO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sfeşnic</a:t>
            </a:r>
            <a: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  <a:t>,</a:t>
            </a:r>
            <a:b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o-RO" dirty="0">
                <a:solidFill>
                  <a:schemeClr val="bg1">
                    <a:lumMod val="95000"/>
                    <a:lumOff val="5000"/>
                  </a:schemeClr>
                </a:solidFill>
              </a:rPr>
              <a:t>Cu blânda mireasă, limba română.</a:t>
            </a:r>
          </a:p>
          <a:p>
            <a:endParaRPr lang="ro-RO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" name="Substituent imagine 6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4" r="4464"/>
          <a:stretch>
            <a:fillRect/>
          </a:stretch>
        </p:blipFill>
        <p:spPr bwMode="auto">
          <a:xfrm>
            <a:off x="179512" y="914400"/>
            <a:ext cx="4464496" cy="5538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985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588126" y="1556792"/>
            <a:ext cx="7783016" cy="4463008"/>
          </a:xfrm>
        </p:spPr>
        <p:txBody>
          <a:bodyPr>
            <a:normAutofit/>
          </a:bodyPr>
          <a:lstStyle/>
          <a:p>
            <a:r>
              <a:rPr lang="ro-RO" dirty="0" smtClean="0"/>
              <a:t>DAN BROWN</a:t>
            </a:r>
            <a:br>
              <a:rPr lang="ro-RO" dirty="0" smtClean="0"/>
            </a:br>
            <a:r>
              <a:rPr lang="ro-RO" dirty="0" smtClean="0"/>
              <a:t>Mircea </a:t>
            </a:r>
            <a:r>
              <a:rPr lang="ro-RO" dirty="0" err="1" smtClean="0"/>
              <a:t>eliade</a:t>
            </a:r>
            <a:r>
              <a:rPr lang="ro-RO" dirty="0" smtClean="0"/>
              <a:t/>
            </a:r>
            <a:br>
              <a:rPr lang="ro-RO" dirty="0" smtClean="0"/>
            </a:br>
            <a:r>
              <a:rPr lang="ro-RO" dirty="0" smtClean="0"/>
              <a:t>Ion creanga</a:t>
            </a:r>
            <a:br>
              <a:rPr lang="ro-RO" dirty="0" smtClean="0"/>
            </a:br>
            <a:r>
              <a:rPr lang="ro-RO" dirty="0" err="1" smtClean="0"/>
              <a:t>mihai</a:t>
            </a:r>
            <a:r>
              <a:rPr lang="ro-RO" dirty="0" smtClean="0"/>
              <a:t> </a:t>
            </a:r>
            <a:r>
              <a:rPr lang="ro-RO" dirty="0" err="1" smtClean="0"/>
              <a:t>eminescu</a:t>
            </a:r>
            <a:r>
              <a:rPr lang="ro-RO" dirty="0" smtClean="0"/>
              <a:t> </a:t>
            </a:r>
            <a:br>
              <a:rPr lang="ro-RO" dirty="0" smtClean="0"/>
            </a:br>
            <a:r>
              <a:rPr lang="ro-RO" dirty="0" smtClean="0"/>
              <a:t>VASILE ALECSANDRI</a:t>
            </a:r>
            <a:br>
              <a:rPr lang="ro-RO" dirty="0" smtClean="0"/>
            </a:br>
            <a:r>
              <a:rPr lang="ro-RO" dirty="0" smtClean="0"/>
              <a:t/>
            </a:r>
            <a:br>
              <a:rPr lang="ro-RO" dirty="0" smtClean="0"/>
            </a:b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323528" y="406316"/>
            <a:ext cx="7202939" cy="718428"/>
          </a:xfrm>
        </p:spPr>
        <p:txBody>
          <a:bodyPr/>
          <a:lstStyle/>
          <a:p>
            <a:pPr marL="0" indent="0">
              <a:buNone/>
            </a:pPr>
            <a:r>
              <a:rPr lang="ro-RO" dirty="0" smtClean="0"/>
              <a:t>   </a:t>
            </a:r>
            <a:endParaRPr lang="ro-RO" dirty="0"/>
          </a:p>
        </p:txBody>
      </p:sp>
      <p:sp>
        <p:nvSpPr>
          <p:cNvPr id="4" name="Dreptunghi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o-RO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Dreptunghi 4"/>
          <p:cNvSpPr/>
          <p:nvPr/>
        </p:nvSpPr>
        <p:spPr>
          <a:xfrm>
            <a:off x="1187624" y="423056"/>
            <a:ext cx="4464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Principalii autori preferați sunt:</a:t>
            </a:r>
            <a:endParaRPr lang="ro-RO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658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ubstituent imagine 7"/>
          <p:cNvPicPr>
            <a:picLocks noGrp="1" noChangeAspect="1"/>
          </p:cNvPicPr>
          <p:nvPr>
            <p:ph type="pic" idx="13"/>
          </p:nvPr>
        </p:nvPicPr>
        <p:blipFill>
          <a:blip r:embed="rId2"/>
          <a:srcRect l="3151" r="3151"/>
          <a:stretch>
            <a:fillRect/>
          </a:stretch>
        </p:blipFill>
        <p:spPr>
          <a:xfrm>
            <a:off x="762000" y="332656"/>
            <a:ext cx="3280974" cy="4680520"/>
          </a:xfrm>
          <a:prstGeom prst="rect">
            <a:avLst/>
          </a:prstGeom>
        </p:spPr>
      </p:pic>
      <p:sp>
        <p:nvSpPr>
          <p:cNvPr id="6" name="Substituent text 5"/>
          <p:cNvSpPr>
            <a:spLocks noGrp="1"/>
          </p:cNvSpPr>
          <p:nvPr>
            <p:ph type="body" sz="half" idx="2"/>
          </p:nvPr>
        </p:nvSpPr>
        <p:spPr>
          <a:xfrm>
            <a:off x="4642003" y="188640"/>
            <a:ext cx="4500327" cy="5526360"/>
          </a:xfrm>
        </p:spPr>
        <p:txBody>
          <a:bodyPr numCol="1">
            <a:normAutofit fontScale="62500" lnSpcReduction="20000"/>
          </a:bodyPr>
          <a:lstStyle/>
          <a:p>
            <a:r>
              <a:rPr lang="en-US" dirty="0" smtClean="0"/>
              <a:t>                                                                                                                </a:t>
            </a:r>
            <a:r>
              <a:rPr lang="ro-RO" sz="4000" i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rPr>
              <a:t>Această </a:t>
            </a:r>
            <a:r>
              <a:rPr lang="ro-RO" sz="4000" i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rPr>
              <a:t>disciplină de</a:t>
            </a:r>
          </a:p>
          <a:p>
            <a:r>
              <a:rPr lang="ro-RO" sz="4000" i="1" u="sng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rPr>
              <a:t>învăţământ</a:t>
            </a:r>
            <a:r>
              <a:rPr lang="ro-RO" sz="4000" i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rPr>
              <a:t> </a:t>
            </a:r>
            <a:r>
              <a:rPr lang="ro-RO" sz="4000" i="1" u="sng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rPr>
              <a:t>îndeplineşte</a:t>
            </a:r>
            <a:r>
              <a:rPr lang="ro-RO" sz="4000" i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rPr>
              <a:t>, mai presus</a:t>
            </a:r>
          </a:p>
          <a:p>
            <a:r>
              <a:rPr lang="ro-RO" sz="4000" i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rPr>
              <a:t>de orice, un important rol educativ, accentul punându-l pe</a:t>
            </a:r>
          </a:p>
          <a:p>
            <a:r>
              <a:rPr lang="it-IT" sz="4000" i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rPr>
              <a:t>formarea convingerilor, cultivarea sentimentelor, cultivarea</a:t>
            </a:r>
          </a:p>
          <a:p>
            <a:r>
              <a:rPr lang="it-IT" sz="4000" i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rPr>
              <a:t>acelor disponibilităţi pe care orice elev trebuie sa le aibă, </a:t>
            </a:r>
            <a:r>
              <a:rPr lang="it-IT" sz="4000" i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rPr>
              <a:t>ca un bun cetatean.</a:t>
            </a:r>
            <a:endParaRPr lang="ro-RO" sz="4000" i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63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u 4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7632848" cy="3340225"/>
          </a:xfrm>
        </p:spPr>
        <p:txBody>
          <a:bodyPr>
            <a:normAutofit fontScale="90000"/>
          </a:bodyPr>
          <a:lstStyle/>
          <a:p>
            <a:r>
              <a:rPr lang="en-US" sz="1800" cap="none" dirty="0" smtClean="0">
                <a:ln w="0"/>
                <a:solidFill>
                  <a:schemeClr val="accent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</a:t>
            </a:r>
            <a:r>
              <a:rPr lang="ro-RO" sz="2000" cap="none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Studierea </a:t>
            </a:r>
            <a:r>
              <a:rPr lang="ro-RO" sz="2000" cap="none" dirty="0">
                <a:ln w="0"/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istoriei în scoală nu constă doar în</a:t>
            </a:r>
            <a:br>
              <a:rPr lang="ro-RO" sz="2000" cap="none" dirty="0">
                <a:ln w="0"/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o-RO" sz="2000" cap="none" dirty="0">
                <a:ln w="0"/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transmiterea de </a:t>
            </a:r>
            <a:r>
              <a:rPr lang="ro-RO" sz="2000" cap="none" dirty="0" err="1">
                <a:ln w="0"/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cunoştinţe</a:t>
            </a:r>
            <a:r>
              <a:rPr lang="ro-RO" sz="2000" cap="none" dirty="0">
                <a:ln w="0"/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elevilor, în informarea lor cu date,</a:t>
            </a:r>
            <a:br>
              <a:rPr lang="ro-RO" sz="2000" cap="none" dirty="0">
                <a:ln w="0"/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o-RO" sz="2000" cap="none" dirty="0">
                <a:ln w="0"/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lucruri, fapte, evenimente </a:t>
            </a:r>
            <a:r>
              <a:rPr lang="ro-RO" sz="2000" cap="none" dirty="0" err="1">
                <a:ln w="0"/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şi</a:t>
            </a:r>
            <a:r>
              <a:rPr lang="ro-RO" sz="2000" cap="none" dirty="0">
                <a:ln w="0"/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persoane istorice. Are rolul de a</a:t>
            </a:r>
            <a:br>
              <a:rPr lang="ro-RO" sz="2000" cap="none" dirty="0">
                <a:ln w="0"/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o-RO" sz="2000" cap="none" dirty="0">
                <a:ln w="0"/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forma </a:t>
            </a:r>
            <a:r>
              <a:rPr lang="ro-RO" sz="2000" cap="none" dirty="0" err="1">
                <a:ln w="0"/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capacităţii</a:t>
            </a:r>
            <a:r>
              <a:rPr lang="ro-RO" sz="2000" cap="none" dirty="0">
                <a:ln w="0"/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de interpretare, de </a:t>
            </a:r>
            <a:r>
              <a:rPr lang="ro-RO" sz="2000" cap="none" dirty="0" err="1">
                <a:ln w="0"/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înţelegere</a:t>
            </a:r>
            <a:r>
              <a:rPr lang="ro-RO" sz="2000" cap="none" dirty="0">
                <a:ln w="0"/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ro-RO" sz="2000" cap="none" dirty="0" err="1">
                <a:ln w="0"/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şi</a:t>
            </a:r>
            <a:r>
              <a:rPr lang="ro-RO" sz="2000" cap="none" dirty="0">
                <a:ln w="0"/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de </a:t>
            </a:r>
            <a:r>
              <a:rPr lang="ro-RO" sz="2000" cap="none" dirty="0" err="1">
                <a:ln w="0"/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acţiune</a:t>
            </a:r>
            <a:r>
              <a:rPr lang="ro-RO" sz="2000" cap="none" dirty="0">
                <a:ln w="0"/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  <a:br>
              <a:rPr lang="ro-RO" sz="2000" cap="none" dirty="0">
                <a:ln w="0"/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o-RO" sz="2000" cap="none" dirty="0">
                <a:ln w="0"/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Datorită resurselor de care dispune, istoria contribuie la</a:t>
            </a:r>
            <a:br>
              <a:rPr lang="ro-RO" sz="2000" cap="none" dirty="0">
                <a:ln w="0"/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it-IT" sz="2000" cap="none" dirty="0">
                <a:ln w="0"/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integrarea unitară a cunoştinţelor, la dezvoltarea capacitaţilor</a:t>
            </a:r>
            <a:br>
              <a:rPr lang="it-IT" sz="2000" cap="none" dirty="0">
                <a:ln w="0"/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pt-BR" sz="2000" cap="none" dirty="0">
                <a:ln w="0"/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elevilor de a interpreta fapte şi evenimente, de a stabili relaţii de cauzalitate între ele,</a:t>
            </a:r>
            <a:br>
              <a:rPr lang="pt-BR" sz="2000" cap="none" dirty="0">
                <a:ln w="0"/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pt-BR" sz="2000" cap="none" dirty="0">
                <a:ln w="0"/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 a pătrunde în esenţa proceselor istorice, de a genera atitudini şi de a forma gândirea</a:t>
            </a:r>
            <a:br>
              <a:rPr lang="pt-BR" sz="2000" cap="none" dirty="0">
                <a:ln w="0"/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o-RO" sz="2000" cap="none" dirty="0">
                <a:ln w="0"/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istorica a elevilor, transformarea </a:t>
            </a:r>
            <a:r>
              <a:rPr lang="ro-RO" sz="2000" cap="none" dirty="0" err="1">
                <a:ln w="0"/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conştiinţei</a:t>
            </a:r>
            <a:r>
              <a:rPr lang="ro-RO" sz="2000" cap="none" dirty="0">
                <a:ln w="0"/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lor în convingeri </a:t>
            </a:r>
            <a:r>
              <a:rPr lang="ro-RO" sz="2000" cap="none" dirty="0" err="1">
                <a:ln w="0"/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şi</a:t>
            </a:r>
            <a:r>
              <a:rPr lang="ro-RO" sz="2000" cap="none" dirty="0">
                <a:ln w="0"/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a acestora în </a:t>
            </a:r>
            <a:r>
              <a:rPr lang="ro-RO" sz="2000" cap="none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spirit</a:t>
            </a:r>
            <a:r>
              <a:rPr lang="en-US" sz="2000" cap="none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civic.</a:t>
            </a:r>
            <a:endParaRPr lang="ro-RO" sz="2000" cap="none" dirty="0">
              <a:ln w="0"/>
              <a:solidFill>
                <a:schemeClr val="accent1">
                  <a:lumMod val="50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Subtitlu 7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8215064" cy="2537460"/>
          </a:xfrm>
        </p:spPr>
        <p:txBody>
          <a:bodyPr>
            <a:noAutofit/>
          </a:bodyPr>
          <a:lstStyle/>
          <a:p>
            <a:r>
              <a:rPr lang="it-IT" dirty="0">
                <a:ln w="0"/>
                <a:solidFill>
                  <a:schemeClr val="accent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Prin specificul şi natura sa, istoria trezeşte şi cultivă</a:t>
            </a:r>
          </a:p>
          <a:p>
            <a:r>
              <a:rPr lang="ro-RO" dirty="0">
                <a:ln w="0"/>
                <a:solidFill>
                  <a:schemeClr val="accent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sentimente, creează unele stări </a:t>
            </a:r>
            <a:r>
              <a:rPr lang="ro-RO" dirty="0" err="1">
                <a:ln w="0"/>
                <a:solidFill>
                  <a:schemeClr val="accent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raţionale</a:t>
            </a:r>
            <a:r>
              <a:rPr lang="ro-RO" dirty="0">
                <a:ln w="0"/>
                <a:solidFill>
                  <a:schemeClr val="accent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ro-RO" dirty="0" err="1">
                <a:ln w="0"/>
                <a:solidFill>
                  <a:schemeClr val="accent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şi</a:t>
            </a:r>
            <a:r>
              <a:rPr lang="ro-RO" dirty="0">
                <a:ln w="0"/>
                <a:solidFill>
                  <a:schemeClr val="accent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afective de care</a:t>
            </a:r>
          </a:p>
          <a:p>
            <a:r>
              <a:rPr lang="ro-RO" dirty="0">
                <a:ln w="0"/>
                <a:solidFill>
                  <a:schemeClr val="accent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are nevoie orice </a:t>
            </a:r>
            <a:r>
              <a:rPr lang="ro-RO" dirty="0" err="1">
                <a:ln w="0"/>
                <a:solidFill>
                  <a:schemeClr val="accent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fiinţă</a:t>
            </a:r>
            <a:r>
              <a:rPr lang="ro-RO" dirty="0">
                <a:ln w="0"/>
                <a:solidFill>
                  <a:schemeClr val="accent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umană pentru a trai </a:t>
            </a:r>
            <a:r>
              <a:rPr lang="ro-RO" dirty="0" err="1">
                <a:ln w="0"/>
                <a:solidFill>
                  <a:schemeClr val="accent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şi</a:t>
            </a:r>
            <a:r>
              <a:rPr lang="ro-RO" dirty="0">
                <a:ln w="0"/>
                <a:solidFill>
                  <a:schemeClr val="accent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a-</a:t>
            </a:r>
            <a:r>
              <a:rPr lang="ro-RO" dirty="0" err="1">
                <a:ln w="0"/>
                <a:solidFill>
                  <a:schemeClr val="accent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şi</a:t>
            </a:r>
            <a:r>
              <a:rPr lang="ro-RO" dirty="0">
                <a:ln w="0"/>
                <a:solidFill>
                  <a:schemeClr val="accent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valida</a:t>
            </a:r>
          </a:p>
          <a:p>
            <a:r>
              <a:rPr lang="it-IT" dirty="0">
                <a:ln w="0"/>
                <a:solidFill>
                  <a:schemeClr val="accent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capacităţile creatoare în conformitate cu cerinţele </a:t>
            </a:r>
            <a:r>
              <a:rPr lang="it-IT" dirty="0" smtClean="0">
                <a:ln w="0"/>
                <a:solidFill>
                  <a:schemeClr val="accent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progresului si cu interesele societatii.</a:t>
            </a:r>
            <a:endParaRPr lang="ro-RO" dirty="0">
              <a:ln w="0"/>
              <a:solidFill>
                <a:schemeClr val="accent1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658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ubstituent conținut 8"/>
          <p:cNvPicPr>
            <a:picLocks noGrp="1" noChangeAspect="1"/>
          </p:cNvPicPr>
          <p:nvPr>
            <p:ph sz="half" idx="13"/>
          </p:nvPr>
        </p:nvPicPr>
        <p:blipFill>
          <a:blip r:embed="rId2"/>
          <a:stretch>
            <a:fillRect/>
          </a:stretch>
        </p:blipFill>
        <p:spPr>
          <a:xfrm>
            <a:off x="787000" y="1084528"/>
            <a:ext cx="3442500" cy="4746094"/>
          </a:xfrm>
          <a:prstGeom prst="rect">
            <a:avLst/>
          </a:prstGeom>
        </p:spPr>
      </p:pic>
      <p:sp>
        <p:nvSpPr>
          <p:cNvPr id="7" name="Substituent conținut 6"/>
          <p:cNvSpPr>
            <a:spLocks noGrp="1"/>
          </p:cNvSpPr>
          <p:nvPr>
            <p:ph sz="quarter" idx="4"/>
          </p:nvPr>
        </p:nvSpPr>
        <p:spPr>
          <a:xfrm>
            <a:off x="4716016" y="533400"/>
            <a:ext cx="3948238" cy="58479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  <a:latin typeface="Algerian" panose="04020705040A02060702" pitchFamily="82" charset="0"/>
              </a:rPr>
              <a:t>      </a:t>
            </a:r>
            <a:r>
              <a:rPr lang="ro-RO" dirty="0" smtClean="0">
                <a:solidFill>
                  <a:srgbClr val="7030A0"/>
                </a:solidFill>
                <a:latin typeface="Algerian" panose="04020705040A02060702" pitchFamily="82" charset="0"/>
              </a:rPr>
              <a:t>Istoria </a:t>
            </a:r>
            <a:r>
              <a:rPr lang="ro-RO" dirty="0">
                <a:solidFill>
                  <a:srgbClr val="7030A0"/>
                </a:solidFill>
                <a:latin typeface="Algerian" panose="04020705040A02060702" pitchFamily="82" charset="0"/>
              </a:rPr>
              <a:t>românilor este un inestimabil tezaur pe </a:t>
            </a:r>
            <a:r>
              <a:rPr lang="ro-RO" dirty="0" smtClean="0">
                <a:solidFill>
                  <a:srgbClr val="7030A0"/>
                </a:solidFill>
                <a:latin typeface="Algerian" panose="04020705040A02060702" pitchFamily="82" charset="0"/>
              </a:rPr>
              <a:t>care</a:t>
            </a:r>
            <a:r>
              <a:rPr lang="en-US" dirty="0" smtClean="0">
                <a:solidFill>
                  <a:srgbClr val="7030A0"/>
                </a:solidFill>
                <a:latin typeface="Algerian" panose="04020705040A02060702" pitchFamily="82" charset="0"/>
              </a:rPr>
              <a:t> </a:t>
            </a:r>
            <a:r>
              <a:rPr lang="ro-RO" dirty="0" smtClean="0">
                <a:solidFill>
                  <a:srgbClr val="7030A0"/>
                </a:solidFill>
                <a:latin typeface="Algerian" panose="04020705040A02060702" pitchFamily="82" charset="0"/>
              </a:rPr>
              <a:t>elevii </a:t>
            </a:r>
            <a:r>
              <a:rPr lang="ro-RO" dirty="0">
                <a:solidFill>
                  <a:srgbClr val="7030A0"/>
                </a:solidFill>
                <a:latin typeface="Algerian" panose="04020705040A02060702" pitchFamily="82" charset="0"/>
              </a:rPr>
              <a:t>trebuie să-l cunoască </a:t>
            </a:r>
            <a:r>
              <a:rPr lang="ro-RO" dirty="0" err="1">
                <a:solidFill>
                  <a:srgbClr val="7030A0"/>
                </a:solidFill>
                <a:latin typeface="Algerian" panose="04020705040A02060702" pitchFamily="82" charset="0"/>
              </a:rPr>
              <a:t>şi</a:t>
            </a:r>
            <a:r>
              <a:rPr lang="ro-RO" dirty="0">
                <a:solidFill>
                  <a:srgbClr val="7030A0"/>
                </a:solidFill>
                <a:latin typeface="Algerian" panose="04020705040A02060702" pitchFamily="82" charset="0"/>
              </a:rPr>
              <a:t> să adauge propria </a:t>
            </a:r>
            <a:r>
              <a:rPr lang="ro-RO" dirty="0" err="1" smtClean="0">
                <a:solidFill>
                  <a:srgbClr val="7030A0"/>
                </a:solidFill>
                <a:latin typeface="Algerian" panose="04020705040A02060702" pitchFamily="82" charset="0"/>
              </a:rPr>
              <a:t>lo</a:t>
            </a:r>
            <a:r>
              <a:rPr lang="en-US" dirty="0" smtClean="0">
                <a:solidFill>
                  <a:srgbClr val="7030A0"/>
                </a:solidFill>
                <a:latin typeface="Algerian" panose="04020705040A02060702" pitchFamily="82" charset="0"/>
              </a:rPr>
              <a:t>r </a:t>
            </a:r>
            <a:r>
              <a:rPr lang="ro-RO" dirty="0" err="1" smtClean="0">
                <a:solidFill>
                  <a:srgbClr val="7030A0"/>
                </a:solidFill>
                <a:latin typeface="Algerian" panose="04020705040A02060702" pitchFamily="82" charset="0"/>
              </a:rPr>
              <a:t>contribuţie</a:t>
            </a:r>
            <a:r>
              <a:rPr lang="ro-RO" dirty="0" smtClean="0">
                <a:solidFill>
                  <a:srgbClr val="7030A0"/>
                </a:solidFill>
                <a:latin typeface="Algerian" panose="04020705040A02060702" pitchFamily="82" charset="0"/>
              </a:rPr>
              <a:t> </a:t>
            </a:r>
            <a:r>
              <a:rPr lang="ro-RO" dirty="0">
                <a:solidFill>
                  <a:srgbClr val="7030A0"/>
                </a:solidFill>
                <a:latin typeface="Algerian" panose="04020705040A02060702" pitchFamily="82" charset="0"/>
              </a:rPr>
              <a:t>la </a:t>
            </a:r>
            <a:r>
              <a:rPr lang="ro-RO" dirty="0" err="1">
                <a:solidFill>
                  <a:srgbClr val="7030A0"/>
                </a:solidFill>
                <a:latin typeface="Algerian" panose="04020705040A02060702" pitchFamily="82" charset="0"/>
              </a:rPr>
              <a:t>cunoaşterea</a:t>
            </a:r>
            <a:r>
              <a:rPr lang="ro-RO" dirty="0">
                <a:solidFill>
                  <a:srgbClr val="7030A0"/>
                </a:solidFill>
                <a:latin typeface="Algerian" panose="04020705040A02060702" pitchFamily="82" charset="0"/>
              </a:rPr>
              <a:t> lăsată de </a:t>
            </a:r>
            <a:r>
              <a:rPr lang="ro-RO" dirty="0" err="1">
                <a:solidFill>
                  <a:srgbClr val="7030A0"/>
                </a:solidFill>
                <a:latin typeface="Algerian" panose="04020705040A02060702" pitchFamily="82" charset="0"/>
              </a:rPr>
              <a:t>înaintaşi</a:t>
            </a:r>
            <a:r>
              <a:rPr lang="ro-RO" dirty="0">
                <a:solidFill>
                  <a:srgbClr val="7030A0"/>
                </a:solidFill>
                <a:latin typeface="Algerian" panose="04020705040A02060702" pitchFamily="82" charset="0"/>
              </a:rPr>
              <a:t>. </a:t>
            </a:r>
            <a:r>
              <a:rPr lang="ro-RO" dirty="0" smtClean="0">
                <a:solidFill>
                  <a:srgbClr val="7030A0"/>
                </a:solidFill>
                <a:latin typeface="Algerian" panose="04020705040A02060702" pitchFamily="82" charset="0"/>
              </a:rPr>
              <a:t>Prin</a:t>
            </a:r>
            <a:r>
              <a:rPr lang="en-US" dirty="0" smtClean="0">
                <a:solidFill>
                  <a:srgbClr val="7030A0"/>
                </a:solidFill>
                <a:latin typeface="Algerian" panose="04020705040A02060702" pitchFamily="82" charset="0"/>
              </a:rPr>
              <a:t> </a:t>
            </a:r>
            <a:r>
              <a:rPr lang="it-IT" dirty="0" smtClean="0">
                <a:solidFill>
                  <a:srgbClr val="7030A0"/>
                </a:solidFill>
                <a:latin typeface="Algerian" panose="04020705040A02060702" pitchFamily="82" charset="0"/>
              </a:rPr>
              <a:t>cunoaşterea </a:t>
            </a:r>
            <a:r>
              <a:rPr lang="it-IT" dirty="0">
                <a:solidFill>
                  <a:srgbClr val="7030A0"/>
                </a:solidFill>
                <a:latin typeface="Algerian" panose="04020705040A02060702" pitchFamily="82" charset="0"/>
              </a:rPr>
              <a:t>istoriei naţionale, se conştientizează </a:t>
            </a:r>
            <a:r>
              <a:rPr lang="it-IT" dirty="0" smtClean="0">
                <a:solidFill>
                  <a:srgbClr val="7030A0"/>
                </a:solidFill>
                <a:latin typeface="Algerian" panose="04020705040A02060702" pitchFamily="82" charset="0"/>
              </a:rPr>
              <a:t>propria </a:t>
            </a:r>
            <a:r>
              <a:rPr lang="ro-RO" dirty="0" smtClean="0">
                <a:solidFill>
                  <a:srgbClr val="7030A0"/>
                </a:solidFill>
                <a:latin typeface="Algerian" panose="04020705040A02060702" pitchFamily="82" charset="0"/>
              </a:rPr>
              <a:t>origine</a:t>
            </a:r>
            <a:r>
              <a:rPr lang="ro-RO" dirty="0">
                <a:solidFill>
                  <a:srgbClr val="7030A0"/>
                </a:solidFill>
                <a:latin typeface="Algerian" panose="04020705040A02060702" pitchFamily="82" charset="0"/>
              </a:rPr>
              <a:t>, </a:t>
            </a:r>
            <a:r>
              <a:rPr lang="ro-RO" dirty="0" err="1">
                <a:solidFill>
                  <a:srgbClr val="7030A0"/>
                </a:solidFill>
                <a:latin typeface="Algerian" panose="04020705040A02060702" pitchFamily="82" charset="0"/>
              </a:rPr>
              <a:t>apartenenţa</a:t>
            </a:r>
            <a:r>
              <a:rPr lang="ro-RO" dirty="0">
                <a:solidFill>
                  <a:srgbClr val="7030A0"/>
                </a:solidFill>
                <a:latin typeface="Algerian" panose="04020705040A02060702" pitchFamily="82" charset="0"/>
              </a:rPr>
              <a:t> la o etnie, la un neam, </a:t>
            </a:r>
            <a:r>
              <a:rPr lang="ro-RO" dirty="0" err="1">
                <a:solidFill>
                  <a:srgbClr val="7030A0"/>
                </a:solidFill>
                <a:latin typeface="Algerian" panose="04020705040A02060702" pitchFamily="82" charset="0"/>
              </a:rPr>
              <a:t>ataşamentul</a:t>
            </a:r>
            <a:r>
              <a:rPr lang="ro-RO" dirty="0">
                <a:solidFill>
                  <a:srgbClr val="7030A0"/>
                </a:solidFill>
                <a:latin typeface="Algerian" panose="04020705040A02060702" pitchFamily="82" charset="0"/>
              </a:rPr>
              <a:t> </a:t>
            </a:r>
            <a:r>
              <a:rPr lang="ro-RO" dirty="0" err="1" smtClean="0">
                <a:solidFill>
                  <a:srgbClr val="7030A0"/>
                </a:solidFill>
                <a:latin typeface="Algerian" panose="04020705040A02060702" pitchFamily="82" charset="0"/>
              </a:rPr>
              <a:t>faţă</a:t>
            </a:r>
            <a:r>
              <a:rPr lang="en-US" dirty="0">
                <a:solidFill>
                  <a:srgbClr val="7030A0"/>
                </a:solidFill>
                <a:latin typeface="Algerian" panose="04020705040A02060702" pitchFamily="82" charset="0"/>
              </a:rPr>
              <a:t> </a:t>
            </a:r>
            <a:r>
              <a:rPr lang="ro-RO" dirty="0" smtClean="0">
                <a:solidFill>
                  <a:srgbClr val="7030A0"/>
                </a:solidFill>
                <a:latin typeface="Algerian" panose="04020705040A02060702" pitchFamily="82" charset="0"/>
              </a:rPr>
              <a:t>de </a:t>
            </a:r>
            <a:r>
              <a:rPr lang="ro-RO" dirty="0">
                <a:solidFill>
                  <a:srgbClr val="7030A0"/>
                </a:solidFill>
                <a:latin typeface="Algerian" panose="04020705040A02060702" pitchFamily="82" charset="0"/>
              </a:rPr>
              <a:t>locurile natale </a:t>
            </a:r>
            <a:r>
              <a:rPr lang="ro-RO" dirty="0" err="1">
                <a:solidFill>
                  <a:srgbClr val="7030A0"/>
                </a:solidFill>
                <a:latin typeface="Algerian" panose="04020705040A02060702" pitchFamily="82" charset="0"/>
              </a:rPr>
              <a:t>şi</a:t>
            </a:r>
            <a:r>
              <a:rPr lang="ro-RO" dirty="0">
                <a:solidFill>
                  <a:srgbClr val="7030A0"/>
                </a:solidFill>
                <a:latin typeface="Algerian" panose="04020705040A02060702" pitchFamily="82" charset="0"/>
              </a:rPr>
              <a:t> se cultivă respectul </a:t>
            </a:r>
            <a:r>
              <a:rPr lang="ro-RO" dirty="0" err="1">
                <a:solidFill>
                  <a:srgbClr val="7030A0"/>
                </a:solidFill>
                <a:latin typeface="Algerian" panose="04020705040A02060702" pitchFamily="82" charset="0"/>
              </a:rPr>
              <a:t>faţă</a:t>
            </a:r>
            <a:r>
              <a:rPr lang="ro-RO" dirty="0">
                <a:solidFill>
                  <a:srgbClr val="7030A0"/>
                </a:solidFill>
                <a:latin typeface="Algerian" panose="04020705040A02060702" pitchFamily="82" charset="0"/>
              </a:rPr>
              <a:t> de </a:t>
            </a:r>
            <a:r>
              <a:rPr lang="ro-RO" dirty="0" smtClean="0">
                <a:solidFill>
                  <a:srgbClr val="7030A0"/>
                </a:solidFill>
                <a:latin typeface="Algerian" panose="04020705040A02060702" pitchFamily="82" charset="0"/>
              </a:rPr>
              <a:t>valorile</a:t>
            </a:r>
            <a:r>
              <a:rPr lang="en-US" dirty="0" smtClean="0">
                <a:solidFill>
                  <a:srgbClr val="7030A0"/>
                </a:solidFill>
                <a:latin typeface="Algerian" panose="04020705040A02060702" pitchFamily="8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lgerian" panose="04020705040A02060702" pitchFamily="82" charset="0"/>
              </a:rPr>
              <a:t>patrimoniului</a:t>
            </a:r>
            <a:r>
              <a:rPr lang="en-US" dirty="0" smtClean="0">
                <a:solidFill>
                  <a:srgbClr val="7030A0"/>
                </a:solidFill>
                <a:latin typeface="Algerian" panose="04020705040A02060702" pitchFamily="82" charset="0"/>
              </a:rPr>
              <a:t> national.</a:t>
            </a:r>
            <a:endParaRPr lang="ro-RO" b="1" i="1" dirty="0">
              <a:solidFill>
                <a:srgbClr val="7030A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89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u 4"/>
          <p:cNvSpPr>
            <a:spLocks noGrp="1"/>
          </p:cNvSpPr>
          <p:nvPr>
            <p:ph type="ctrTitle"/>
          </p:nvPr>
        </p:nvSpPr>
        <p:spPr>
          <a:xfrm>
            <a:off x="533400" y="533401"/>
            <a:ext cx="7783016" cy="663352"/>
          </a:xfrm>
        </p:spPr>
        <p:txBody>
          <a:bodyPr>
            <a:normAutofit fontScale="90000"/>
          </a:bodyPr>
          <a:lstStyle/>
          <a:p>
            <a:r>
              <a:rPr lang="en-US" b="1" i="1" u="sng" dirty="0" err="1" smtClean="0">
                <a:solidFill>
                  <a:srgbClr val="7030A0"/>
                </a:solidFill>
                <a:latin typeface="Algerian" panose="04020705040A02060702" pitchFamily="82" charset="0"/>
              </a:rPr>
              <a:t>Importanta</a:t>
            </a:r>
            <a:r>
              <a:rPr lang="en-US" b="1" dirty="0" smtClean="0">
                <a:solidFill>
                  <a:srgbClr val="7030A0"/>
                </a:solidFill>
                <a:latin typeface="Algerian" panose="04020705040A02060702" pitchFamily="8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Algerian" panose="04020705040A02060702" pitchFamily="82" charset="0"/>
              </a:rPr>
              <a:t>geografiei</a:t>
            </a:r>
            <a:endParaRPr lang="ro-RO" b="1" dirty="0">
              <a:solidFill>
                <a:srgbClr val="7030A0"/>
              </a:solidFill>
              <a:latin typeface="Algerian" panose="04020705040A02060702" pitchFamily="82" charset="0"/>
            </a:endParaRPr>
          </a:p>
        </p:txBody>
      </p:sp>
      <p:sp>
        <p:nvSpPr>
          <p:cNvPr id="6" name="Subtitlu 5"/>
          <p:cNvSpPr>
            <a:spLocks noGrp="1"/>
          </p:cNvSpPr>
          <p:nvPr>
            <p:ph type="subTitle" idx="1"/>
          </p:nvPr>
        </p:nvSpPr>
        <p:spPr>
          <a:xfrm>
            <a:off x="533400" y="1484784"/>
            <a:ext cx="7416824" cy="4272550"/>
          </a:xfrm>
        </p:spPr>
        <p:txBody>
          <a:bodyPr>
            <a:normAutofit/>
          </a:bodyPr>
          <a:lstStyle/>
          <a:p>
            <a:r>
              <a:rPr lang="en-US" i="1" dirty="0" err="1" smtClean="0">
                <a:solidFill>
                  <a:schemeClr val="tx1">
                    <a:lumMod val="95000"/>
                  </a:schemeClr>
                </a:solidFill>
              </a:rPr>
              <a:t>Geografia</a:t>
            </a:r>
            <a:r>
              <a:rPr lang="en-US" i="1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ro-RO" dirty="0" smtClean="0">
                <a:solidFill>
                  <a:schemeClr val="tx1">
                    <a:lumMod val="95000"/>
                  </a:schemeClr>
                </a:solidFill>
              </a:rPr>
              <a:t>nu </a:t>
            </a:r>
            <a:r>
              <a:rPr lang="ro-RO" dirty="0">
                <a:solidFill>
                  <a:schemeClr val="tx1">
                    <a:lumMod val="95000"/>
                  </a:schemeClr>
                </a:solidFill>
              </a:rPr>
              <a:t>este numai o </a:t>
            </a:r>
            <a:r>
              <a:rPr lang="ro-RO" dirty="0" err="1">
                <a:solidFill>
                  <a:schemeClr val="tx1">
                    <a:lumMod val="95000"/>
                  </a:schemeClr>
                </a:solidFill>
              </a:rPr>
              <a:t>ș</a:t>
            </a:r>
            <a:r>
              <a:rPr lang="ro-RO" dirty="0" err="1" smtClean="0">
                <a:solidFill>
                  <a:schemeClr val="tx1">
                    <a:lumMod val="95000"/>
                  </a:schemeClr>
                </a:solidFill>
              </a:rPr>
              <a:t>tiin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ta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i</a:t>
            </a:r>
            <a:r>
              <a:rPr lang="ro-RO" dirty="0" err="1" smtClean="0">
                <a:solidFill>
                  <a:schemeClr val="tx1">
                    <a:lumMod val="95000"/>
                  </a:schemeClr>
                </a:solidFill>
              </a:rPr>
              <a:t>nformativ</a:t>
            </a:r>
            <a:r>
              <a:rPr lang="ro-RO" dirty="0" err="1">
                <a:solidFill>
                  <a:schemeClr val="tx1">
                    <a:lumMod val="95000"/>
                  </a:schemeClr>
                </a:solidFill>
              </a:rPr>
              <a:t>ă</a:t>
            </a:r>
            <a:r>
              <a:rPr lang="ro-RO" dirty="0" smtClean="0">
                <a:solidFill>
                  <a:schemeClr val="tx1">
                    <a:lumMod val="95000"/>
                  </a:schemeClr>
                </a:solidFill>
              </a:rPr>
              <a:t>, </a:t>
            </a:r>
            <a:r>
              <a:rPr lang="ro-RO" dirty="0">
                <a:solidFill>
                  <a:schemeClr val="tx1">
                    <a:lumMod val="95000"/>
                  </a:schemeClr>
                </a:solidFill>
              </a:rPr>
              <a:t>care are ca scop de </a:t>
            </a:r>
            <a:r>
              <a:rPr lang="ro-RO" dirty="0" smtClean="0">
                <a:solidFill>
                  <a:schemeClr val="tx1">
                    <a:lumMod val="95000"/>
                  </a:schemeClr>
                </a:solidFill>
              </a:rPr>
              <a:t>a-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I  </a:t>
            </a:r>
            <a:r>
              <a:rPr lang="ro-RO" dirty="0" smtClean="0">
                <a:solidFill>
                  <a:schemeClr val="tx1">
                    <a:lumMod val="95000"/>
                  </a:schemeClr>
                </a:solidFill>
              </a:rPr>
              <a:t>înarma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ro-RO" dirty="0" smtClean="0">
                <a:solidFill>
                  <a:schemeClr val="tx1">
                    <a:lumMod val="95000"/>
                  </a:schemeClr>
                </a:solidFill>
              </a:rPr>
              <a:t>pe </a:t>
            </a:r>
            <a:r>
              <a:rPr lang="ro-RO" dirty="0">
                <a:solidFill>
                  <a:schemeClr val="tx1">
                    <a:lumMod val="95000"/>
                  </a:schemeClr>
                </a:solidFill>
              </a:rPr>
              <a:t>elevi cu un sistem de </a:t>
            </a:r>
            <a:r>
              <a:rPr lang="ro-RO" dirty="0" err="1" smtClean="0">
                <a:solidFill>
                  <a:schemeClr val="tx1">
                    <a:lumMod val="95000"/>
                  </a:schemeClr>
                </a:solidFill>
              </a:rPr>
              <a:t>cuno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a</a:t>
            </a:r>
            <a:r>
              <a:rPr lang="ro-RO" dirty="0" err="1" smtClean="0">
                <a:solidFill>
                  <a:schemeClr val="tx1">
                    <a:lumMod val="95000"/>
                  </a:schemeClr>
                </a:solidFill>
              </a:rPr>
              <a:t>știn</a:t>
            </a:r>
            <a:r>
              <a:rPr lang="ro-RO" dirty="0" err="1">
                <a:solidFill>
                  <a:schemeClr val="tx1">
                    <a:lumMod val="95000"/>
                  </a:schemeClr>
                </a:solidFill>
              </a:rPr>
              <a:t>ț</a:t>
            </a:r>
            <a:r>
              <a:rPr lang="ro-RO" dirty="0" err="1" smtClean="0">
                <a:solidFill>
                  <a:schemeClr val="tx1">
                    <a:lumMod val="95000"/>
                  </a:schemeClr>
                </a:solidFill>
              </a:rPr>
              <a:t>e</a:t>
            </a:r>
            <a:r>
              <a:rPr lang="ro-RO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ro-RO" dirty="0">
                <a:solidFill>
                  <a:schemeClr val="tx1">
                    <a:lumMod val="95000"/>
                  </a:schemeClr>
                </a:solidFill>
              </a:rPr>
              <a:t>despre dinamica </a:t>
            </a:r>
            <a:r>
              <a:rPr lang="ro-RO" dirty="0" smtClean="0">
                <a:solidFill>
                  <a:schemeClr val="tx1">
                    <a:lumMod val="95000"/>
                  </a:schemeClr>
                </a:solidFill>
              </a:rPr>
              <a:t>înveli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s</a:t>
            </a:r>
            <a:r>
              <a:rPr lang="ro-RO" dirty="0" smtClean="0">
                <a:solidFill>
                  <a:schemeClr val="tx1">
                    <a:lumMod val="95000"/>
                  </a:schemeClr>
                </a:solidFill>
              </a:rPr>
              <a:t>urilor</a:t>
            </a:r>
            <a:r>
              <a:rPr lang="ro-RO" dirty="0">
                <a:solidFill>
                  <a:schemeClr val="tx1">
                    <a:lumMod val="95000"/>
                  </a:schemeClr>
                </a:solidFill>
              </a:rPr>
              <a:t> </a:t>
            </a:r>
            <a:r>
              <a:rPr lang="ro-RO" dirty="0" smtClean="0">
                <a:solidFill>
                  <a:schemeClr val="tx1">
                    <a:lumMod val="95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a</a:t>
            </a:r>
            <a:r>
              <a:rPr lang="ro-RO" dirty="0" err="1" smtClean="0">
                <a:solidFill>
                  <a:schemeClr val="tx1">
                    <a:lumMod val="95000"/>
                  </a:schemeClr>
                </a:solidFill>
              </a:rPr>
              <a:t>mântului</a:t>
            </a:r>
            <a:r>
              <a:rPr lang="ro-RO" dirty="0">
                <a:solidFill>
                  <a:schemeClr val="tx1">
                    <a:lumMod val="95000"/>
                  </a:schemeClr>
                </a:solidFill>
              </a:rPr>
              <a:t>, de a-i educa în spiritul dragostei </a:t>
            </a:r>
            <a:r>
              <a:rPr lang="ro-RO" dirty="0" smtClean="0">
                <a:solidFill>
                  <a:schemeClr val="tx1">
                    <a:lumMod val="95000"/>
                  </a:schemeClr>
                </a:solidFill>
              </a:rPr>
              <a:t>f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a</a:t>
            </a:r>
            <a:r>
              <a:rPr lang="ro-RO" dirty="0" err="1" smtClean="0">
                <a:solidFill>
                  <a:schemeClr val="tx1">
                    <a:lumMod val="95000"/>
                  </a:schemeClr>
                </a:solidFill>
              </a:rPr>
              <a:t>ță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ro-RO" dirty="0" smtClean="0">
                <a:solidFill>
                  <a:schemeClr val="tx1">
                    <a:lumMod val="95000"/>
                  </a:schemeClr>
                </a:solidFill>
              </a:rPr>
              <a:t>de </a:t>
            </a:r>
            <a:r>
              <a:rPr lang="ro-RO" dirty="0">
                <a:solidFill>
                  <a:schemeClr val="tx1">
                    <a:lumMod val="95000"/>
                  </a:schemeClr>
                </a:solidFill>
              </a:rPr>
              <a:t>patrie, de a le </a:t>
            </a:r>
            <a:r>
              <a:rPr lang="ro-RO" dirty="0" smtClean="0">
                <a:solidFill>
                  <a:schemeClr val="tx1">
                    <a:lumMod val="95000"/>
                  </a:schemeClr>
                </a:solidFill>
              </a:rPr>
              <a:t>forma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ro-RO" dirty="0" smtClean="0">
                <a:solidFill>
                  <a:schemeClr val="tx1">
                    <a:lumMod val="95000"/>
                  </a:schemeClr>
                </a:solidFill>
              </a:rPr>
              <a:t>deprinderi </a:t>
            </a:r>
            <a:r>
              <a:rPr lang="ro-RO" dirty="0">
                <a:solidFill>
                  <a:schemeClr val="tx1">
                    <a:lumMod val="95000"/>
                  </a:schemeClr>
                </a:solidFill>
              </a:rPr>
              <a:t>practice privind aprecierea fenomenelor meteorologice 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h</a:t>
            </a:r>
            <a:r>
              <a:rPr lang="ro-RO" dirty="0" err="1" smtClean="0">
                <a:solidFill>
                  <a:schemeClr val="tx1">
                    <a:lumMod val="95000"/>
                  </a:schemeClr>
                </a:solidFill>
              </a:rPr>
              <a:t>idrologice,ci</a:t>
            </a:r>
            <a:r>
              <a:rPr lang="ro-RO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ro-RO" dirty="0">
                <a:solidFill>
                  <a:schemeClr val="tx1">
                    <a:lumMod val="95000"/>
                  </a:schemeClr>
                </a:solidFill>
              </a:rPr>
              <a:t>are 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s</a:t>
            </a:r>
            <a:r>
              <a:rPr lang="ro-RO" dirty="0" smtClean="0">
                <a:solidFill>
                  <a:schemeClr val="tx1">
                    <a:lumMod val="95000"/>
                  </a:schemeClr>
                </a:solidFill>
              </a:rPr>
              <a:t>i </a:t>
            </a:r>
            <a:r>
              <a:rPr lang="ro-RO" dirty="0">
                <a:solidFill>
                  <a:schemeClr val="tx1">
                    <a:lumMod val="95000"/>
                  </a:schemeClr>
                </a:solidFill>
              </a:rPr>
              <a:t>un rol </a:t>
            </a:r>
            <a:r>
              <a:rPr lang="ro-RO" dirty="0" smtClean="0">
                <a:solidFill>
                  <a:schemeClr val="tx1">
                    <a:lumMod val="95000"/>
                  </a:schemeClr>
                </a:solidFill>
              </a:rPr>
              <a:t>formativ </a:t>
            </a:r>
            <a:r>
              <a:rPr lang="ro-RO" dirty="0">
                <a:solidFill>
                  <a:schemeClr val="tx1">
                    <a:lumMod val="95000"/>
                  </a:schemeClr>
                </a:solidFill>
              </a:rPr>
              <a:t>creând </a:t>
            </a:r>
            <a:r>
              <a:rPr lang="ro-RO" dirty="0" smtClean="0">
                <a:solidFill>
                  <a:schemeClr val="tx1">
                    <a:lumMod val="95000"/>
                  </a:schemeClr>
                </a:solidFill>
              </a:rPr>
              <a:t>emo</a:t>
            </a:r>
            <a:r>
              <a:rPr lang="ro-RO" dirty="0">
                <a:solidFill>
                  <a:schemeClr val="tx1">
                    <a:lumMod val="95000"/>
                  </a:schemeClr>
                </a:solidFill>
              </a:rPr>
              <a:t>ț</a:t>
            </a:r>
            <a:r>
              <a:rPr lang="ro-RO" dirty="0" smtClean="0">
                <a:solidFill>
                  <a:schemeClr val="tx1">
                    <a:lumMod val="95000"/>
                  </a:schemeClr>
                </a:solidFill>
              </a:rPr>
              <a:t>ii 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s</a:t>
            </a:r>
            <a:r>
              <a:rPr lang="ro-RO" dirty="0" smtClean="0">
                <a:solidFill>
                  <a:schemeClr val="tx1">
                    <a:lumMod val="95000"/>
                  </a:schemeClr>
                </a:solidFill>
              </a:rPr>
              <a:t>i </a:t>
            </a:r>
            <a:r>
              <a:rPr lang="ro-RO" dirty="0">
                <a:solidFill>
                  <a:schemeClr val="tx1">
                    <a:lumMod val="95000"/>
                  </a:schemeClr>
                </a:solidFill>
              </a:rPr>
              <a:t>sentimente care, la </a:t>
            </a:r>
            <a:r>
              <a:rPr lang="ro-RO" dirty="0" smtClean="0">
                <a:solidFill>
                  <a:schemeClr val="tx1">
                    <a:lumMod val="95000"/>
                  </a:schemeClr>
                </a:solidFill>
              </a:rPr>
              <a:t>vârsta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celor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mici</a:t>
            </a:r>
            <a:r>
              <a:rPr lang="ro-RO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ro-RO" dirty="0">
                <a:solidFill>
                  <a:schemeClr val="tx1">
                    <a:lumMod val="95000"/>
                  </a:schemeClr>
                </a:solidFill>
              </a:rPr>
              <a:t>au puternice </a:t>
            </a:r>
            <a:r>
              <a:rPr lang="ro-RO" dirty="0" smtClean="0">
                <a:solidFill>
                  <a:schemeClr val="tx1">
                    <a:lumMod val="95000"/>
                  </a:schemeClr>
                </a:solidFill>
              </a:rPr>
              <a:t>influen</a:t>
            </a:r>
            <a:r>
              <a:rPr lang="ro-RO" dirty="0">
                <a:solidFill>
                  <a:schemeClr val="tx1">
                    <a:lumMod val="95000"/>
                  </a:schemeClr>
                </a:solidFill>
              </a:rPr>
              <a:t>ț</a:t>
            </a:r>
            <a:r>
              <a:rPr lang="ro-RO" dirty="0" smtClean="0">
                <a:solidFill>
                  <a:schemeClr val="tx1">
                    <a:lumMod val="95000"/>
                  </a:schemeClr>
                </a:solidFill>
              </a:rPr>
              <a:t>e </a:t>
            </a:r>
            <a:r>
              <a:rPr lang="ro-RO" dirty="0">
                <a:solidFill>
                  <a:schemeClr val="tx1">
                    <a:lumMod val="95000"/>
                  </a:schemeClr>
                </a:solidFill>
              </a:rPr>
              <a:t>în personalitatea elevilor.</a:t>
            </a:r>
          </a:p>
          <a:p>
            <a:r>
              <a:rPr lang="ro-RO" i="1" dirty="0" smtClean="0">
                <a:solidFill>
                  <a:schemeClr val="tx1">
                    <a:lumMod val="95000"/>
                  </a:schemeClr>
                </a:solidFill>
              </a:rPr>
              <a:t>Geografia</a:t>
            </a:r>
            <a:r>
              <a:rPr lang="en-US" i="1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ro-RO" dirty="0" smtClean="0">
                <a:solidFill>
                  <a:schemeClr val="tx1">
                    <a:lumMod val="95000"/>
                  </a:schemeClr>
                </a:solidFill>
              </a:rPr>
              <a:t>este </a:t>
            </a:r>
            <a:r>
              <a:rPr lang="ro-RO" dirty="0">
                <a:solidFill>
                  <a:schemeClr val="tx1">
                    <a:lumMod val="95000"/>
                  </a:schemeClr>
                </a:solidFill>
              </a:rPr>
              <a:t>unul dintre cele mai vechi obiecte didactice de </a:t>
            </a:r>
            <a:r>
              <a:rPr lang="ro-RO" dirty="0" smtClean="0">
                <a:solidFill>
                  <a:schemeClr val="tx1">
                    <a:lumMod val="95000"/>
                  </a:schemeClr>
                </a:solidFill>
              </a:rPr>
              <a:t>învăț</a:t>
            </a:r>
            <a:r>
              <a:rPr lang="ro-RO" dirty="0">
                <a:solidFill>
                  <a:schemeClr val="tx1">
                    <a:lumMod val="95000"/>
                  </a:schemeClr>
                </a:solidFill>
              </a:rPr>
              <a:t>ă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m</a:t>
            </a:r>
            <a:r>
              <a:rPr lang="ro-RO" dirty="0" err="1" smtClean="0">
                <a:solidFill>
                  <a:schemeClr val="tx1">
                    <a:lumMod val="95000"/>
                  </a:schemeClr>
                </a:solidFill>
              </a:rPr>
              <a:t>ânt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.</a:t>
            </a:r>
            <a:endParaRPr lang="ro-RO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171938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149</TotalTime>
  <Words>696</Words>
  <Application>Microsoft Office PowerPoint</Application>
  <PresentationFormat>Expunere pe ecran (4:3)</PresentationFormat>
  <Paragraphs>51</Paragraphs>
  <Slides>13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7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13</vt:i4>
      </vt:variant>
    </vt:vector>
  </HeadingPairs>
  <TitlesOfParts>
    <vt:vector size="21" baseType="lpstr">
      <vt:lpstr>Batang</vt:lpstr>
      <vt:lpstr>Algerian</vt:lpstr>
      <vt:lpstr>Bodoni MT Black</vt:lpstr>
      <vt:lpstr>Brush Script MT</vt:lpstr>
      <vt:lpstr>Century Gothic</vt:lpstr>
      <vt:lpstr>Wingdings</vt:lpstr>
      <vt:lpstr>Wingdings 3</vt:lpstr>
      <vt:lpstr>Sector</vt:lpstr>
      <vt:lpstr>   Materii preferate</vt:lpstr>
      <vt:lpstr>Limba si literatura romana</vt:lpstr>
      <vt:lpstr>Prezentare PowerPoint</vt:lpstr>
      <vt:lpstr>Prezentare PowerPoint</vt:lpstr>
      <vt:lpstr>DAN BROWN Mircea eliade Ion creanga mihai eminescu  VASILE ALECSANDRI  </vt:lpstr>
      <vt:lpstr>Prezentare PowerPoint</vt:lpstr>
      <vt:lpstr>        Studierea istoriei în scoală nu constă doar în transmiterea de cunoştinţe elevilor, în informarea lor cu date, lucruri, fapte, evenimente şi persoane istorice. Are rolul de a forma capacităţii de interpretare, de înţelegere şi de acţiune. Datorită resurselor de care dispune, istoria contribuie la integrarea unitară a cunoştinţelor, la dezvoltarea capacitaţilor elevilor de a interpreta fapte şi evenimente, de a stabili relaţii de cauzalitate între ele, de a pătrunde în esenţa proceselor istorice, de a genera atitudini şi de a forma gândirea istorica a elevilor, transformarea conştiinţei lor în convingeri şi a acestora în spirit civic.</vt:lpstr>
      <vt:lpstr>Prezentare PowerPoint</vt:lpstr>
      <vt:lpstr>Importanta geografiei</vt:lpstr>
      <vt:lpstr>Importanța limbii franceze</vt:lpstr>
      <vt:lpstr>Prezentare PowerPoint</vt:lpstr>
      <vt:lpstr> Limba engleza</vt:lpstr>
      <vt:lpstr>Prezentare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Materii preferate</dc:title>
  <dc:creator>Elev</dc:creator>
  <cp:lastModifiedBy>Elev</cp:lastModifiedBy>
  <cp:revision>19</cp:revision>
  <dcterms:created xsi:type="dcterms:W3CDTF">2013-10-18T08:48:43Z</dcterms:created>
  <dcterms:modified xsi:type="dcterms:W3CDTF">2013-11-15T09:57:21Z</dcterms:modified>
</cp:coreProperties>
</file>