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102" y="10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u diapozitiv">
    <p:spTree>
      <p:nvGrpSpPr>
        <p:cNvPr id="1" name=""/>
        <p:cNvGrpSpPr/>
        <p:nvPr/>
      </p:nvGrpSpPr>
      <p:grpSpPr>
        <a:xfrm>
          <a:off x="0" y="0"/>
          <a:ext cx="0" cy="0"/>
          <a:chOff x="0" y="0"/>
          <a:chExt cx="0" cy="0"/>
        </a:xfrm>
      </p:grpSpPr>
      <p:sp>
        <p:nvSpPr>
          <p:cNvPr id="2" name="Titlu 1"/>
          <p:cNvSpPr>
            <a:spLocks noGrp="1"/>
          </p:cNvSpPr>
          <p:nvPr>
            <p:ph type="ctrTitle"/>
          </p:nvPr>
        </p:nvSpPr>
        <p:spPr>
          <a:xfrm>
            <a:off x="1524000" y="1122363"/>
            <a:ext cx="9144000" cy="2387600"/>
          </a:xfrm>
        </p:spPr>
        <p:txBody>
          <a:bodyPr anchor="b"/>
          <a:lstStyle>
            <a:lvl1pPr algn="ctr">
              <a:defRPr sz="6000"/>
            </a:lvl1pPr>
          </a:lstStyle>
          <a:p>
            <a:r>
              <a:rPr lang="ro-RO" smtClean="0"/>
              <a:t>Clic pentru editare stil titlu</a:t>
            </a:r>
            <a:endParaRPr lang="ro-RO"/>
          </a:p>
        </p:txBody>
      </p:sp>
      <p:sp>
        <p:nvSpPr>
          <p:cNvPr id="3" name="Subtitlu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o-RO" smtClean="0"/>
              <a:t>Clic pentru a edita stilul de subtitlu</a:t>
            </a:r>
            <a:endParaRPr lang="ro-RO"/>
          </a:p>
        </p:txBody>
      </p:sp>
      <p:sp>
        <p:nvSpPr>
          <p:cNvPr id="4" name="Substituent dată 3"/>
          <p:cNvSpPr>
            <a:spLocks noGrp="1"/>
          </p:cNvSpPr>
          <p:nvPr>
            <p:ph type="dt" sz="half" idx="10"/>
          </p:nvPr>
        </p:nvSpPr>
        <p:spPr/>
        <p:txBody>
          <a:bodyPr/>
          <a:lstStyle/>
          <a:p>
            <a:fld id="{AAC8783A-25B7-45FF-A184-37567B57F025}" type="datetimeFigureOut">
              <a:rPr lang="ro-RO" smtClean="0"/>
              <a:t>15.11.2013</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4CA73A3C-44E5-4BD9-B13A-8F9463124AD1}" type="slidenum">
              <a:rPr lang="ro-RO" smtClean="0"/>
              <a:t>‹#›</a:t>
            </a:fld>
            <a:endParaRPr lang="ro-RO"/>
          </a:p>
        </p:txBody>
      </p:sp>
    </p:spTree>
    <p:extLst>
      <p:ext uri="{BB962C8B-B14F-4D97-AF65-F5344CB8AC3E}">
        <p14:creationId xmlns:p14="http://schemas.microsoft.com/office/powerpoint/2010/main" val="3094585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Clic pentru editare stil titlu</a:t>
            </a:r>
            <a:endParaRPr lang="ro-RO"/>
          </a:p>
        </p:txBody>
      </p:sp>
      <p:sp>
        <p:nvSpPr>
          <p:cNvPr id="3" name="Substituent text vertical 2"/>
          <p:cNvSpPr>
            <a:spLocks noGrp="1"/>
          </p:cNvSpPr>
          <p:nvPr>
            <p:ph type="body" orient="vert" idx="1"/>
          </p:nvPr>
        </p:nvSpPr>
        <p:spPr/>
        <p:txBody>
          <a:bodyPr vert="eaVert"/>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dată 3"/>
          <p:cNvSpPr>
            <a:spLocks noGrp="1"/>
          </p:cNvSpPr>
          <p:nvPr>
            <p:ph type="dt" sz="half" idx="10"/>
          </p:nvPr>
        </p:nvSpPr>
        <p:spPr/>
        <p:txBody>
          <a:bodyPr/>
          <a:lstStyle/>
          <a:p>
            <a:fld id="{AAC8783A-25B7-45FF-A184-37567B57F025}" type="datetimeFigureOut">
              <a:rPr lang="ro-RO" smtClean="0"/>
              <a:t>15.11.2013</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4CA73A3C-44E5-4BD9-B13A-8F9463124AD1}" type="slidenum">
              <a:rPr lang="ro-RO" smtClean="0"/>
              <a:t>‹#›</a:t>
            </a:fld>
            <a:endParaRPr lang="ro-RO"/>
          </a:p>
        </p:txBody>
      </p:sp>
    </p:spTree>
    <p:extLst>
      <p:ext uri="{BB962C8B-B14F-4D97-AF65-F5344CB8AC3E}">
        <p14:creationId xmlns:p14="http://schemas.microsoft.com/office/powerpoint/2010/main" val="2469250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8724900" y="365125"/>
            <a:ext cx="2628900" cy="5811838"/>
          </a:xfrm>
        </p:spPr>
        <p:txBody>
          <a:bodyPr vert="eaVert"/>
          <a:lstStyle/>
          <a:p>
            <a:r>
              <a:rPr lang="ro-RO" smtClean="0"/>
              <a:t>Clic pentru editare stil titlu</a:t>
            </a:r>
            <a:endParaRPr lang="ro-RO"/>
          </a:p>
        </p:txBody>
      </p:sp>
      <p:sp>
        <p:nvSpPr>
          <p:cNvPr id="3" name="Substituent text vertical 2"/>
          <p:cNvSpPr>
            <a:spLocks noGrp="1"/>
          </p:cNvSpPr>
          <p:nvPr>
            <p:ph type="body" orient="vert" idx="1"/>
          </p:nvPr>
        </p:nvSpPr>
        <p:spPr>
          <a:xfrm>
            <a:off x="838200" y="365125"/>
            <a:ext cx="7734300" cy="5811838"/>
          </a:xfrm>
        </p:spPr>
        <p:txBody>
          <a:bodyPr vert="eaVert"/>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dată 3"/>
          <p:cNvSpPr>
            <a:spLocks noGrp="1"/>
          </p:cNvSpPr>
          <p:nvPr>
            <p:ph type="dt" sz="half" idx="10"/>
          </p:nvPr>
        </p:nvSpPr>
        <p:spPr/>
        <p:txBody>
          <a:bodyPr/>
          <a:lstStyle/>
          <a:p>
            <a:fld id="{AAC8783A-25B7-45FF-A184-37567B57F025}" type="datetimeFigureOut">
              <a:rPr lang="ro-RO" smtClean="0"/>
              <a:t>15.11.2013</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4CA73A3C-44E5-4BD9-B13A-8F9463124AD1}" type="slidenum">
              <a:rPr lang="ro-RO" smtClean="0"/>
              <a:t>‹#›</a:t>
            </a:fld>
            <a:endParaRPr lang="ro-RO"/>
          </a:p>
        </p:txBody>
      </p:sp>
    </p:spTree>
    <p:extLst>
      <p:ext uri="{BB962C8B-B14F-4D97-AF65-F5344CB8AC3E}">
        <p14:creationId xmlns:p14="http://schemas.microsoft.com/office/powerpoint/2010/main" val="2847439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Clic pentru editare stil titlu</a:t>
            </a:r>
            <a:endParaRPr lang="ro-RO"/>
          </a:p>
        </p:txBody>
      </p:sp>
      <p:sp>
        <p:nvSpPr>
          <p:cNvPr id="3" name="Substituent conținut 2"/>
          <p:cNvSpPr>
            <a:spLocks noGrp="1"/>
          </p:cNvSpPr>
          <p:nvPr>
            <p:ph idx="1"/>
          </p:nvPr>
        </p:nvSpPr>
        <p:spPr/>
        <p:txBody>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dată 3"/>
          <p:cNvSpPr>
            <a:spLocks noGrp="1"/>
          </p:cNvSpPr>
          <p:nvPr>
            <p:ph type="dt" sz="half" idx="10"/>
          </p:nvPr>
        </p:nvSpPr>
        <p:spPr/>
        <p:txBody>
          <a:bodyPr/>
          <a:lstStyle/>
          <a:p>
            <a:fld id="{AAC8783A-25B7-45FF-A184-37567B57F025}" type="datetimeFigureOut">
              <a:rPr lang="ro-RO" smtClean="0"/>
              <a:t>15.11.2013</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4CA73A3C-44E5-4BD9-B13A-8F9463124AD1}" type="slidenum">
              <a:rPr lang="ro-RO" smtClean="0"/>
              <a:t>‹#›</a:t>
            </a:fld>
            <a:endParaRPr lang="ro-RO"/>
          </a:p>
        </p:txBody>
      </p:sp>
    </p:spTree>
    <p:extLst>
      <p:ext uri="{BB962C8B-B14F-4D97-AF65-F5344CB8AC3E}">
        <p14:creationId xmlns:p14="http://schemas.microsoft.com/office/powerpoint/2010/main" val="1241883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p:cNvSpPr>
            <a:spLocks noGrp="1"/>
          </p:cNvSpPr>
          <p:nvPr>
            <p:ph type="title"/>
          </p:nvPr>
        </p:nvSpPr>
        <p:spPr>
          <a:xfrm>
            <a:off x="831850" y="1709738"/>
            <a:ext cx="10515600" cy="2852737"/>
          </a:xfrm>
        </p:spPr>
        <p:txBody>
          <a:bodyPr anchor="b"/>
          <a:lstStyle>
            <a:lvl1pPr>
              <a:defRPr sz="6000"/>
            </a:lvl1pPr>
          </a:lstStyle>
          <a:p>
            <a:r>
              <a:rPr lang="ro-RO" smtClean="0"/>
              <a:t>Clic pentru editare stil titlu</a:t>
            </a:r>
            <a:endParaRPr lang="ro-RO"/>
          </a:p>
        </p:txBody>
      </p:sp>
      <p:sp>
        <p:nvSpPr>
          <p:cNvPr id="3" name="Substituent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o-RO" smtClean="0"/>
              <a:t>Clic pentru editare stiluri text Coordonator</a:t>
            </a:r>
          </a:p>
        </p:txBody>
      </p:sp>
      <p:sp>
        <p:nvSpPr>
          <p:cNvPr id="4" name="Substituent dată 3"/>
          <p:cNvSpPr>
            <a:spLocks noGrp="1"/>
          </p:cNvSpPr>
          <p:nvPr>
            <p:ph type="dt" sz="half" idx="10"/>
          </p:nvPr>
        </p:nvSpPr>
        <p:spPr/>
        <p:txBody>
          <a:bodyPr/>
          <a:lstStyle/>
          <a:p>
            <a:fld id="{AAC8783A-25B7-45FF-A184-37567B57F025}" type="datetimeFigureOut">
              <a:rPr lang="ro-RO" smtClean="0"/>
              <a:t>15.11.2013</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4CA73A3C-44E5-4BD9-B13A-8F9463124AD1}" type="slidenum">
              <a:rPr lang="ro-RO" smtClean="0"/>
              <a:t>‹#›</a:t>
            </a:fld>
            <a:endParaRPr lang="ro-RO"/>
          </a:p>
        </p:txBody>
      </p:sp>
    </p:spTree>
    <p:extLst>
      <p:ext uri="{BB962C8B-B14F-4D97-AF65-F5344CB8AC3E}">
        <p14:creationId xmlns:p14="http://schemas.microsoft.com/office/powerpoint/2010/main" val="1042764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Clic pentru editare stil titlu</a:t>
            </a:r>
            <a:endParaRPr lang="ro-RO"/>
          </a:p>
        </p:txBody>
      </p:sp>
      <p:sp>
        <p:nvSpPr>
          <p:cNvPr id="3" name="Substituent conținut 2"/>
          <p:cNvSpPr>
            <a:spLocks noGrp="1"/>
          </p:cNvSpPr>
          <p:nvPr>
            <p:ph sz="half" idx="1"/>
          </p:nvPr>
        </p:nvSpPr>
        <p:spPr>
          <a:xfrm>
            <a:off x="838200" y="1825625"/>
            <a:ext cx="5181600" cy="4351338"/>
          </a:xfrm>
        </p:spPr>
        <p:txBody>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conținut 3"/>
          <p:cNvSpPr>
            <a:spLocks noGrp="1"/>
          </p:cNvSpPr>
          <p:nvPr>
            <p:ph sz="half" idx="2"/>
          </p:nvPr>
        </p:nvSpPr>
        <p:spPr>
          <a:xfrm>
            <a:off x="6172200" y="1825625"/>
            <a:ext cx="5181600" cy="4351338"/>
          </a:xfrm>
        </p:spPr>
        <p:txBody>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5" name="Substituent dată 4"/>
          <p:cNvSpPr>
            <a:spLocks noGrp="1"/>
          </p:cNvSpPr>
          <p:nvPr>
            <p:ph type="dt" sz="half" idx="10"/>
          </p:nvPr>
        </p:nvSpPr>
        <p:spPr/>
        <p:txBody>
          <a:bodyPr/>
          <a:lstStyle/>
          <a:p>
            <a:fld id="{AAC8783A-25B7-45FF-A184-37567B57F025}" type="datetimeFigureOut">
              <a:rPr lang="ro-RO" smtClean="0"/>
              <a:t>15.11.2013</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4CA73A3C-44E5-4BD9-B13A-8F9463124AD1}" type="slidenum">
              <a:rPr lang="ro-RO" smtClean="0"/>
              <a:t>‹#›</a:t>
            </a:fld>
            <a:endParaRPr lang="ro-RO"/>
          </a:p>
        </p:txBody>
      </p:sp>
    </p:spTree>
    <p:extLst>
      <p:ext uri="{BB962C8B-B14F-4D97-AF65-F5344CB8AC3E}">
        <p14:creationId xmlns:p14="http://schemas.microsoft.com/office/powerpoint/2010/main" val="4288044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a:xfrm>
            <a:off x="839788" y="365125"/>
            <a:ext cx="10515600" cy="1325563"/>
          </a:xfrm>
        </p:spPr>
        <p:txBody>
          <a:bodyPr/>
          <a:lstStyle/>
          <a:p>
            <a:r>
              <a:rPr lang="ro-RO" smtClean="0"/>
              <a:t>Clic pentru editare stil titlu</a:t>
            </a:r>
            <a:endParaRPr lang="ro-RO"/>
          </a:p>
        </p:txBody>
      </p:sp>
      <p:sp>
        <p:nvSpPr>
          <p:cNvPr id="3" name="Substituent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Clic pentru editare stiluri text Coordonator</a:t>
            </a:r>
          </a:p>
        </p:txBody>
      </p:sp>
      <p:sp>
        <p:nvSpPr>
          <p:cNvPr id="4" name="Substituent conținut 3"/>
          <p:cNvSpPr>
            <a:spLocks noGrp="1"/>
          </p:cNvSpPr>
          <p:nvPr>
            <p:ph sz="half" idx="2"/>
          </p:nvPr>
        </p:nvSpPr>
        <p:spPr>
          <a:xfrm>
            <a:off x="839788" y="2505075"/>
            <a:ext cx="5157787" cy="3684588"/>
          </a:xfrm>
        </p:spPr>
        <p:txBody>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5" name="Substituent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Clic pentru editare stiluri text Coordonator</a:t>
            </a:r>
          </a:p>
        </p:txBody>
      </p:sp>
      <p:sp>
        <p:nvSpPr>
          <p:cNvPr id="6" name="Substituent conținut 5"/>
          <p:cNvSpPr>
            <a:spLocks noGrp="1"/>
          </p:cNvSpPr>
          <p:nvPr>
            <p:ph sz="quarter" idx="4"/>
          </p:nvPr>
        </p:nvSpPr>
        <p:spPr>
          <a:xfrm>
            <a:off x="6172200" y="2505075"/>
            <a:ext cx="5183188" cy="3684588"/>
          </a:xfrm>
        </p:spPr>
        <p:txBody>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7" name="Substituent dată 6"/>
          <p:cNvSpPr>
            <a:spLocks noGrp="1"/>
          </p:cNvSpPr>
          <p:nvPr>
            <p:ph type="dt" sz="half" idx="10"/>
          </p:nvPr>
        </p:nvSpPr>
        <p:spPr/>
        <p:txBody>
          <a:bodyPr/>
          <a:lstStyle/>
          <a:p>
            <a:fld id="{AAC8783A-25B7-45FF-A184-37567B57F025}" type="datetimeFigureOut">
              <a:rPr lang="ro-RO" smtClean="0"/>
              <a:t>15.11.2013</a:t>
            </a:fld>
            <a:endParaRPr lang="ro-RO"/>
          </a:p>
        </p:txBody>
      </p:sp>
      <p:sp>
        <p:nvSpPr>
          <p:cNvPr id="8" name="Substituent subsol 7"/>
          <p:cNvSpPr>
            <a:spLocks noGrp="1"/>
          </p:cNvSpPr>
          <p:nvPr>
            <p:ph type="ftr" sz="quarter" idx="11"/>
          </p:nvPr>
        </p:nvSpPr>
        <p:spPr/>
        <p:txBody>
          <a:bodyPr/>
          <a:lstStyle/>
          <a:p>
            <a:endParaRPr lang="ro-RO"/>
          </a:p>
        </p:txBody>
      </p:sp>
      <p:sp>
        <p:nvSpPr>
          <p:cNvPr id="9" name="Substituent număr diapozitiv 8"/>
          <p:cNvSpPr>
            <a:spLocks noGrp="1"/>
          </p:cNvSpPr>
          <p:nvPr>
            <p:ph type="sldNum" sz="quarter" idx="12"/>
          </p:nvPr>
        </p:nvSpPr>
        <p:spPr/>
        <p:txBody>
          <a:bodyPr/>
          <a:lstStyle/>
          <a:p>
            <a:fld id="{4CA73A3C-44E5-4BD9-B13A-8F9463124AD1}" type="slidenum">
              <a:rPr lang="ro-RO" smtClean="0"/>
              <a:t>‹#›</a:t>
            </a:fld>
            <a:endParaRPr lang="ro-RO"/>
          </a:p>
        </p:txBody>
      </p:sp>
    </p:spTree>
    <p:extLst>
      <p:ext uri="{BB962C8B-B14F-4D97-AF65-F5344CB8AC3E}">
        <p14:creationId xmlns:p14="http://schemas.microsoft.com/office/powerpoint/2010/main" val="2896298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Clic pentru editare stil titlu</a:t>
            </a:r>
            <a:endParaRPr lang="ro-RO"/>
          </a:p>
        </p:txBody>
      </p:sp>
      <p:sp>
        <p:nvSpPr>
          <p:cNvPr id="3" name="Substituent dată 2"/>
          <p:cNvSpPr>
            <a:spLocks noGrp="1"/>
          </p:cNvSpPr>
          <p:nvPr>
            <p:ph type="dt" sz="half" idx="10"/>
          </p:nvPr>
        </p:nvSpPr>
        <p:spPr/>
        <p:txBody>
          <a:bodyPr/>
          <a:lstStyle/>
          <a:p>
            <a:fld id="{AAC8783A-25B7-45FF-A184-37567B57F025}" type="datetimeFigureOut">
              <a:rPr lang="ro-RO" smtClean="0"/>
              <a:t>15.11.2013</a:t>
            </a:fld>
            <a:endParaRPr lang="ro-RO"/>
          </a:p>
        </p:txBody>
      </p:sp>
      <p:sp>
        <p:nvSpPr>
          <p:cNvPr id="4" name="Substituent subsol 3"/>
          <p:cNvSpPr>
            <a:spLocks noGrp="1"/>
          </p:cNvSpPr>
          <p:nvPr>
            <p:ph type="ftr" sz="quarter" idx="11"/>
          </p:nvPr>
        </p:nvSpPr>
        <p:spPr/>
        <p:txBody>
          <a:bodyPr/>
          <a:lstStyle/>
          <a:p>
            <a:endParaRPr lang="ro-RO"/>
          </a:p>
        </p:txBody>
      </p:sp>
      <p:sp>
        <p:nvSpPr>
          <p:cNvPr id="5" name="Substituent număr diapozitiv 4"/>
          <p:cNvSpPr>
            <a:spLocks noGrp="1"/>
          </p:cNvSpPr>
          <p:nvPr>
            <p:ph type="sldNum" sz="quarter" idx="12"/>
          </p:nvPr>
        </p:nvSpPr>
        <p:spPr/>
        <p:txBody>
          <a:bodyPr/>
          <a:lstStyle/>
          <a:p>
            <a:fld id="{4CA73A3C-44E5-4BD9-B13A-8F9463124AD1}" type="slidenum">
              <a:rPr lang="ro-RO" smtClean="0"/>
              <a:t>‹#›</a:t>
            </a:fld>
            <a:endParaRPr lang="ro-RO"/>
          </a:p>
        </p:txBody>
      </p:sp>
    </p:spTree>
    <p:extLst>
      <p:ext uri="{BB962C8B-B14F-4D97-AF65-F5344CB8AC3E}">
        <p14:creationId xmlns:p14="http://schemas.microsoft.com/office/powerpoint/2010/main" val="3620488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p>
            <a:fld id="{AAC8783A-25B7-45FF-A184-37567B57F025}" type="datetimeFigureOut">
              <a:rPr lang="ro-RO" smtClean="0"/>
              <a:t>15.11.2013</a:t>
            </a:fld>
            <a:endParaRPr lang="ro-RO"/>
          </a:p>
        </p:txBody>
      </p:sp>
      <p:sp>
        <p:nvSpPr>
          <p:cNvPr id="3" name="Substituent subsol 2"/>
          <p:cNvSpPr>
            <a:spLocks noGrp="1"/>
          </p:cNvSpPr>
          <p:nvPr>
            <p:ph type="ftr" sz="quarter" idx="11"/>
          </p:nvPr>
        </p:nvSpPr>
        <p:spPr/>
        <p:txBody>
          <a:bodyPr/>
          <a:lstStyle/>
          <a:p>
            <a:endParaRPr lang="ro-RO"/>
          </a:p>
        </p:txBody>
      </p:sp>
      <p:sp>
        <p:nvSpPr>
          <p:cNvPr id="4" name="Substituent număr diapozitiv 3"/>
          <p:cNvSpPr>
            <a:spLocks noGrp="1"/>
          </p:cNvSpPr>
          <p:nvPr>
            <p:ph type="sldNum" sz="quarter" idx="12"/>
          </p:nvPr>
        </p:nvSpPr>
        <p:spPr/>
        <p:txBody>
          <a:bodyPr/>
          <a:lstStyle/>
          <a:p>
            <a:fld id="{4CA73A3C-44E5-4BD9-B13A-8F9463124AD1}" type="slidenum">
              <a:rPr lang="ro-RO" smtClean="0"/>
              <a:t>‹#›</a:t>
            </a:fld>
            <a:endParaRPr lang="ro-RO"/>
          </a:p>
        </p:txBody>
      </p:sp>
    </p:spTree>
    <p:extLst>
      <p:ext uri="{BB962C8B-B14F-4D97-AF65-F5344CB8AC3E}">
        <p14:creationId xmlns:p14="http://schemas.microsoft.com/office/powerpoint/2010/main" val="1602810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839788" y="457200"/>
            <a:ext cx="3932237" cy="1600200"/>
          </a:xfrm>
        </p:spPr>
        <p:txBody>
          <a:bodyPr anchor="b"/>
          <a:lstStyle>
            <a:lvl1pPr>
              <a:defRPr sz="3200"/>
            </a:lvl1pPr>
          </a:lstStyle>
          <a:p>
            <a:r>
              <a:rPr lang="ro-RO" smtClean="0"/>
              <a:t>Clic pentru editare stil titlu</a:t>
            </a:r>
            <a:endParaRPr lang="ro-RO"/>
          </a:p>
        </p:txBody>
      </p:sp>
      <p:sp>
        <p:nvSpPr>
          <p:cNvPr id="3" name="Substituent conținut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smtClean="0"/>
              <a:t>Clic pentru editare stiluri text Coordonator</a:t>
            </a:r>
          </a:p>
        </p:txBody>
      </p:sp>
      <p:sp>
        <p:nvSpPr>
          <p:cNvPr id="5" name="Substituent dată 4"/>
          <p:cNvSpPr>
            <a:spLocks noGrp="1"/>
          </p:cNvSpPr>
          <p:nvPr>
            <p:ph type="dt" sz="half" idx="10"/>
          </p:nvPr>
        </p:nvSpPr>
        <p:spPr/>
        <p:txBody>
          <a:bodyPr/>
          <a:lstStyle/>
          <a:p>
            <a:fld id="{AAC8783A-25B7-45FF-A184-37567B57F025}" type="datetimeFigureOut">
              <a:rPr lang="ro-RO" smtClean="0"/>
              <a:t>15.11.2013</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4CA73A3C-44E5-4BD9-B13A-8F9463124AD1}" type="slidenum">
              <a:rPr lang="ro-RO" smtClean="0"/>
              <a:t>‹#›</a:t>
            </a:fld>
            <a:endParaRPr lang="ro-RO"/>
          </a:p>
        </p:txBody>
      </p:sp>
    </p:spTree>
    <p:extLst>
      <p:ext uri="{BB962C8B-B14F-4D97-AF65-F5344CB8AC3E}">
        <p14:creationId xmlns:p14="http://schemas.microsoft.com/office/powerpoint/2010/main" val="2876070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839788" y="457200"/>
            <a:ext cx="3932237" cy="1600200"/>
          </a:xfrm>
        </p:spPr>
        <p:txBody>
          <a:bodyPr anchor="b"/>
          <a:lstStyle>
            <a:lvl1pPr>
              <a:defRPr sz="3200"/>
            </a:lvl1pPr>
          </a:lstStyle>
          <a:p>
            <a:r>
              <a:rPr lang="ro-RO" smtClean="0"/>
              <a:t>Clic pentru editare stil titlu</a:t>
            </a:r>
            <a:endParaRPr lang="ro-RO"/>
          </a:p>
        </p:txBody>
      </p:sp>
      <p:sp>
        <p:nvSpPr>
          <p:cNvPr id="3" name="Substituent i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Substituent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smtClean="0"/>
              <a:t>Clic pentru editare stiluri text Coordonator</a:t>
            </a:r>
          </a:p>
        </p:txBody>
      </p:sp>
      <p:sp>
        <p:nvSpPr>
          <p:cNvPr id="5" name="Substituent dată 4"/>
          <p:cNvSpPr>
            <a:spLocks noGrp="1"/>
          </p:cNvSpPr>
          <p:nvPr>
            <p:ph type="dt" sz="half" idx="10"/>
          </p:nvPr>
        </p:nvSpPr>
        <p:spPr/>
        <p:txBody>
          <a:bodyPr/>
          <a:lstStyle/>
          <a:p>
            <a:fld id="{AAC8783A-25B7-45FF-A184-37567B57F025}" type="datetimeFigureOut">
              <a:rPr lang="ro-RO" smtClean="0"/>
              <a:t>15.11.2013</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4CA73A3C-44E5-4BD9-B13A-8F9463124AD1}" type="slidenum">
              <a:rPr lang="ro-RO" smtClean="0"/>
              <a:t>‹#›</a:t>
            </a:fld>
            <a:endParaRPr lang="ro-RO"/>
          </a:p>
        </p:txBody>
      </p:sp>
    </p:spTree>
    <p:extLst>
      <p:ext uri="{BB962C8B-B14F-4D97-AF65-F5344CB8AC3E}">
        <p14:creationId xmlns:p14="http://schemas.microsoft.com/office/powerpoint/2010/main" val="4240220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titl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o-RO" smtClean="0"/>
              <a:t>Clic pentru editare stil titlu</a:t>
            </a:r>
            <a:endParaRPr lang="ro-RO"/>
          </a:p>
        </p:txBody>
      </p:sp>
      <p:sp>
        <p:nvSpPr>
          <p:cNvPr id="3" name="Substituent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dată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C8783A-25B7-45FF-A184-37567B57F025}" type="datetimeFigureOut">
              <a:rPr lang="ro-RO" smtClean="0"/>
              <a:t>15.11.2013</a:t>
            </a:fld>
            <a:endParaRPr lang="ro-RO"/>
          </a:p>
        </p:txBody>
      </p:sp>
      <p:sp>
        <p:nvSpPr>
          <p:cNvPr id="5" name="Substituent subsol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ubstituent număr diapozitiv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A73A3C-44E5-4BD9-B13A-8F9463124AD1}" type="slidenum">
              <a:rPr lang="ro-RO" smtClean="0"/>
              <a:t>‹#›</a:t>
            </a:fld>
            <a:endParaRPr lang="ro-RO"/>
          </a:p>
        </p:txBody>
      </p:sp>
    </p:spTree>
    <p:extLst>
      <p:ext uri="{BB962C8B-B14F-4D97-AF65-F5344CB8AC3E}">
        <p14:creationId xmlns:p14="http://schemas.microsoft.com/office/powerpoint/2010/main" val="3354804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5000">
              <a:srgbClr val="7030A0"/>
            </a:gs>
            <a:gs pos="58000">
              <a:schemeClr val="accent1">
                <a:lumMod val="97000"/>
                <a:lumOff val="3000"/>
              </a:schemeClr>
            </a:gs>
            <a:gs pos="100000">
              <a:schemeClr val="accent1">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u 1"/>
          <p:cNvSpPr>
            <a:spLocks noGrp="1"/>
          </p:cNvSpPr>
          <p:nvPr>
            <p:ph type="ctrTitle"/>
          </p:nvPr>
        </p:nvSpPr>
        <p:spPr>
          <a:xfrm>
            <a:off x="892232" y="-856067"/>
            <a:ext cx="9144000" cy="4247659"/>
          </a:xfrm>
        </p:spPr>
        <p:txBody>
          <a:bodyPr>
            <a:normAutofit/>
          </a:bodyPr>
          <a:lstStyle/>
          <a:p>
            <a:r>
              <a:rPr lang="en-US" dirty="0" smtClean="0">
                <a:latin typeface="Blackadder ITC" panose="04020505051007020D02" pitchFamily="82" charset="0"/>
              </a:rPr>
              <a:t>Colegiul National Dragos-Voda </a:t>
            </a:r>
            <a:endParaRPr lang="ro-RO" dirty="0">
              <a:latin typeface="Blackadder ITC" panose="04020505051007020D02" pitchFamily="82" charset="0"/>
            </a:endParaRPr>
          </a:p>
        </p:txBody>
      </p:sp>
    </p:spTree>
    <p:extLst>
      <p:ext uri="{BB962C8B-B14F-4D97-AF65-F5344CB8AC3E}">
        <p14:creationId xmlns:p14="http://schemas.microsoft.com/office/powerpoint/2010/main" val="1768532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7030A0"/>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2" name="Dreptunghi 1"/>
          <p:cNvSpPr/>
          <p:nvPr/>
        </p:nvSpPr>
        <p:spPr>
          <a:xfrm>
            <a:off x="2699496" y="548635"/>
            <a:ext cx="5572359" cy="400110"/>
          </a:xfrm>
          <a:prstGeom prst="rect">
            <a:avLst/>
          </a:prstGeom>
        </p:spPr>
        <p:txBody>
          <a:bodyPr wrap="none">
            <a:spAutoFit/>
          </a:bodyPr>
          <a:lstStyle/>
          <a:p>
            <a:r>
              <a:rPr lang="ro-RO" sz="2000" b="1" dirty="0" smtClean="0">
                <a:latin typeface="Bradley Hand ITC" panose="03070402050302030203" pitchFamily="66" charset="0"/>
              </a:rPr>
              <a:t>„Școala </a:t>
            </a:r>
            <a:r>
              <a:rPr lang="ro-RO" sz="2000" b="1" dirty="0">
                <a:latin typeface="Bradley Hand ITC" panose="03070402050302030203" pitchFamily="66" charset="0"/>
              </a:rPr>
              <a:t>altfel”, la Colegiul </a:t>
            </a:r>
            <a:r>
              <a:rPr lang="ro-RO" sz="2000" b="1" dirty="0" smtClean="0">
                <a:latin typeface="Bradley Hand ITC" panose="03070402050302030203" pitchFamily="66" charset="0"/>
              </a:rPr>
              <a:t>Național „Dragoș </a:t>
            </a:r>
            <a:r>
              <a:rPr lang="ro-RO" sz="2000" b="1" dirty="0">
                <a:latin typeface="Bradley Hand ITC" panose="03070402050302030203" pitchFamily="66" charset="0"/>
              </a:rPr>
              <a:t>Vodă”</a:t>
            </a:r>
            <a:endParaRPr lang="ro-RO" sz="2000" dirty="0">
              <a:latin typeface="Bradley Hand ITC" panose="03070402050302030203" pitchFamily="66" charset="0"/>
            </a:endParaRPr>
          </a:p>
        </p:txBody>
      </p:sp>
      <p:sp>
        <p:nvSpPr>
          <p:cNvPr id="3" name="Dreptunghi 2"/>
          <p:cNvSpPr/>
          <p:nvPr/>
        </p:nvSpPr>
        <p:spPr>
          <a:xfrm>
            <a:off x="142504" y="1306286"/>
            <a:ext cx="11566566" cy="4524315"/>
          </a:xfrm>
          <a:prstGeom prst="rect">
            <a:avLst/>
          </a:prstGeom>
        </p:spPr>
        <p:txBody>
          <a:bodyPr wrap="square">
            <a:spAutoFit/>
          </a:bodyPr>
          <a:lstStyle/>
          <a:p>
            <a:r>
              <a:rPr lang="ro-RO" sz="3200" dirty="0">
                <a:latin typeface="Baskerville Old Face" panose="02020602080505020303" pitchFamily="18" charset="0"/>
              </a:rPr>
              <a:t>Programul </a:t>
            </a:r>
            <a:r>
              <a:rPr lang="ro-RO" sz="3200" dirty="0" smtClean="0">
                <a:latin typeface="Baskerville Old Face" panose="02020602080505020303" pitchFamily="18" charset="0"/>
              </a:rPr>
              <a:t>„Școala </a:t>
            </a:r>
            <a:r>
              <a:rPr lang="ro-RO" sz="3200" dirty="0">
                <a:latin typeface="Baskerville Old Face" panose="02020602080505020303" pitchFamily="18" charset="0"/>
              </a:rPr>
              <a:t>altfel – să </a:t>
            </a:r>
            <a:r>
              <a:rPr lang="ro-RO" sz="3200" dirty="0" smtClean="0">
                <a:latin typeface="Baskerville Old Face" panose="02020602080505020303" pitchFamily="18" charset="0"/>
              </a:rPr>
              <a:t>știi </a:t>
            </a:r>
            <a:r>
              <a:rPr lang="ro-RO" sz="3200" dirty="0">
                <a:latin typeface="Baskerville Old Face" panose="02020602080505020303" pitchFamily="18" charset="0"/>
              </a:rPr>
              <a:t>mai multe, să fii mai bun” a mobilizat </a:t>
            </a:r>
            <a:r>
              <a:rPr lang="ro-RO" sz="3200" dirty="0" smtClean="0">
                <a:latin typeface="Baskerville Old Face" panose="02020602080505020303" pitchFamily="18" charset="0"/>
              </a:rPr>
              <a:t>și </a:t>
            </a:r>
            <a:r>
              <a:rPr lang="ro-RO" sz="3200" dirty="0">
                <a:latin typeface="Baskerville Old Face" panose="02020602080505020303" pitchFamily="18" charset="0"/>
              </a:rPr>
              <a:t>anul acesta elevii Colegiului </a:t>
            </a:r>
            <a:r>
              <a:rPr lang="ro-RO" sz="3200" dirty="0" smtClean="0">
                <a:latin typeface="Baskerville Old Face" panose="02020602080505020303" pitchFamily="18" charset="0"/>
              </a:rPr>
              <a:t>Național „Dragoș </a:t>
            </a:r>
            <a:r>
              <a:rPr lang="ro-RO" sz="3200" dirty="0">
                <a:latin typeface="Baskerville Old Face" panose="02020602080505020303" pitchFamily="18" charset="0"/>
              </a:rPr>
              <a:t>Vodă” din Câmpulung Moldovenesc, care s-au implicat în multiple </a:t>
            </a:r>
            <a:r>
              <a:rPr lang="ro-RO" sz="3200" dirty="0" smtClean="0">
                <a:latin typeface="Baskerville Old Face" panose="02020602080505020303" pitchFamily="18" charset="0"/>
              </a:rPr>
              <a:t>activități </a:t>
            </a:r>
            <a:r>
              <a:rPr lang="ro-RO" sz="3200" dirty="0">
                <a:latin typeface="Baskerville Old Face" panose="02020602080505020303" pitchFamily="18" charset="0"/>
              </a:rPr>
              <a:t>informaţional-educaţionale, </a:t>
            </a:r>
            <a:r>
              <a:rPr lang="ro-RO" sz="3200" dirty="0" smtClean="0">
                <a:latin typeface="Baskerville Old Face" panose="02020602080505020303" pitchFamily="18" charset="0"/>
              </a:rPr>
              <a:t>activități </a:t>
            </a:r>
            <a:r>
              <a:rPr lang="ro-RO" sz="3200" dirty="0">
                <a:latin typeface="Baskerville Old Face" panose="02020602080505020303" pitchFamily="18" charset="0"/>
              </a:rPr>
              <a:t>culturale, incluzând redactarea revistelor </a:t>
            </a:r>
            <a:r>
              <a:rPr lang="ro-RO" sz="3200" dirty="0" smtClean="0">
                <a:latin typeface="Baskerville Old Face" panose="02020602080505020303" pitchFamily="18" charset="0"/>
              </a:rPr>
              <a:t>școlii, </a:t>
            </a:r>
            <a:r>
              <a:rPr lang="ro-RO" sz="3200" dirty="0">
                <a:latin typeface="Baskerville Old Face" panose="02020602080505020303" pitchFamily="18" charset="0"/>
              </a:rPr>
              <a:t>spectacol folcloric, spectacole de teatru </a:t>
            </a:r>
            <a:r>
              <a:rPr lang="ro-RO" sz="3200" dirty="0" smtClean="0">
                <a:latin typeface="Baskerville Old Face" panose="02020602080505020303" pitchFamily="18" charset="0"/>
              </a:rPr>
              <a:t>și </a:t>
            </a:r>
            <a:r>
              <a:rPr lang="ro-RO" sz="3200" dirty="0">
                <a:latin typeface="Baskerville Old Face" panose="02020602080505020303" pitchFamily="18" charset="0"/>
              </a:rPr>
              <a:t>cenaclu literar, excursii de studiu, vizite la muzee, case memoriale </a:t>
            </a:r>
            <a:r>
              <a:rPr lang="ro-RO" sz="3200" dirty="0" smtClean="0">
                <a:latin typeface="Baskerville Old Face" panose="02020602080505020303" pitchFamily="18" charset="0"/>
              </a:rPr>
              <a:t>și </a:t>
            </a:r>
            <a:r>
              <a:rPr lang="ro-RO" sz="3200" dirty="0">
                <a:latin typeface="Baskerville Old Face" panose="02020602080505020303" pitchFamily="18" charset="0"/>
              </a:rPr>
              <a:t>obiective istorice, concursuri sportive - handbal, baschet, maraton </a:t>
            </a:r>
            <a:r>
              <a:rPr lang="ro-RO" sz="3200" dirty="0" smtClean="0">
                <a:latin typeface="Baskerville Old Face" panose="02020602080505020303" pitchFamily="18" charset="0"/>
              </a:rPr>
              <a:t>și </a:t>
            </a:r>
            <a:r>
              <a:rPr lang="ro-RO" sz="3200" dirty="0">
                <a:latin typeface="Baskerville Old Face" panose="02020602080505020303" pitchFamily="18" charset="0"/>
              </a:rPr>
              <a:t>ciclism, prezentări </a:t>
            </a:r>
            <a:r>
              <a:rPr lang="ro-RO" sz="3200" dirty="0" smtClean="0">
                <a:latin typeface="Baskerville Old Face" panose="02020602080505020303" pitchFamily="18" charset="0"/>
              </a:rPr>
              <a:t>și expoziții </a:t>
            </a:r>
            <a:r>
              <a:rPr lang="ro-RO" sz="3200" dirty="0">
                <a:latin typeface="Baskerville Old Face" panose="02020602080505020303" pitchFamily="18" charset="0"/>
              </a:rPr>
              <a:t>de carte, întâlniri cu scriitori, </a:t>
            </a:r>
            <a:r>
              <a:rPr lang="ro-RO" sz="3200" dirty="0" smtClean="0">
                <a:latin typeface="Baskerville Old Face" panose="02020602080505020303" pitchFamily="18" charset="0"/>
              </a:rPr>
              <a:t>„Dependența </a:t>
            </a:r>
            <a:r>
              <a:rPr lang="ro-RO" sz="3200" dirty="0">
                <a:latin typeface="Baskerville Old Face" panose="02020602080505020303" pitchFamily="18" charset="0"/>
              </a:rPr>
              <a:t>de la A la Z - Parteneriat pentru </a:t>
            </a:r>
            <a:r>
              <a:rPr lang="ro-RO" sz="3200" dirty="0" smtClean="0">
                <a:latin typeface="Baskerville Old Face" panose="02020602080505020303" pitchFamily="18" charset="0"/>
              </a:rPr>
              <a:t>educație </a:t>
            </a:r>
            <a:r>
              <a:rPr lang="ro-RO" sz="3200" dirty="0">
                <a:latin typeface="Baskerville Old Face" panose="02020602080505020303" pitchFamily="18" charset="0"/>
              </a:rPr>
              <a:t>în </a:t>
            </a:r>
            <a:r>
              <a:rPr lang="ro-RO" sz="3200" dirty="0" smtClean="0">
                <a:latin typeface="Baskerville Old Face" panose="02020602080505020303" pitchFamily="18" charset="0"/>
              </a:rPr>
              <a:t>dependențe”.</a:t>
            </a:r>
            <a:endParaRPr lang="ro-RO" sz="3200" dirty="0">
              <a:latin typeface="Baskerville Old Face" panose="02020602080505020303" pitchFamily="18" charset="0"/>
            </a:endParaRPr>
          </a:p>
        </p:txBody>
      </p:sp>
    </p:spTree>
    <p:extLst>
      <p:ext uri="{BB962C8B-B14F-4D97-AF65-F5344CB8AC3E}">
        <p14:creationId xmlns:p14="http://schemas.microsoft.com/office/powerpoint/2010/main" val="1953182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7030A0"/>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effectLst/>
      </p:bgPr>
    </p:bg>
    <p:spTree>
      <p:nvGrpSpPr>
        <p:cNvPr id="1" name=""/>
        <p:cNvGrpSpPr/>
        <p:nvPr/>
      </p:nvGrpSpPr>
      <p:grpSpPr>
        <a:xfrm>
          <a:off x="0" y="0"/>
          <a:ext cx="0" cy="0"/>
          <a:chOff x="0" y="0"/>
          <a:chExt cx="0" cy="0"/>
        </a:xfrm>
      </p:grpSpPr>
      <p:sp>
        <p:nvSpPr>
          <p:cNvPr id="2" name="Dreptunghi 1"/>
          <p:cNvSpPr/>
          <p:nvPr/>
        </p:nvSpPr>
        <p:spPr>
          <a:xfrm>
            <a:off x="216131" y="429827"/>
            <a:ext cx="11975869" cy="5693866"/>
          </a:xfrm>
          <a:prstGeom prst="rect">
            <a:avLst/>
          </a:prstGeom>
        </p:spPr>
        <p:txBody>
          <a:bodyPr wrap="square">
            <a:spAutoFit/>
          </a:bodyPr>
          <a:lstStyle/>
          <a:p>
            <a:r>
              <a:rPr lang="ro-RO" sz="2800" b="1" dirty="0">
                <a:latin typeface="Curlz MT" panose="04040404050702020202" pitchFamily="82" charset="0"/>
              </a:rPr>
              <a:t>„Lyceum” şi „Bucovina </a:t>
            </a:r>
            <a:r>
              <a:rPr lang="ro-RO" sz="2800" b="1" dirty="0" smtClean="0">
                <a:latin typeface="Curlz MT" panose="04040404050702020202" pitchFamily="82" charset="0"/>
              </a:rPr>
              <a:t>strămoșească”</a:t>
            </a:r>
            <a:endParaRPr lang="ro-RO" sz="2800" dirty="0">
              <a:latin typeface="Curlz MT" panose="04040404050702020202" pitchFamily="82" charset="0"/>
            </a:endParaRPr>
          </a:p>
          <a:p>
            <a:r>
              <a:rPr lang="ro-RO" sz="2800" dirty="0">
                <a:latin typeface="Curlz MT" panose="04040404050702020202" pitchFamily="82" charset="0"/>
              </a:rPr>
              <a:t>Într-o atmosferă de documentare </a:t>
            </a:r>
            <a:r>
              <a:rPr lang="ro-RO" sz="2800" dirty="0" smtClean="0">
                <a:latin typeface="Curlz MT" panose="04040404050702020202" pitchFamily="82" charset="0"/>
              </a:rPr>
              <a:t>și </a:t>
            </a:r>
            <a:r>
              <a:rPr lang="ro-RO" sz="2800" dirty="0">
                <a:latin typeface="Curlz MT" panose="04040404050702020202" pitchFamily="82" charset="0"/>
              </a:rPr>
              <a:t>creativitate oferită de biblioteca Colegiului </a:t>
            </a:r>
            <a:r>
              <a:rPr lang="ro-RO" sz="2800" dirty="0" smtClean="0">
                <a:latin typeface="Curlz MT" panose="04040404050702020202" pitchFamily="82" charset="0"/>
              </a:rPr>
              <a:t>„Dragoș </a:t>
            </a:r>
            <a:r>
              <a:rPr lang="ro-RO" sz="2800" dirty="0">
                <a:latin typeface="Curlz MT" panose="04040404050702020202" pitchFamily="82" charset="0"/>
              </a:rPr>
              <a:t>Vodă”, elevii </a:t>
            </a:r>
            <a:r>
              <a:rPr lang="ro-RO" sz="2800" dirty="0" smtClean="0">
                <a:latin typeface="Curlz MT" panose="04040404050702020202" pitchFamily="82" charset="0"/>
              </a:rPr>
              <a:t>talentați </a:t>
            </a:r>
            <a:r>
              <a:rPr lang="ro-RO" sz="2800" dirty="0">
                <a:latin typeface="Curlz MT" panose="04040404050702020202" pitchFamily="82" charset="0"/>
              </a:rPr>
              <a:t>la scris au muncit timp de o săptămână la redactarea celor două reviste ale colegiului, „Lyceum” </a:t>
            </a:r>
            <a:r>
              <a:rPr lang="ro-RO" sz="2800" dirty="0" smtClean="0">
                <a:latin typeface="Curlz MT" panose="04040404050702020202" pitchFamily="82" charset="0"/>
              </a:rPr>
              <a:t>și </a:t>
            </a:r>
            <a:r>
              <a:rPr lang="ro-RO" sz="2800" dirty="0">
                <a:latin typeface="Curlz MT" panose="04040404050702020202" pitchFamily="82" charset="0"/>
              </a:rPr>
              <a:t>„Bucovina </a:t>
            </a:r>
            <a:r>
              <a:rPr lang="ro-RO" sz="2800" dirty="0" smtClean="0">
                <a:latin typeface="Curlz MT" panose="04040404050702020202" pitchFamily="82" charset="0"/>
              </a:rPr>
              <a:t>strămoșească”.</a:t>
            </a:r>
            <a:endParaRPr lang="ro-RO" sz="2800" dirty="0">
              <a:latin typeface="Curlz MT" panose="04040404050702020202" pitchFamily="82" charset="0"/>
            </a:endParaRPr>
          </a:p>
          <a:p>
            <a:r>
              <a:rPr lang="ro-RO" sz="2800" dirty="0">
                <a:latin typeface="Curlz MT" panose="04040404050702020202" pitchFamily="82" charset="0"/>
              </a:rPr>
              <a:t>După cum ne-a spus profesoara Maria </a:t>
            </a:r>
            <a:r>
              <a:rPr lang="ro-RO" sz="2800" dirty="0" smtClean="0">
                <a:latin typeface="Curlz MT" panose="04040404050702020202" pitchFamily="82" charset="0"/>
              </a:rPr>
              <a:t>Ghiță, </a:t>
            </a:r>
            <a:r>
              <a:rPr lang="ro-RO" sz="2800" dirty="0">
                <a:latin typeface="Curlz MT" panose="04040404050702020202" pitchFamily="82" charset="0"/>
              </a:rPr>
              <a:t>purtătoarea de cuvânt a Colegiului </a:t>
            </a:r>
            <a:r>
              <a:rPr lang="ro-RO" sz="2800" dirty="0" smtClean="0">
                <a:latin typeface="Curlz MT" panose="04040404050702020202" pitchFamily="82" charset="0"/>
              </a:rPr>
              <a:t>National „Dragoș </a:t>
            </a:r>
            <a:r>
              <a:rPr lang="ro-RO" sz="2800" dirty="0">
                <a:latin typeface="Curlz MT" panose="04040404050702020202" pitchFamily="82" charset="0"/>
              </a:rPr>
              <a:t>Vodă”, „elevii colaboratori, într-un du-te-vino continuu, au adunat fapte </a:t>
            </a:r>
            <a:r>
              <a:rPr lang="ro-RO" sz="2800" dirty="0" smtClean="0">
                <a:latin typeface="Curlz MT" panose="04040404050702020202" pitchFamily="82" charset="0"/>
              </a:rPr>
              <a:t>și </a:t>
            </a:r>
            <a:r>
              <a:rPr lang="ro-RO" sz="2800" dirty="0">
                <a:latin typeface="Curlz MT" panose="04040404050702020202" pitchFamily="82" charset="0"/>
              </a:rPr>
              <a:t>gânduri pentru pagini de revistă, îngrămădind pe un </a:t>
            </a:r>
            <a:r>
              <a:rPr lang="ro-RO" sz="2800" dirty="0" smtClean="0">
                <a:latin typeface="Curlz MT" panose="04040404050702020202" pitchFamily="82" charset="0"/>
              </a:rPr>
              <a:t>colț </a:t>
            </a:r>
            <a:r>
              <a:rPr lang="ro-RO" sz="2800" dirty="0">
                <a:latin typeface="Curlz MT" panose="04040404050702020202" pitchFamily="82" charset="0"/>
              </a:rPr>
              <a:t>de filă </a:t>
            </a:r>
            <a:r>
              <a:rPr lang="ro-RO" sz="2800" dirty="0" smtClean="0">
                <a:latin typeface="Curlz MT" panose="04040404050702020202" pitchFamily="82" charset="0"/>
              </a:rPr>
              <a:t>emoții, </a:t>
            </a:r>
            <a:r>
              <a:rPr lang="ro-RO" sz="2800" dirty="0">
                <a:latin typeface="Curlz MT" panose="04040404050702020202" pitchFamily="82" charset="0"/>
              </a:rPr>
              <a:t>evenimente, clipe încununate de succes. Completându-se unii pe </a:t>
            </a:r>
            <a:r>
              <a:rPr lang="ro-RO" sz="2800" dirty="0" smtClean="0">
                <a:latin typeface="Curlz MT" panose="04040404050702020202" pitchFamily="82" charset="0"/>
              </a:rPr>
              <a:t>alții, </a:t>
            </a:r>
            <a:r>
              <a:rPr lang="ro-RO" sz="2800" dirty="0">
                <a:latin typeface="Curlz MT" panose="04040404050702020202" pitchFamily="82" charset="0"/>
              </a:rPr>
              <a:t>au conceput cu îndrăzneală fraze </a:t>
            </a:r>
            <a:r>
              <a:rPr lang="ro-RO" sz="2800" dirty="0" smtClean="0">
                <a:latin typeface="Curlz MT" panose="04040404050702020202" pitchFamily="82" charset="0"/>
              </a:rPr>
              <a:t>meșteșugite, </a:t>
            </a:r>
            <a:r>
              <a:rPr lang="ro-RO" sz="2800" dirty="0">
                <a:latin typeface="Curlz MT" panose="04040404050702020202" pitchFamily="82" charset="0"/>
              </a:rPr>
              <a:t>gândind critic </a:t>
            </a:r>
            <a:r>
              <a:rPr lang="ro-RO" sz="2800" dirty="0" smtClean="0">
                <a:latin typeface="Curlz MT" panose="04040404050702020202" pitchFamily="82" charset="0"/>
              </a:rPr>
              <a:t>și </a:t>
            </a:r>
            <a:r>
              <a:rPr lang="ro-RO" sz="2800" dirty="0">
                <a:latin typeface="Curlz MT" panose="04040404050702020202" pitchFamily="82" charset="0"/>
              </a:rPr>
              <a:t>creativ. Aici, ca într-o adevărată </a:t>
            </a:r>
            <a:r>
              <a:rPr lang="ro-RO" sz="2800" dirty="0" smtClean="0">
                <a:latin typeface="Curlz MT" panose="04040404050702020202" pitchFamily="82" charset="0"/>
              </a:rPr>
              <a:t>redacție, </a:t>
            </a:r>
            <a:r>
              <a:rPr lang="ro-RO" sz="2800" dirty="0">
                <a:latin typeface="Curlz MT" panose="04040404050702020202" pitchFamily="82" charset="0"/>
              </a:rPr>
              <a:t>căutând, scriind, gândind mult, redactorii </a:t>
            </a:r>
            <a:r>
              <a:rPr lang="ro-RO" sz="2800" dirty="0" smtClean="0">
                <a:latin typeface="Curlz MT" panose="04040404050702020202" pitchFamily="82" charset="0"/>
              </a:rPr>
              <a:t>îndrumați </a:t>
            </a:r>
            <a:r>
              <a:rPr lang="ro-RO" sz="2800" dirty="0">
                <a:latin typeface="Curlz MT" panose="04040404050702020202" pitchFamily="82" charset="0"/>
              </a:rPr>
              <a:t>de prof. Dorina Ghideon </a:t>
            </a:r>
            <a:r>
              <a:rPr lang="en-US" sz="2800" dirty="0" err="1" smtClean="0">
                <a:latin typeface="Curlz MT" panose="04040404050702020202" pitchFamily="82" charset="0"/>
              </a:rPr>
              <a:t>si</a:t>
            </a:r>
            <a:r>
              <a:rPr lang="ro-RO" sz="2800" dirty="0" smtClean="0">
                <a:latin typeface="Curlz MT" panose="04040404050702020202" pitchFamily="82" charset="0"/>
              </a:rPr>
              <a:t> </a:t>
            </a:r>
            <a:r>
              <a:rPr lang="ro-RO" sz="2800" dirty="0">
                <a:latin typeface="Curlz MT" panose="04040404050702020202" pitchFamily="82" charset="0"/>
              </a:rPr>
              <a:t>prof. Angelica Cârloanţă au adunat materiale, au stabilit </a:t>
            </a:r>
            <a:r>
              <a:rPr lang="ro-RO" sz="2800" dirty="0" smtClean="0">
                <a:latin typeface="Curlz MT" panose="04040404050702020202" pitchFamily="82" charset="0"/>
              </a:rPr>
              <a:t>priorități, </a:t>
            </a:r>
            <a:r>
              <a:rPr lang="ro-RO" sz="2800" dirty="0">
                <a:latin typeface="Curlz MT" panose="04040404050702020202" pitchFamily="82" charset="0"/>
              </a:rPr>
              <a:t>au structurat </a:t>
            </a:r>
            <a:r>
              <a:rPr lang="ro-RO" sz="2800" dirty="0" smtClean="0">
                <a:latin typeface="Curlz MT" panose="04040404050702020202" pitchFamily="82" charset="0"/>
              </a:rPr>
              <a:t>și </a:t>
            </a:r>
            <a:r>
              <a:rPr lang="ro-RO" sz="2800" dirty="0">
                <a:latin typeface="Curlz MT" panose="04040404050702020202" pitchFamily="82" charset="0"/>
              </a:rPr>
              <a:t>finalizat </a:t>
            </a:r>
            <a:r>
              <a:rPr lang="ro-RO" sz="2800" dirty="0" smtClean="0">
                <a:latin typeface="Curlz MT" panose="04040404050702020202" pitchFamily="82" charset="0"/>
              </a:rPr>
              <a:t>conținutul </a:t>
            </a:r>
            <a:r>
              <a:rPr lang="ro-RO" sz="2800" dirty="0">
                <a:latin typeface="Curlz MT" panose="04040404050702020202" pitchFamily="82" charset="0"/>
              </a:rPr>
              <a:t>revistelor &lt;Lyceum&gt;</a:t>
            </a:r>
            <a:r>
              <a:rPr lang="ro-RO" sz="2800" dirty="0" err="1">
                <a:latin typeface="Curlz MT" panose="04040404050702020202" pitchFamily="82" charset="0"/>
              </a:rPr>
              <a:t>şi</a:t>
            </a:r>
            <a:r>
              <a:rPr lang="ro-RO" sz="2800" dirty="0">
                <a:latin typeface="Curlz MT" panose="04040404050702020202" pitchFamily="82" charset="0"/>
              </a:rPr>
              <a:t> &lt;Bucovina </a:t>
            </a:r>
            <a:r>
              <a:rPr lang="ro-RO" sz="2800" dirty="0" smtClean="0">
                <a:latin typeface="Curlz MT" panose="04040404050702020202" pitchFamily="82" charset="0"/>
              </a:rPr>
              <a:t>strămoșească&gt;,</a:t>
            </a:r>
            <a:r>
              <a:rPr lang="ro-RO" sz="2800" dirty="0">
                <a:latin typeface="Curlz MT" panose="04040404050702020202" pitchFamily="82" charset="0"/>
              </a:rPr>
              <a:t>care vor participa în curând la concursul </a:t>
            </a:r>
            <a:r>
              <a:rPr lang="ro-RO" sz="2800" dirty="0" smtClean="0">
                <a:latin typeface="Curlz MT" panose="04040404050702020202" pitchFamily="82" charset="0"/>
              </a:rPr>
              <a:t>județean </a:t>
            </a:r>
            <a:r>
              <a:rPr lang="ro-RO" sz="2800" dirty="0">
                <a:latin typeface="Curlz MT" panose="04040404050702020202" pitchFamily="82" charset="0"/>
              </a:rPr>
              <a:t>de reviste </a:t>
            </a:r>
            <a:r>
              <a:rPr lang="ro-RO" sz="2800" dirty="0" smtClean="0">
                <a:latin typeface="Curlz MT" panose="04040404050702020202" pitchFamily="82" charset="0"/>
              </a:rPr>
              <a:t>școlare”. </a:t>
            </a:r>
            <a:endParaRPr lang="ro-RO" sz="2800" dirty="0">
              <a:effectLst/>
              <a:latin typeface="Curlz MT" panose="04040404050702020202" pitchFamily="82" charset="0"/>
            </a:endParaRPr>
          </a:p>
        </p:txBody>
      </p:sp>
    </p:spTree>
    <p:extLst>
      <p:ext uri="{BB962C8B-B14F-4D97-AF65-F5344CB8AC3E}">
        <p14:creationId xmlns:p14="http://schemas.microsoft.com/office/powerpoint/2010/main" val="2140245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7030A0"/>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pic>
        <p:nvPicPr>
          <p:cNvPr id="2" name="I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3500" y="409575"/>
            <a:ext cx="9525000" cy="603885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2316561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7030A0"/>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2" name="Dreptunghi 1"/>
          <p:cNvSpPr/>
          <p:nvPr/>
        </p:nvSpPr>
        <p:spPr>
          <a:xfrm>
            <a:off x="133003" y="463078"/>
            <a:ext cx="11870575" cy="6124754"/>
          </a:xfrm>
          <a:prstGeom prst="rect">
            <a:avLst/>
          </a:prstGeom>
        </p:spPr>
        <p:txBody>
          <a:bodyPr wrap="square">
            <a:spAutoFit/>
          </a:bodyPr>
          <a:lstStyle/>
          <a:p>
            <a:r>
              <a:rPr lang="ro-RO" sz="2800" b="1" dirty="0"/>
              <a:t>Oferta </a:t>
            </a:r>
            <a:r>
              <a:rPr lang="ro-RO" sz="2800" b="1" dirty="0" smtClean="0"/>
              <a:t>educațională: </a:t>
            </a:r>
            <a:r>
              <a:rPr lang="ro-RO" sz="2800" b="1" dirty="0"/>
              <a:t>„Nu </a:t>
            </a:r>
            <a:r>
              <a:rPr lang="ro-RO" sz="2800" b="1" dirty="0" smtClean="0"/>
              <a:t>sperați </a:t>
            </a:r>
            <a:r>
              <a:rPr lang="ro-RO" sz="2800" b="1" dirty="0"/>
              <a:t>că </a:t>
            </a:r>
            <a:r>
              <a:rPr lang="ro-RO" sz="2800" b="1" dirty="0" smtClean="0"/>
              <a:t>veți </a:t>
            </a:r>
            <a:r>
              <a:rPr lang="ro-RO" sz="2800" b="1" dirty="0"/>
              <a:t>scăpa de </a:t>
            </a:r>
            <a:r>
              <a:rPr lang="ro-RO" sz="2800" b="1" dirty="0" smtClean="0"/>
              <a:t>cărți”</a:t>
            </a:r>
            <a:endParaRPr lang="ro-RO" sz="2800" dirty="0"/>
          </a:p>
          <a:p>
            <a:r>
              <a:rPr lang="ro-RO" sz="2800" dirty="0"/>
              <a:t>În primele zile din săptămâna </a:t>
            </a:r>
            <a:r>
              <a:rPr lang="ro-RO" sz="2800" dirty="0" smtClean="0"/>
              <a:t>„Școala </a:t>
            </a:r>
            <a:r>
              <a:rPr lang="ro-RO" sz="2800" dirty="0"/>
              <a:t>altfel”, </a:t>
            </a:r>
            <a:r>
              <a:rPr lang="ro-RO" sz="2800" dirty="0" smtClean="0"/>
              <a:t>porțile </a:t>
            </a:r>
            <a:r>
              <a:rPr lang="ro-RO" sz="2800" dirty="0"/>
              <a:t>Colegiului </a:t>
            </a:r>
            <a:r>
              <a:rPr lang="ro-RO" sz="2800" dirty="0" smtClean="0"/>
              <a:t>„Dragoș </a:t>
            </a:r>
            <a:r>
              <a:rPr lang="ro-RO" sz="2800" dirty="0"/>
              <a:t>Vodă” au fost deschise elevilor din clasele a VIII-a din </a:t>
            </a:r>
            <a:r>
              <a:rPr lang="ro-RO" sz="2800" dirty="0" smtClean="0"/>
              <a:t>oraș și </a:t>
            </a:r>
            <a:r>
              <a:rPr lang="ro-RO" sz="2800" dirty="0"/>
              <a:t>din zonele Pojorâta, Sadova, Fundu Moldovei, Moldova </a:t>
            </a:r>
            <a:r>
              <a:rPr lang="ro-RO" sz="2800" dirty="0" smtClean="0"/>
              <a:t>Sulița. Aceștia </a:t>
            </a:r>
            <a:r>
              <a:rPr lang="ro-RO" sz="2800" dirty="0"/>
              <a:t>au vizitat laboratoarele, cabinetele, biblioteca </a:t>
            </a:r>
            <a:r>
              <a:rPr lang="ro-RO" sz="2800" dirty="0" smtClean="0"/>
              <a:t>și </a:t>
            </a:r>
            <a:r>
              <a:rPr lang="ro-RO" sz="2800" dirty="0"/>
              <a:t>baza sportivă, prilej cu care a fost prezentată oferta </a:t>
            </a:r>
            <a:r>
              <a:rPr lang="ro-RO" sz="2800" dirty="0" smtClean="0"/>
              <a:t>educațională </a:t>
            </a:r>
            <a:r>
              <a:rPr lang="ro-RO" sz="2800" dirty="0"/>
              <a:t>a colegiului. Profesoara Maria </a:t>
            </a:r>
            <a:r>
              <a:rPr lang="ro-RO" sz="2800" dirty="0" smtClean="0"/>
              <a:t>Ghiță, </a:t>
            </a:r>
            <a:r>
              <a:rPr lang="ro-RO" sz="2800" dirty="0"/>
              <a:t>bibliotecara </a:t>
            </a:r>
            <a:r>
              <a:rPr lang="ro-RO" sz="2800" dirty="0" smtClean="0"/>
              <a:t>școlii, </a:t>
            </a:r>
            <a:r>
              <a:rPr lang="ro-RO" sz="2800" dirty="0"/>
              <a:t>le-a prezentat elevilor musafiri proiectele derulate de elevii colegiului, rezultatele </a:t>
            </a:r>
            <a:r>
              <a:rPr lang="ro-RO" sz="2800" dirty="0" smtClean="0"/>
              <a:t>obținute </a:t>
            </a:r>
            <a:r>
              <a:rPr lang="ro-RO" sz="2800" dirty="0"/>
              <a:t>la concursuri </a:t>
            </a:r>
            <a:r>
              <a:rPr lang="ro-RO" sz="2800" dirty="0" smtClean="0"/>
              <a:t>și </a:t>
            </a:r>
            <a:r>
              <a:rPr lang="ro-RO" sz="2800" dirty="0"/>
              <a:t>olimpiade </a:t>
            </a:r>
            <a:r>
              <a:rPr lang="ro-RO" sz="2800" dirty="0" smtClean="0"/>
              <a:t>școlare.</a:t>
            </a:r>
            <a:endParaRPr lang="ro-RO" sz="2800" dirty="0"/>
          </a:p>
          <a:p>
            <a:r>
              <a:rPr lang="ro-RO" sz="2800" dirty="0"/>
              <a:t>Elevii au </a:t>
            </a:r>
            <a:r>
              <a:rPr lang="ro-RO" sz="2800" dirty="0" smtClean="0"/>
              <a:t>conștientizat </a:t>
            </a:r>
            <a:r>
              <a:rPr lang="ro-RO" sz="2800" dirty="0"/>
              <a:t>faptul că biblioteca este cadrul în care au posibilitatea să se informeze, să se formeze, să se modeleze, să vină în contact cu valorile culturale, cu modele spirituale. </a:t>
            </a:r>
            <a:r>
              <a:rPr lang="ro-RO" sz="2800" dirty="0" smtClean="0"/>
              <a:t>Activitățile </a:t>
            </a:r>
            <a:r>
              <a:rPr lang="ro-RO" sz="2800" dirty="0"/>
              <a:t>derulate în bibliotecă au fost pentru elevi nu numai o </a:t>
            </a:r>
            <a:r>
              <a:rPr lang="ro-RO" sz="2800" dirty="0" smtClean="0"/>
              <a:t>invitație </a:t>
            </a:r>
            <a:r>
              <a:rPr lang="ro-RO" sz="2800" dirty="0"/>
              <a:t>la lectură, o provocare, un popas fericit, ci </a:t>
            </a:r>
            <a:r>
              <a:rPr lang="ro-RO" sz="2800" dirty="0" smtClean="0"/>
              <a:t>și </a:t>
            </a:r>
            <a:r>
              <a:rPr lang="ro-RO" sz="2800" dirty="0"/>
              <a:t>o deschidere </a:t>
            </a:r>
            <a:r>
              <a:rPr lang="ro-RO" sz="2800" dirty="0" smtClean="0"/>
              <a:t>și </a:t>
            </a:r>
            <a:r>
              <a:rPr lang="ro-RO" sz="2800" dirty="0"/>
              <a:t>sensibilizare la frumos, la adevăr, la simplitate, la înnobilare spirituală.</a:t>
            </a:r>
            <a:endParaRPr lang="ro-RO" sz="2800" dirty="0">
              <a:effectLst/>
            </a:endParaRPr>
          </a:p>
        </p:txBody>
      </p:sp>
    </p:spTree>
    <p:extLst>
      <p:ext uri="{BB962C8B-B14F-4D97-AF65-F5344CB8AC3E}">
        <p14:creationId xmlns:p14="http://schemas.microsoft.com/office/powerpoint/2010/main" val="3747209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7030A0"/>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pic>
        <p:nvPicPr>
          <p:cNvPr id="2" name="I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0532" y="0"/>
            <a:ext cx="9775766" cy="56027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946211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7030A0"/>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2" name="Dreptunghi 1"/>
          <p:cNvSpPr/>
          <p:nvPr/>
        </p:nvSpPr>
        <p:spPr>
          <a:xfrm>
            <a:off x="299258" y="718094"/>
            <a:ext cx="11521440" cy="5632311"/>
          </a:xfrm>
          <a:prstGeom prst="rect">
            <a:avLst/>
          </a:prstGeom>
        </p:spPr>
        <p:txBody>
          <a:bodyPr wrap="square">
            <a:spAutoFit/>
          </a:bodyPr>
          <a:lstStyle/>
          <a:p>
            <a:r>
              <a:rPr lang="ro-RO" sz="2400" b="1" dirty="0">
                <a:latin typeface="Comic Sans MS" panose="030F0702030302020204" pitchFamily="66" charset="0"/>
              </a:rPr>
              <a:t>Comemorări. Evocări</a:t>
            </a:r>
            <a:endParaRPr lang="ro-RO" sz="2400" dirty="0">
              <a:latin typeface="Comic Sans MS" panose="030F0702030302020204" pitchFamily="66" charset="0"/>
            </a:endParaRPr>
          </a:p>
          <a:p>
            <a:r>
              <a:rPr lang="ro-RO" sz="2400" dirty="0">
                <a:latin typeface="Comic Sans MS" panose="030F0702030302020204" pitchFamily="66" charset="0"/>
              </a:rPr>
              <a:t>Tinerii colegiului au comemorat </a:t>
            </a:r>
            <a:r>
              <a:rPr lang="ro-RO" sz="2400" dirty="0" smtClean="0">
                <a:latin typeface="Comic Sans MS" panose="030F0702030302020204" pitchFamily="66" charset="0"/>
              </a:rPr>
              <a:t>foștii </a:t>
            </a:r>
            <a:r>
              <a:rPr lang="ro-RO" sz="2400" dirty="0">
                <a:latin typeface="Comic Sans MS" panose="030F0702030302020204" pitchFamily="66" charset="0"/>
              </a:rPr>
              <a:t>profesori ai </a:t>
            </a:r>
            <a:r>
              <a:rPr lang="ro-RO" sz="2400" dirty="0" smtClean="0">
                <a:latin typeface="Comic Sans MS" panose="030F0702030302020204" pitchFamily="66" charset="0"/>
              </a:rPr>
              <a:t>școlii, </a:t>
            </a:r>
            <a:r>
              <a:rPr lang="ro-RO" sz="2400" dirty="0">
                <a:latin typeface="Comic Sans MS" panose="030F0702030302020204" pitchFamily="66" charset="0"/>
              </a:rPr>
              <a:t>Ioan Bileţchi Albescu, cărturar, personalitate complexă importantă a scrisului bucovinean, de la a cărui moarte s-au împlinit 50 de ani, </a:t>
            </a:r>
            <a:r>
              <a:rPr lang="ro-RO" sz="2400" dirty="0" smtClean="0">
                <a:latin typeface="Comic Sans MS" panose="030F0702030302020204" pitchFamily="66" charset="0"/>
              </a:rPr>
              <a:t>și </a:t>
            </a:r>
            <a:r>
              <a:rPr lang="ro-RO" sz="2400" dirty="0">
                <a:latin typeface="Comic Sans MS" panose="030F0702030302020204" pitchFamily="66" charset="0"/>
              </a:rPr>
              <a:t>Graţian Jucan, de curând plecat dintre noi, vajnic apărător al limbii şi literaturii române, care timp de peste 40 de ani a modelat caractere la această şcoală, fiind în acelaşi timp culegător de folclor, animator al </a:t>
            </a:r>
            <a:r>
              <a:rPr lang="ro-RO" sz="2400" dirty="0" smtClean="0">
                <a:latin typeface="Comic Sans MS" panose="030F0702030302020204" pitchFamily="66" charset="0"/>
              </a:rPr>
              <a:t>vieții </a:t>
            </a:r>
            <a:r>
              <a:rPr lang="ro-RO" sz="2400" dirty="0">
                <a:latin typeface="Comic Sans MS" panose="030F0702030302020204" pitchFamily="66" charset="0"/>
              </a:rPr>
              <a:t>culturale câmpulungene, dar mai ales cercetător, pe parcursul întregii </a:t>
            </a:r>
            <a:r>
              <a:rPr lang="ro-RO" sz="2400" dirty="0" smtClean="0">
                <a:latin typeface="Comic Sans MS" panose="030F0702030302020204" pitchFamily="66" charset="0"/>
              </a:rPr>
              <a:t>vieți, </a:t>
            </a:r>
            <a:r>
              <a:rPr lang="ro-RO" sz="2400" dirty="0">
                <a:latin typeface="Comic Sans MS" panose="030F0702030302020204" pitchFamily="66" charset="0"/>
              </a:rPr>
              <a:t>al universului publicistic şi poetic eminescian.</a:t>
            </a:r>
          </a:p>
          <a:p>
            <a:r>
              <a:rPr lang="ro-RO" sz="2400" dirty="0">
                <a:latin typeface="Comic Sans MS" panose="030F0702030302020204" pitchFamily="66" charset="0"/>
              </a:rPr>
              <a:t>A fost evocată, de asemenea, personalitatea scriitorului câmpulungean George Ungureanu, omul cu cinci condamnări la moarte, unul dintre cei cinci </a:t>
            </a:r>
            <a:r>
              <a:rPr lang="ro-RO" sz="2400" dirty="0" smtClean="0">
                <a:latin typeface="Comic Sans MS" panose="030F0702030302020204" pitchFamily="66" charset="0"/>
              </a:rPr>
              <a:t>supraviețuitori </a:t>
            </a:r>
            <a:r>
              <a:rPr lang="ro-RO" sz="2400" dirty="0">
                <a:latin typeface="Comic Sans MS" panose="030F0702030302020204" pitchFamily="66" charset="0"/>
              </a:rPr>
              <a:t>mărturisitori ai închisorilor comuniste, de la a cărui moarte se va împlini în curând un an. În cei 100 de ani de </a:t>
            </a:r>
            <a:r>
              <a:rPr lang="ro-RO" sz="2400" dirty="0" smtClean="0">
                <a:latin typeface="Comic Sans MS" panose="030F0702030302020204" pitchFamily="66" charset="0"/>
              </a:rPr>
              <a:t>viață, </a:t>
            </a:r>
            <a:r>
              <a:rPr lang="ro-RO" sz="2400" dirty="0">
                <a:latin typeface="Comic Sans MS" panose="030F0702030302020204" pitchFamily="66" charset="0"/>
              </a:rPr>
              <a:t>George Ungureanu a trăit evenimente şi momente dramatice, despre care a scris în </a:t>
            </a:r>
            <a:r>
              <a:rPr lang="ro-RO" sz="2400" dirty="0" smtClean="0">
                <a:latin typeface="Comic Sans MS" panose="030F0702030302020204" pitchFamily="66" charset="0"/>
              </a:rPr>
              <a:t>cărțile </a:t>
            </a:r>
            <a:r>
              <a:rPr lang="ro-RO" sz="2400" dirty="0">
                <a:latin typeface="Comic Sans MS" panose="030F0702030302020204" pitchFamily="66" charset="0"/>
              </a:rPr>
              <a:t>sale, una dintre ele gândită în celula </a:t>
            </a:r>
            <a:r>
              <a:rPr lang="ro-RO" sz="2400" dirty="0" smtClean="0">
                <a:latin typeface="Comic Sans MS" panose="030F0702030302020204" pitchFamily="66" charset="0"/>
              </a:rPr>
              <a:t>condamnaților </a:t>
            </a:r>
            <a:r>
              <a:rPr lang="ro-RO" sz="2400" dirty="0">
                <a:latin typeface="Comic Sans MS" panose="030F0702030302020204" pitchFamily="66" charset="0"/>
              </a:rPr>
              <a:t>la moarte, adevărată istorie ieroglifică a românilor sub regim comunist.</a:t>
            </a:r>
            <a:endParaRPr lang="ro-RO" sz="2400" dirty="0">
              <a:effectLst/>
              <a:latin typeface="Comic Sans MS" panose="030F0702030302020204" pitchFamily="66" charset="0"/>
            </a:endParaRPr>
          </a:p>
        </p:txBody>
      </p:sp>
    </p:spTree>
    <p:extLst>
      <p:ext uri="{BB962C8B-B14F-4D97-AF65-F5344CB8AC3E}">
        <p14:creationId xmlns:p14="http://schemas.microsoft.com/office/powerpoint/2010/main" val="3753873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7030A0"/>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2" name="Dreptunghi 1"/>
          <p:cNvSpPr/>
          <p:nvPr/>
        </p:nvSpPr>
        <p:spPr>
          <a:xfrm>
            <a:off x="249380" y="446314"/>
            <a:ext cx="11454939" cy="5693866"/>
          </a:xfrm>
          <a:prstGeom prst="rect">
            <a:avLst/>
          </a:prstGeom>
        </p:spPr>
        <p:txBody>
          <a:bodyPr wrap="square">
            <a:spAutoFit/>
          </a:bodyPr>
          <a:lstStyle/>
          <a:p>
            <a:r>
              <a:rPr lang="ro-RO" sz="2800" b="1" dirty="0" smtClean="0">
                <a:latin typeface="Comic Sans MS" panose="030F0702030302020204" pitchFamily="66" charset="0"/>
              </a:rPr>
              <a:t>Torturați </a:t>
            </a:r>
            <a:r>
              <a:rPr lang="ro-RO" sz="2800" b="1" dirty="0">
                <a:latin typeface="Comic Sans MS" panose="030F0702030302020204" pitchFamily="66" charset="0"/>
              </a:rPr>
              <a:t>în închisori</a:t>
            </a:r>
            <a:endParaRPr lang="ro-RO" sz="2800" dirty="0">
              <a:latin typeface="Comic Sans MS" panose="030F0702030302020204" pitchFamily="66" charset="0"/>
            </a:endParaRPr>
          </a:p>
          <a:p>
            <a:r>
              <a:rPr lang="ro-RO" sz="2800" dirty="0">
                <a:latin typeface="Comic Sans MS" panose="030F0702030302020204" pitchFamily="66" charset="0"/>
              </a:rPr>
              <a:t>Profesoara Maria </a:t>
            </a:r>
            <a:r>
              <a:rPr lang="ro-RO" sz="2800" dirty="0" smtClean="0">
                <a:latin typeface="Comic Sans MS" panose="030F0702030302020204" pitchFamily="66" charset="0"/>
              </a:rPr>
              <a:t>Ghiță </a:t>
            </a:r>
            <a:r>
              <a:rPr lang="ro-RO" sz="2800" dirty="0">
                <a:latin typeface="Comic Sans MS" panose="030F0702030302020204" pitchFamily="66" charset="0"/>
              </a:rPr>
              <a:t>ne-a spus că au fost </a:t>
            </a:r>
            <a:r>
              <a:rPr lang="ro-RO" sz="2800" dirty="0" smtClean="0">
                <a:latin typeface="Comic Sans MS" panose="030F0702030302020204" pitchFamily="66" charset="0"/>
              </a:rPr>
              <a:t>amintiți </a:t>
            </a:r>
            <a:r>
              <a:rPr lang="ro-RO" sz="2800" dirty="0">
                <a:latin typeface="Comic Sans MS" panose="030F0702030302020204" pitchFamily="66" charset="0"/>
              </a:rPr>
              <a:t>şi </a:t>
            </a:r>
            <a:r>
              <a:rPr lang="ro-RO" sz="2800" dirty="0" smtClean="0">
                <a:latin typeface="Comic Sans MS" panose="030F0702030302020204" pitchFamily="66" charset="0"/>
              </a:rPr>
              <a:t>alți </a:t>
            </a:r>
            <a:r>
              <a:rPr lang="ro-RO" sz="2800" dirty="0">
                <a:latin typeface="Comic Sans MS" panose="030F0702030302020204" pitchFamily="66" charset="0"/>
              </a:rPr>
              <a:t>tineri intelectuali care au  murit </a:t>
            </a:r>
            <a:r>
              <a:rPr lang="ro-RO" sz="2800" dirty="0" smtClean="0">
                <a:latin typeface="Comic Sans MS" panose="030F0702030302020204" pitchFamily="66" charset="0"/>
              </a:rPr>
              <a:t>torturați </a:t>
            </a:r>
            <a:r>
              <a:rPr lang="ro-RO" sz="2800" dirty="0">
                <a:latin typeface="Comic Sans MS" panose="030F0702030302020204" pitchFamily="66" charset="0"/>
              </a:rPr>
              <a:t>în </a:t>
            </a:r>
            <a:r>
              <a:rPr lang="ro-RO" sz="2800" dirty="0" smtClean="0">
                <a:latin typeface="Comic Sans MS" panose="030F0702030302020204" pitchFamily="66" charset="0"/>
              </a:rPr>
              <a:t>temnițele </a:t>
            </a:r>
            <a:r>
              <a:rPr lang="ro-RO" sz="2800" dirty="0">
                <a:latin typeface="Comic Sans MS" panose="030F0702030302020204" pitchFamily="66" charset="0"/>
              </a:rPr>
              <a:t>comuniste, nume care nu trebuie uitate. </a:t>
            </a:r>
            <a:r>
              <a:rPr lang="ro-RO" sz="2800" dirty="0" smtClean="0">
                <a:latin typeface="Comic Sans MS" panose="030F0702030302020204" pitchFamily="66" charset="0"/>
              </a:rPr>
              <a:t>„Participanții </a:t>
            </a:r>
            <a:r>
              <a:rPr lang="ro-RO" sz="2800" dirty="0">
                <a:latin typeface="Comic Sans MS" panose="030F0702030302020204" pitchFamily="66" charset="0"/>
              </a:rPr>
              <a:t>au aflat ce înseamnă în istoria neamului nostru Aiudul, </a:t>
            </a:r>
            <a:r>
              <a:rPr lang="ro-RO" sz="2800" dirty="0" smtClean="0">
                <a:latin typeface="Comic Sans MS" panose="030F0702030302020204" pitchFamily="66" charset="0"/>
              </a:rPr>
              <a:t>Piteștiul, </a:t>
            </a:r>
            <a:r>
              <a:rPr lang="ro-RO" sz="2800" dirty="0">
                <a:latin typeface="Comic Sans MS" panose="030F0702030302020204" pitchFamily="66" charset="0"/>
              </a:rPr>
              <a:t>Gherla, </a:t>
            </a:r>
            <a:r>
              <a:rPr lang="ro-RO" sz="2800" dirty="0" smtClean="0">
                <a:latin typeface="Comic Sans MS" panose="030F0702030302020204" pitchFamily="66" charset="0"/>
              </a:rPr>
              <a:t>Zar</a:t>
            </a:r>
            <a:r>
              <a:rPr lang="en-US" sz="2800" dirty="0" err="1" smtClean="0">
                <a:latin typeface="Comic Sans MS" panose="030F0702030302020204" pitchFamily="66" charset="0"/>
              </a:rPr>
              <a:t>ca</a:t>
            </a:r>
            <a:r>
              <a:rPr lang="ro-RO" sz="2800" dirty="0" smtClean="0">
                <a:latin typeface="Comic Sans MS" panose="030F0702030302020204" pitchFamily="66" charset="0"/>
              </a:rPr>
              <a:t>, </a:t>
            </a:r>
            <a:r>
              <a:rPr lang="ro-RO" sz="2800" dirty="0">
                <a:latin typeface="Comic Sans MS" panose="030F0702030302020204" pitchFamily="66" charset="0"/>
              </a:rPr>
              <a:t>Jilava, între ale căror ziduri au fost </a:t>
            </a:r>
            <a:r>
              <a:rPr lang="ro-RO" sz="2800" dirty="0" smtClean="0">
                <a:latin typeface="Comic Sans MS" panose="030F0702030302020204" pitchFamily="66" charset="0"/>
              </a:rPr>
              <a:t>supuși </a:t>
            </a:r>
            <a:r>
              <a:rPr lang="ro-RO" sz="2800" dirty="0">
                <a:latin typeface="Comic Sans MS" panose="030F0702030302020204" pitchFamily="66" charset="0"/>
              </a:rPr>
              <a:t>la tortură, </a:t>
            </a:r>
            <a:r>
              <a:rPr lang="ro-RO" sz="2800" dirty="0" smtClean="0">
                <a:latin typeface="Comic Sans MS" panose="030F0702030302020204" pitchFamily="66" charset="0"/>
              </a:rPr>
              <a:t>umilințe, </a:t>
            </a:r>
            <a:r>
              <a:rPr lang="ro-RO" sz="2800" dirty="0">
                <a:latin typeface="Comic Sans MS" panose="030F0702030302020204" pitchFamily="66" charset="0"/>
              </a:rPr>
              <a:t>tratamente inumane, spălarea  creierelor, mari intelectuali, şi nu numai, în perioada de după al Doilea Război Mondial. </a:t>
            </a:r>
            <a:r>
              <a:rPr lang="ro-RO" sz="2800" dirty="0" smtClean="0">
                <a:latin typeface="Comic Sans MS" panose="030F0702030302020204" pitchFamily="66" charset="0"/>
              </a:rPr>
              <a:t>Personalități </a:t>
            </a:r>
            <a:r>
              <a:rPr lang="ro-RO" sz="2800" dirty="0">
                <a:latin typeface="Comic Sans MS" panose="030F0702030302020204" pitchFamily="66" charset="0"/>
              </a:rPr>
              <a:t>ca Valeriu Gafencu, Radu Gyr, Arsenie Boca, Mircea Vulcănescu, Ioan Ianolide, Dumitru Uţă, Alexandru Ştefanescu, Iustin Parvu, lista fiind foarte lungă până la sute de mii, au plătit prin jertfă pentru crezul şi </a:t>
            </a:r>
            <a:r>
              <a:rPr lang="ro-RO" sz="2800" dirty="0" smtClean="0">
                <a:latin typeface="Comic Sans MS" panose="030F0702030302020204" pitchFamily="66" charset="0"/>
              </a:rPr>
              <a:t>credința </a:t>
            </a:r>
            <a:r>
              <a:rPr lang="ro-RO" sz="2800" dirty="0">
                <a:latin typeface="Comic Sans MS" panose="030F0702030302020204" pitchFamily="66" charset="0"/>
              </a:rPr>
              <a:t>lor”, a completat Maria </a:t>
            </a:r>
            <a:r>
              <a:rPr lang="ro-RO" sz="2800" dirty="0" smtClean="0">
                <a:latin typeface="Comic Sans MS" panose="030F0702030302020204" pitchFamily="66" charset="0"/>
              </a:rPr>
              <a:t>Ghiță.</a:t>
            </a:r>
            <a:endParaRPr lang="ro-RO" sz="2800" dirty="0">
              <a:latin typeface="Comic Sans MS" panose="030F0702030302020204" pitchFamily="66" charset="0"/>
            </a:endParaRPr>
          </a:p>
          <a:p>
            <a:r>
              <a:rPr lang="ro-RO" sz="2800" dirty="0">
                <a:latin typeface="Comic Sans MS" panose="030F0702030302020204" pitchFamily="66" charset="0"/>
              </a:rPr>
              <a:t> </a:t>
            </a:r>
            <a:endParaRPr lang="ro-RO" sz="2800" dirty="0">
              <a:effectLst/>
              <a:latin typeface="Comic Sans MS" panose="030F0702030302020204" pitchFamily="66" charset="0"/>
            </a:endParaRPr>
          </a:p>
        </p:txBody>
      </p:sp>
    </p:spTree>
    <p:extLst>
      <p:ext uri="{BB962C8B-B14F-4D97-AF65-F5344CB8AC3E}">
        <p14:creationId xmlns:p14="http://schemas.microsoft.com/office/powerpoint/2010/main" val="113710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7030A0"/>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pic>
        <p:nvPicPr>
          <p:cNvPr id="2" name="I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021" y="199505"/>
            <a:ext cx="9243753" cy="473825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8782964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7030A0"/>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2" name="Dreptunghi 1"/>
          <p:cNvSpPr/>
          <p:nvPr/>
        </p:nvSpPr>
        <p:spPr>
          <a:xfrm>
            <a:off x="216132" y="451672"/>
            <a:ext cx="11720944" cy="6186309"/>
          </a:xfrm>
          <a:prstGeom prst="rect">
            <a:avLst/>
          </a:prstGeom>
        </p:spPr>
        <p:txBody>
          <a:bodyPr wrap="square">
            <a:spAutoFit/>
          </a:bodyPr>
          <a:lstStyle/>
          <a:p>
            <a:r>
              <a:rPr lang="ro-RO" sz="3600" b="1" dirty="0">
                <a:latin typeface="Comic Sans MS" panose="030F0702030302020204" pitchFamily="66" charset="0"/>
              </a:rPr>
              <a:t>Olimpiade, faza </a:t>
            </a:r>
            <a:r>
              <a:rPr lang="ro-RO" sz="3600" b="1" dirty="0" smtClean="0">
                <a:latin typeface="Comic Sans MS" panose="030F0702030302020204" pitchFamily="66" charset="0"/>
              </a:rPr>
              <a:t>națională</a:t>
            </a:r>
            <a:endParaRPr lang="ro-RO" sz="3600" dirty="0">
              <a:latin typeface="Comic Sans MS" panose="030F0702030302020204" pitchFamily="66" charset="0"/>
            </a:endParaRPr>
          </a:p>
          <a:p>
            <a:r>
              <a:rPr lang="ro-RO" sz="3600" dirty="0">
                <a:latin typeface="Comic Sans MS" panose="030F0702030302020204" pitchFamily="66" charset="0"/>
              </a:rPr>
              <a:t>În săptămâna 1-5 aprilie, s-a derulat faza </a:t>
            </a:r>
            <a:r>
              <a:rPr lang="ro-RO" sz="3600" dirty="0" smtClean="0">
                <a:latin typeface="Comic Sans MS" panose="030F0702030302020204" pitchFamily="66" charset="0"/>
              </a:rPr>
              <a:t>națională </a:t>
            </a:r>
            <a:r>
              <a:rPr lang="ro-RO" sz="3600" dirty="0">
                <a:latin typeface="Comic Sans MS" panose="030F0702030302020204" pitchFamily="66" charset="0"/>
              </a:rPr>
              <a:t>a olimpiadei la toate disciplinele. Colegiul </a:t>
            </a:r>
            <a:r>
              <a:rPr lang="ro-RO" sz="3600" dirty="0" smtClean="0">
                <a:latin typeface="Comic Sans MS" panose="030F0702030302020204" pitchFamily="66" charset="0"/>
              </a:rPr>
              <a:t>„Dragoș </a:t>
            </a:r>
            <a:r>
              <a:rPr lang="ro-RO" sz="3600" dirty="0">
                <a:latin typeface="Comic Sans MS" panose="030F0702030302020204" pitchFamily="66" charset="0"/>
              </a:rPr>
              <a:t>Vodă” a fost reprezentat de Simona Alboi, la Limba şi Literatura Română, Irène </a:t>
            </a:r>
            <a:r>
              <a:rPr lang="ro-RO" sz="3600" dirty="0" smtClean="0">
                <a:latin typeface="Comic Sans MS" panose="030F0702030302020204" pitchFamily="66" charset="0"/>
              </a:rPr>
              <a:t>Călească, </a:t>
            </a:r>
            <a:r>
              <a:rPr lang="ro-RO" sz="3600" dirty="0">
                <a:latin typeface="Comic Sans MS" panose="030F0702030302020204" pitchFamily="66" charset="0"/>
              </a:rPr>
              <a:t>la Limba Franceză, Sofica Piticari, la Chimie, Ionuţ Ciobanu şi Alexandru Negură, la Fizică, </a:t>
            </a:r>
            <a:r>
              <a:rPr lang="ro-RO" sz="3600" dirty="0" smtClean="0">
                <a:latin typeface="Comic Sans MS" panose="030F0702030302020204" pitchFamily="66" charset="0"/>
              </a:rPr>
              <a:t>îndrumați </a:t>
            </a:r>
            <a:r>
              <a:rPr lang="ro-RO" sz="3600" dirty="0">
                <a:latin typeface="Comic Sans MS" panose="030F0702030302020204" pitchFamily="66" charset="0"/>
              </a:rPr>
              <a:t>de profesorii Dorina Ghidion, Anemarie Penteleiciuc, Mariana Ciubotaru şi Nicolae Debren. Colecţia de premii a Colegiului s-a îmbogăţit cu un Premiu special la Limba şi Literatura Română şi două Menţiuni la Fizică.</a:t>
            </a:r>
            <a:endParaRPr lang="ro-RO" sz="3600" dirty="0">
              <a:effectLst/>
              <a:latin typeface="Comic Sans MS" panose="030F0702030302020204" pitchFamily="66" charset="0"/>
            </a:endParaRPr>
          </a:p>
        </p:txBody>
      </p:sp>
    </p:spTree>
    <p:extLst>
      <p:ext uri="{BB962C8B-B14F-4D97-AF65-F5344CB8AC3E}">
        <p14:creationId xmlns:p14="http://schemas.microsoft.com/office/powerpoint/2010/main" val="519268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7030A0"/>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2" name="Titlu 1"/>
          <p:cNvSpPr>
            <a:spLocks noGrp="1"/>
          </p:cNvSpPr>
          <p:nvPr>
            <p:ph type="ctrTitle"/>
          </p:nvPr>
        </p:nvSpPr>
        <p:spPr/>
        <p:txBody>
          <a:bodyPr/>
          <a:lstStyle/>
          <a:p>
            <a:r>
              <a:rPr lang="en-US" dirty="0" smtClean="0">
                <a:latin typeface="Curlz MT" panose="04040404050702020202" pitchFamily="82" charset="0"/>
              </a:rPr>
              <a:t>Proiect realizat de : Peiu Ioana Iuliana </a:t>
            </a:r>
            <a:endParaRPr lang="ro-RO" dirty="0">
              <a:latin typeface="Curlz MT" panose="04040404050702020202" pitchFamily="82" charset="0"/>
            </a:endParaRPr>
          </a:p>
        </p:txBody>
      </p:sp>
      <p:sp>
        <p:nvSpPr>
          <p:cNvPr id="3" name="Subtitlu 2"/>
          <p:cNvSpPr>
            <a:spLocks noGrp="1"/>
          </p:cNvSpPr>
          <p:nvPr>
            <p:ph type="subTitle" idx="1"/>
          </p:nvPr>
        </p:nvSpPr>
        <p:spPr/>
        <p:txBody>
          <a:bodyPr>
            <a:normAutofit/>
          </a:bodyPr>
          <a:lstStyle/>
          <a:p>
            <a:r>
              <a:rPr lang="en-US" sz="3200" dirty="0" smtClean="0">
                <a:latin typeface="Curlz MT" panose="04040404050702020202" pitchFamily="82" charset="0"/>
              </a:rPr>
              <a:t>Clasa a :</a:t>
            </a:r>
            <a:r>
              <a:rPr lang="en-US" sz="3600" dirty="0" smtClean="0">
                <a:latin typeface="Curlz MT" panose="04040404050702020202" pitchFamily="82" charset="0"/>
              </a:rPr>
              <a:t>XI-a F</a:t>
            </a:r>
            <a:endParaRPr lang="ro-RO" sz="3200" dirty="0">
              <a:latin typeface="Curlz MT" panose="04040404050702020202" pitchFamily="82" charset="0"/>
            </a:endParaRPr>
          </a:p>
        </p:txBody>
      </p:sp>
    </p:spTree>
    <p:extLst>
      <p:ext uri="{BB962C8B-B14F-4D97-AF65-F5344CB8AC3E}">
        <p14:creationId xmlns:p14="http://schemas.microsoft.com/office/powerpoint/2010/main" val="3326582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5000">
              <a:srgbClr val="7030A0"/>
            </a:gs>
            <a:gs pos="58000">
              <a:schemeClr val="accent1">
                <a:lumMod val="97000"/>
                <a:lumOff val="3000"/>
              </a:schemeClr>
            </a:gs>
            <a:gs pos="100000">
              <a:schemeClr val="accent1">
                <a:lumMod val="60000"/>
                <a:lumOff val="40000"/>
              </a:schemeClr>
            </a:gs>
          </a:gsLst>
          <a:lin ang="16200000" scaled="1"/>
        </a:gradFill>
        <a:effectLst/>
      </p:bgPr>
    </p:bg>
    <p:spTree>
      <p:nvGrpSpPr>
        <p:cNvPr id="1" name=""/>
        <p:cNvGrpSpPr/>
        <p:nvPr/>
      </p:nvGrpSpPr>
      <p:grpSpPr>
        <a:xfrm>
          <a:off x="0" y="0"/>
          <a:ext cx="0" cy="0"/>
          <a:chOff x="0" y="0"/>
          <a:chExt cx="0" cy="0"/>
        </a:xfrm>
      </p:grpSpPr>
      <p:sp>
        <p:nvSpPr>
          <p:cNvPr id="2" name="Dreptunghi 1"/>
          <p:cNvSpPr/>
          <p:nvPr/>
        </p:nvSpPr>
        <p:spPr>
          <a:xfrm>
            <a:off x="520931" y="1133454"/>
            <a:ext cx="11266516" cy="5262979"/>
          </a:xfrm>
          <a:prstGeom prst="rect">
            <a:avLst/>
          </a:prstGeom>
        </p:spPr>
        <p:txBody>
          <a:bodyPr wrap="square">
            <a:spAutoFit/>
          </a:bodyPr>
          <a:lstStyle/>
          <a:p>
            <a:r>
              <a:rPr lang="ro-RO" sz="2800" i="1" dirty="0" smtClean="0">
                <a:latin typeface="Comic Sans MS" panose="030F0702030302020204" pitchFamily="66" charset="0"/>
              </a:rPr>
              <a:t>Colegiul Na</a:t>
            </a:r>
            <a:r>
              <a:rPr lang="en-US" sz="2800" i="1" dirty="0">
                <a:latin typeface="Comic Sans MS" panose="030F0702030302020204" pitchFamily="66" charset="0"/>
              </a:rPr>
              <a:t>t</a:t>
            </a:r>
            <a:r>
              <a:rPr lang="ro-RO" sz="2800" i="1" dirty="0" smtClean="0">
                <a:latin typeface="Comic Sans MS" panose="030F0702030302020204" pitchFamily="66" charset="0"/>
              </a:rPr>
              <a:t>ional „Drago</a:t>
            </a:r>
            <a:r>
              <a:rPr lang="en-US" sz="2800" i="1" dirty="0">
                <a:latin typeface="Comic Sans MS" panose="030F0702030302020204" pitchFamily="66" charset="0"/>
              </a:rPr>
              <a:t>s</a:t>
            </a:r>
            <a:r>
              <a:rPr lang="ro-RO" sz="2800" i="1" dirty="0" smtClean="0">
                <a:latin typeface="Comic Sans MS" panose="030F0702030302020204" pitchFamily="66" charset="0"/>
              </a:rPr>
              <a:t> Vodă” din Câmpulung Moldovenesc (în trecut Liceul „Drago</a:t>
            </a:r>
            <a:r>
              <a:rPr lang="en-US" sz="2800" i="1" dirty="0" smtClean="0">
                <a:latin typeface="Comic Sans MS" panose="030F0702030302020204" pitchFamily="66" charset="0"/>
              </a:rPr>
              <a:t>s</a:t>
            </a:r>
            <a:r>
              <a:rPr lang="ro-RO" sz="2800" i="1" dirty="0" smtClean="0">
                <a:latin typeface="Comic Sans MS" panose="030F0702030302020204" pitchFamily="66" charset="0"/>
              </a:rPr>
              <a:t> Vodă”) este un liceu din municipiul Câmpulung Moldovenesc, jude</a:t>
            </a:r>
            <a:r>
              <a:rPr lang="en-US" sz="2800" i="1" dirty="0" smtClean="0">
                <a:latin typeface="Comic Sans MS" panose="030F0702030302020204" pitchFamily="66" charset="0"/>
              </a:rPr>
              <a:t>t</a:t>
            </a:r>
            <a:r>
              <a:rPr lang="ro-RO" sz="2800" i="1" dirty="0" smtClean="0">
                <a:latin typeface="Comic Sans MS" panose="030F0702030302020204" pitchFamily="66" charset="0"/>
              </a:rPr>
              <a:t>ul Suceava, situat în centrul localită</a:t>
            </a:r>
            <a:r>
              <a:rPr lang="en-US" sz="2800" i="1" dirty="0" smtClean="0">
                <a:latin typeface="Comic Sans MS" panose="030F0702030302020204" pitchFamily="66" charset="0"/>
              </a:rPr>
              <a:t>t</a:t>
            </a:r>
            <a:r>
              <a:rPr lang="ro-RO" sz="2800" i="1" dirty="0" smtClean="0">
                <a:latin typeface="Comic Sans MS" panose="030F0702030302020204" pitchFamily="66" charset="0"/>
              </a:rPr>
              <a:t>ii, pe Strada Liceului nr. 1.Liceul a fost înfiin</a:t>
            </a:r>
            <a:r>
              <a:rPr lang="en-US" sz="2800" i="1" dirty="0" smtClean="0">
                <a:latin typeface="Comic Sans MS" panose="030F0702030302020204" pitchFamily="66" charset="0"/>
              </a:rPr>
              <a:t>t</a:t>
            </a:r>
            <a:r>
              <a:rPr lang="ro-RO" sz="2800" i="1" dirty="0" smtClean="0">
                <a:latin typeface="Comic Sans MS" panose="030F0702030302020204" pitchFamily="66" charset="0"/>
              </a:rPr>
              <a:t>at în anul 1907 când, la insisten</a:t>
            </a:r>
            <a:r>
              <a:rPr lang="en-US" sz="2800" i="1" dirty="0" smtClean="0">
                <a:latin typeface="Comic Sans MS" panose="030F0702030302020204" pitchFamily="66" charset="0"/>
              </a:rPr>
              <a:t>t</a:t>
            </a:r>
            <a:r>
              <a:rPr lang="ro-RO" sz="2800" i="1" dirty="0" smtClean="0">
                <a:latin typeface="Comic Sans MS" panose="030F0702030302020204" pitchFamily="66" charset="0"/>
              </a:rPr>
              <a:t>ele contelui Franz von Bellegarde (1833-1912), deputatul de Câmpulung în parlamentul austriac, împăratul Franz Iosif a emis Decretul imparatesc austriac pentru întemeierea unui gimnaziu complet cu 8 clase în ora</a:t>
            </a:r>
            <a:r>
              <a:rPr lang="en-US" sz="2800" i="1" dirty="0" smtClean="0">
                <a:latin typeface="Comic Sans MS" panose="030F0702030302020204" pitchFamily="66" charset="0"/>
              </a:rPr>
              <a:t>s</a:t>
            </a:r>
            <a:r>
              <a:rPr lang="ro-RO" sz="2800" i="1" dirty="0" smtClean="0">
                <a:latin typeface="Comic Sans MS" panose="030F0702030302020204" pitchFamily="66" charset="0"/>
              </a:rPr>
              <a:t>ul Câmpulung Moldovenesc. Cu urmare, prin Decretul nr. 40301/3.10.1907 Ministerului de Culte </a:t>
            </a:r>
            <a:r>
              <a:rPr lang="en-US" sz="2800" i="1" dirty="0" smtClean="0">
                <a:latin typeface="Comic Sans MS" panose="030F0702030302020204" pitchFamily="66" charset="0"/>
              </a:rPr>
              <a:t>s</a:t>
            </a:r>
            <a:r>
              <a:rPr lang="ro-RO" sz="2800" i="1" dirty="0" smtClean="0">
                <a:latin typeface="Comic Sans MS" panose="030F0702030302020204" pitchFamily="66" charset="0"/>
              </a:rPr>
              <a:t>i Instruc</a:t>
            </a:r>
            <a:r>
              <a:rPr lang="en-US" sz="2800" i="1" dirty="0" smtClean="0">
                <a:latin typeface="Comic Sans MS" panose="030F0702030302020204" pitchFamily="66" charset="0"/>
              </a:rPr>
              <a:t>t</a:t>
            </a:r>
            <a:r>
              <a:rPr lang="ro-RO" sz="2800" i="1" dirty="0" smtClean="0">
                <a:latin typeface="Comic Sans MS" panose="030F0702030302020204" pitchFamily="66" charset="0"/>
              </a:rPr>
              <a:t>iune al Austriei, se stabilea statutul noului gimnaziu care urma să fie dirijat de un director, de 10 cadre didactice </a:t>
            </a:r>
            <a:r>
              <a:rPr lang="en-US" sz="2800" i="1" dirty="0" smtClean="0">
                <a:latin typeface="Comic Sans MS" panose="030F0702030302020204" pitchFamily="66" charset="0"/>
              </a:rPr>
              <a:t>s</a:t>
            </a:r>
            <a:r>
              <a:rPr lang="ro-RO" sz="2800" i="1" dirty="0" smtClean="0">
                <a:latin typeface="Comic Sans MS" panose="030F0702030302020204" pitchFamily="66" charset="0"/>
              </a:rPr>
              <a:t>i "un servitor definitiv".</a:t>
            </a:r>
            <a:endParaRPr lang="ro-RO" sz="2800" i="1" dirty="0">
              <a:latin typeface="Comic Sans MS" panose="030F0702030302020204" pitchFamily="66" charset="0"/>
            </a:endParaRPr>
          </a:p>
        </p:txBody>
      </p:sp>
    </p:spTree>
    <p:extLst>
      <p:ext uri="{BB962C8B-B14F-4D97-AF65-F5344CB8AC3E}">
        <p14:creationId xmlns:p14="http://schemas.microsoft.com/office/powerpoint/2010/main" val="4244865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5000">
              <a:srgbClr val="7030A0"/>
            </a:gs>
            <a:gs pos="58000">
              <a:schemeClr val="accent1">
                <a:lumMod val="97000"/>
                <a:lumOff val="3000"/>
              </a:schemeClr>
            </a:gs>
            <a:gs pos="100000">
              <a:schemeClr val="accent1">
                <a:lumMod val="60000"/>
                <a:lumOff val="40000"/>
              </a:schemeClr>
            </a:gs>
          </a:gsLst>
          <a:lin ang="16200000" scaled="1"/>
        </a:gradFill>
        <a:effectLst/>
      </p:bgPr>
    </p:bg>
    <p:spTree>
      <p:nvGrpSpPr>
        <p:cNvPr id="1" name=""/>
        <p:cNvGrpSpPr/>
        <p:nvPr/>
      </p:nvGrpSpPr>
      <p:grpSpPr>
        <a:xfrm>
          <a:off x="0" y="0"/>
          <a:ext cx="0" cy="0"/>
          <a:chOff x="0" y="0"/>
          <a:chExt cx="0" cy="0"/>
        </a:xfrm>
      </p:grpSpPr>
      <p:pic>
        <p:nvPicPr>
          <p:cNvPr id="2" name="I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5797" y="548640"/>
            <a:ext cx="7797338" cy="5752407"/>
          </a:xfrm>
          <a:prstGeom prst="rect">
            <a:avLst/>
          </a:prstGeom>
          <a:ln>
            <a:noFill/>
          </a:ln>
          <a:effectLst>
            <a:softEdge rad="112500"/>
          </a:effectLst>
        </p:spPr>
      </p:pic>
    </p:spTree>
    <p:extLst>
      <p:ext uri="{BB962C8B-B14F-4D97-AF65-F5344CB8AC3E}">
        <p14:creationId xmlns:p14="http://schemas.microsoft.com/office/powerpoint/2010/main" val="189218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5000">
              <a:srgbClr val="7030A0"/>
            </a:gs>
            <a:gs pos="58000">
              <a:schemeClr val="accent1">
                <a:lumMod val="97000"/>
                <a:lumOff val="3000"/>
              </a:schemeClr>
            </a:gs>
            <a:gs pos="100000">
              <a:schemeClr val="accent1">
                <a:lumMod val="60000"/>
                <a:lumOff val="40000"/>
              </a:schemeClr>
            </a:gs>
          </a:gsLst>
          <a:lin ang="16200000" scaled="1"/>
        </a:gradFill>
        <a:effectLst/>
      </p:bgPr>
    </p:bg>
    <p:spTree>
      <p:nvGrpSpPr>
        <p:cNvPr id="1" name=""/>
        <p:cNvGrpSpPr/>
        <p:nvPr/>
      </p:nvGrpSpPr>
      <p:grpSpPr>
        <a:xfrm>
          <a:off x="0" y="0"/>
          <a:ext cx="0" cy="0"/>
          <a:chOff x="0" y="0"/>
          <a:chExt cx="0" cy="0"/>
        </a:xfrm>
      </p:grpSpPr>
      <p:sp>
        <p:nvSpPr>
          <p:cNvPr id="2" name="Dreptunghi 1"/>
          <p:cNvSpPr/>
          <p:nvPr/>
        </p:nvSpPr>
        <p:spPr>
          <a:xfrm>
            <a:off x="271549" y="423641"/>
            <a:ext cx="11748656" cy="5632311"/>
          </a:xfrm>
          <a:prstGeom prst="rect">
            <a:avLst/>
          </a:prstGeom>
        </p:spPr>
        <p:txBody>
          <a:bodyPr wrap="square">
            <a:spAutoFit/>
          </a:bodyPr>
          <a:lstStyle/>
          <a:p>
            <a:r>
              <a:rPr lang="ro-RO" sz="3600" dirty="0" smtClean="0">
                <a:latin typeface="Chiller" panose="04020404031007020602" pitchFamily="82" charset="0"/>
              </a:rPr>
              <a:t>Primul director al gimnaziului a fost Daniil Verenca, venit din Cernăuți. Dintre primii profesori ai liceului sunt de menționat Modest cavaler de Sorocea, Dimitrie Logigan </a:t>
            </a:r>
            <a:r>
              <a:rPr lang="en-US" sz="3600" dirty="0" smtClean="0">
                <a:latin typeface="Chiller" panose="04020404031007020602" pitchFamily="82" charset="0"/>
              </a:rPr>
              <a:t>s</a:t>
            </a:r>
            <a:r>
              <a:rPr lang="ro-RO" sz="3600" dirty="0" smtClean="0">
                <a:latin typeface="Chiller" panose="04020404031007020602" pitchFamily="82" charset="0"/>
              </a:rPr>
              <a:t>i Ion </a:t>
            </a:r>
            <a:r>
              <a:rPr lang="en-US" sz="3600" dirty="0" smtClean="0">
                <a:latin typeface="Chiller" panose="04020404031007020602" pitchFamily="82" charset="0"/>
              </a:rPr>
              <a:t>S</a:t>
            </a:r>
            <a:r>
              <a:rPr lang="ro-RO" sz="3600" dirty="0" smtClean="0">
                <a:latin typeface="Chiller" panose="04020404031007020602" pitchFamily="82" charset="0"/>
              </a:rPr>
              <a:t>tefureac.</a:t>
            </a:r>
            <a:endParaRPr lang="en-US" sz="3600" dirty="0" smtClean="0">
              <a:latin typeface="Chiller" panose="04020404031007020602" pitchFamily="82" charset="0"/>
            </a:endParaRPr>
          </a:p>
          <a:p>
            <a:r>
              <a:rPr lang="ro-RO" sz="3600" dirty="0" smtClean="0">
                <a:latin typeface="Chiller" panose="04020404031007020602" pitchFamily="82" charset="0"/>
              </a:rPr>
              <a:t>În perioada 1907-1918 liceul a funcționat având româna </a:t>
            </a:r>
            <a:r>
              <a:rPr lang="en-US" sz="3600" dirty="0" smtClean="0">
                <a:latin typeface="Chiller" panose="04020404031007020602" pitchFamily="82" charset="0"/>
              </a:rPr>
              <a:t>s</a:t>
            </a:r>
            <a:r>
              <a:rPr lang="ro-RO" sz="3600" dirty="0" smtClean="0">
                <a:latin typeface="Chiller" panose="04020404031007020602" pitchFamily="82" charset="0"/>
              </a:rPr>
              <a:t>i germana ca limbile de predare.</a:t>
            </a:r>
            <a:endParaRPr lang="en-US" sz="3600" dirty="0" smtClean="0">
              <a:latin typeface="Chiller" panose="04020404031007020602" pitchFamily="82" charset="0"/>
            </a:endParaRPr>
          </a:p>
          <a:p>
            <a:r>
              <a:rPr lang="ro-RO" sz="3600" dirty="0" smtClean="0">
                <a:latin typeface="Chiller" panose="04020404031007020602" pitchFamily="82" charset="0"/>
              </a:rPr>
              <a:t>După unirea Bucovinei cu România, în 1918, structura liceului s-a schimbat, rămânând cu româna ca singură limbă de învățământ. Director al liceului a fost numit Ioan Bile</a:t>
            </a:r>
            <a:r>
              <a:rPr lang="en-US" sz="3600" dirty="0" smtClean="0">
                <a:latin typeface="Chiller" panose="04020404031007020602" pitchFamily="82" charset="0"/>
              </a:rPr>
              <a:t>t</a:t>
            </a:r>
            <a:r>
              <a:rPr lang="ro-RO" sz="3600" dirty="0" smtClean="0">
                <a:latin typeface="Chiller" panose="04020404031007020602" pitchFamily="82" charset="0"/>
              </a:rPr>
              <a:t>chi-Albescu care a condus liceul din 1918 până în 1941, având o contribuție esențială în ridicarea prestigiului unității de învățământ. În 1919 gimnaziul a fost denumit Liceul </a:t>
            </a:r>
            <a:r>
              <a:rPr lang="ro-RO" sz="3600" dirty="0" err="1" smtClean="0">
                <a:latin typeface="Chiller" panose="04020404031007020602" pitchFamily="82" charset="0"/>
              </a:rPr>
              <a:t>Drago</a:t>
            </a:r>
            <a:r>
              <a:rPr lang="en-US" sz="3600" dirty="0" smtClean="0">
                <a:latin typeface="Chiller" panose="04020404031007020602" pitchFamily="82" charset="0"/>
              </a:rPr>
              <a:t>s</a:t>
            </a:r>
            <a:r>
              <a:rPr lang="ro-RO" sz="3600" dirty="0" smtClean="0">
                <a:latin typeface="Chiller" panose="04020404031007020602" pitchFamily="82" charset="0"/>
              </a:rPr>
              <a:t> Vodă.</a:t>
            </a:r>
            <a:endParaRPr lang="ro-RO" sz="3600" dirty="0">
              <a:latin typeface="Chiller" panose="04020404031007020602" pitchFamily="82" charset="0"/>
            </a:endParaRPr>
          </a:p>
        </p:txBody>
      </p:sp>
    </p:spTree>
    <p:extLst>
      <p:ext uri="{BB962C8B-B14F-4D97-AF65-F5344CB8AC3E}">
        <p14:creationId xmlns:p14="http://schemas.microsoft.com/office/powerpoint/2010/main" val="1879645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7030A0"/>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effectLst/>
      </p:bgPr>
    </p:bg>
    <p:spTree>
      <p:nvGrpSpPr>
        <p:cNvPr id="1" name=""/>
        <p:cNvGrpSpPr/>
        <p:nvPr/>
      </p:nvGrpSpPr>
      <p:grpSpPr>
        <a:xfrm>
          <a:off x="0" y="0"/>
          <a:ext cx="0" cy="0"/>
          <a:chOff x="0" y="0"/>
          <a:chExt cx="0" cy="0"/>
        </a:xfrm>
      </p:grpSpPr>
      <p:sp>
        <p:nvSpPr>
          <p:cNvPr id="2" name="Dreptunghi 1"/>
          <p:cNvSpPr/>
          <p:nvPr/>
        </p:nvSpPr>
        <p:spPr>
          <a:xfrm>
            <a:off x="116378" y="1180407"/>
            <a:ext cx="12075622" cy="4154984"/>
          </a:xfrm>
          <a:prstGeom prst="rect">
            <a:avLst/>
          </a:prstGeom>
        </p:spPr>
        <p:txBody>
          <a:bodyPr wrap="square">
            <a:spAutoFit/>
          </a:bodyPr>
          <a:lstStyle/>
          <a:p>
            <a:r>
              <a:rPr lang="ro-RO" sz="4400" dirty="0">
                <a:latin typeface="Comic Sans MS" panose="030F0702030302020204" pitchFamily="66" charset="0"/>
              </a:rPr>
              <a:t>În 1949, odată cu reforma </a:t>
            </a:r>
            <a:r>
              <a:rPr lang="ro-RO" sz="4400" dirty="0" err="1" smtClean="0">
                <a:latin typeface="Comic Sans MS" panose="030F0702030302020204" pitchFamily="66" charset="0"/>
              </a:rPr>
              <a:t>învă</a:t>
            </a:r>
            <a:r>
              <a:rPr lang="en-US" sz="4400" dirty="0" smtClean="0">
                <a:latin typeface="Comic Sans MS" panose="030F0702030302020204" pitchFamily="66" charset="0"/>
              </a:rPr>
              <a:t>t</a:t>
            </a:r>
            <a:r>
              <a:rPr lang="ro-RO" sz="4400" dirty="0" err="1" smtClean="0">
                <a:latin typeface="Comic Sans MS" panose="030F0702030302020204" pitchFamily="66" charset="0"/>
              </a:rPr>
              <a:t>ământului</a:t>
            </a:r>
            <a:r>
              <a:rPr lang="ro-RO" sz="4400" dirty="0">
                <a:latin typeface="Comic Sans MS" panose="030F0702030302020204" pitchFamily="66" charset="0"/>
              </a:rPr>
              <a:t>, se schimbă numele liceului care devine </a:t>
            </a:r>
            <a:r>
              <a:rPr lang="en-US" sz="4400" dirty="0" smtClean="0">
                <a:latin typeface="Comic Sans MS" panose="030F0702030302020204" pitchFamily="66" charset="0"/>
              </a:rPr>
              <a:t>s</a:t>
            </a:r>
            <a:r>
              <a:rPr lang="ro-RO" sz="4400" dirty="0" smtClean="0">
                <a:latin typeface="Comic Sans MS" panose="030F0702030302020204" pitchFamily="66" charset="0"/>
              </a:rPr>
              <a:t>coală </a:t>
            </a:r>
            <a:r>
              <a:rPr lang="ro-RO" sz="4400" dirty="0">
                <a:latin typeface="Comic Sans MS" panose="030F0702030302020204" pitchFamily="66" charset="0"/>
              </a:rPr>
              <a:t>Medie. În 1957, cu prilejul serbării semi-centenarului liceului, se revine la denumirea Liceul </a:t>
            </a:r>
            <a:r>
              <a:rPr lang="ro-RO" sz="4400" dirty="0" smtClean="0">
                <a:latin typeface="Comic Sans MS" panose="030F0702030302020204" pitchFamily="66" charset="0"/>
              </a:rPr>
              <a:t>Drago</a:t>
            </a:r>
            <a:r>
              <a:rPr lang="en-US" sz="4400" dirty="0" smtClean="0">
                <a:latin typeface="Comic Sans MS" panose="030F0702030302020204" pitchFamily="66" charset="0"/>
              </a:rPr>
              <a:t>s</a:t>
            </a:r>
            <a:r>
              <a:rPr lang="ro-RO" sz="4400" dirty="0" smtClean="0">
                <a:latin typeface="Comic Sans MS" panose="030F0702030302020204" pitchFamily="66" charset="0"/>
              </a:rPr>
              <a:t> </a:t>
            </a:r>
            <a:r>
              <a:rPr lang="ro-RO" sz="4400" dirty="0">
                <a:latin typeface="Comic Sans MS" panose="030F0702030302020204" pitchFamily="66" charset="0"/>
              </a:rPr>
              <a:t>Vodă. În anul 2001, liceul devine colegiu </a:t>
            </a:r>
            <a:r>
              <a:rPr lang="ro-RO" sz="4400" dirty="0" smtClean="0">
                <a:latin typeface="Comic Sans MS" panose="030F0702030302020204" pitchFamily="66" charset="0"/>
              </a:rPr>
              <a:t>na</a:t>
            </a:r>
            <a:r>
              <a:rPr lang="en-US" sz="4400" dirty="0" smtClean="0">
                <a:latin typeface="Comic Sans MS" panose="030F0702030302020204" pitchFamily="66" charset="0"/>
              </a:rPr>
              <a:t>t</a:t>
            </a:r>
            <a:r>
              <a:rPr lang="ro-RO" sz="4400" dirty="0" smtClean="0">
                <a:latin typeface="Comic Sans MS" panose="030F0702030302020204" pitchFamily="66" charset="0"/>
              </a:rPr>
              <a:t>ional</a:t>
            </a:r>
            <a:r>
              <a:rPr lang="ro-RO" sz="4400" dirty="0">
                <a:latin typeface="Comic Sans MS" panose="030F0702030302020204" pitchFamily="66" charset="0"/>
              </a:rPr>
              <a:t>.</a:t>
            </a:r>
          </a:p>
        </p:txBody>
      </p:sp>
    </p:spTree>
    <p:extLst>
      <p:ext uri="{BB962C8B-B14F-4D97-AF65-F5344CB8AC3E}">
        <p14:creationId xmlns:p14="http://schemas.microsoft.com/office/powerpoint/2010/main" val="488801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7030A0"/>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pic>
        <p:nvPicPr>
          <p:cNvPr id="2" name="I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4277" y="748146"/>
            <a:ext cx="9576262" cy="541989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4154405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7030A0"/>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2" name="Dreptunghi 1"/>
          <p:cNvSpPr/>
          <p:nvPr/>
        </p:nvSpPr>
        <p:spPr>
          <a:xfrm>
            <a:off x="166255" y="133004"/>
            <a:ext cx="11571316" cy="1938992"/>
          </a:xfrm>
          <a:prstGeom prst="rect">
            <a:avLst/>
          </a:prstGeom>
        </p:spPr>
        <p:txBody>
          <a:bodyPr wrap="square">
            <a:spAutoFit/>
          </a:bodyPr>
          <a:lstStyle/>
          <a:p>
            <a:r>
              <a:rPr lang="ro-RO" sz="4000" dirty="0">
                <a:latin typeface="Chiller" panose="04020404031007020602" pitchFamily="82" charset="0"/>
              </a:rPr>
              <a:t>În prezent, Colegiul </a:t>
            </a:r>
            <a:r>
              <a:rPr lang="ro-RO" sz="4000" dirty="0" smtClean="0">
                <a:latin typeface="Chiller" panose="04020404031007020602" pitchFamily="82" charset="0"/>
              </a:rPr>
              <a:t>Na</a:t>
            </a:r>
            <a:r>
              <a:rPr lang="en-US" sz="4000" dirty="0" smtClean="0">
                <a:latin typeface="Chiller" panose="04020404031007020602" pitchFamily="82" charset="0"/>
              </a:rPr>
              <a:t>t</a:t>
            </a:r>
            <a:r>
              <a:rPr lang="ro-RO" sz="4000" dirty="0" smtClean="0">
                <a:latin typeface="Chiller" panose="04020404031007020602" pitchFamily="82" charset="0"/>
              </a:rPr>
              <a:t>ional </a:t>
            </a:r>
            <a:r>
              <a:rPr lang="ro-RO" sz="4000" dirty="0">
                <a:latin typeface="Chiller" panose="04020404031007020602" pitchFamily="82" charset="0"/>
              </a:rPr>
              <a:t>Drago? Vodă oferă studii liceale cu o durată de 4 ani, pe 4 profiluri teoretice: dintre care 2 reale: matematică-informatică ?i </a:t>
            </a:r>
            <a:r>
              <a:rPr lang="en-US" sz="4000" dirty="0" smtClean="0">
                <a:latin typeface="Chiller" panose="04020404031007020602" pitchFamily="82" charset="0"/>
              </a:rPr>
              <a:t>S</a:t>
            </a:r>
            <a:r>
              <a:rPr lang="ro-RO" sz="4000" dirty="0" err="1" smtClean="0">
                <a:latin typeface="Chiller" panose="04020404031007020602" pitchFamily="82" charset="0"/>
              </a:rPr>
              <a:t>tiin</a:t>
            </a:r>
            <a:r>
              <a:rPr lang="en-US" sz="4000" dirty="0" smtClean="0">
                <a:latin typeface="Chiller" panose="04020404031007020602" pitchFamily="82" charset="0"/>
              </a:rPr>
              <a:t>t</a:t>
            </a:r>
            <a:r>
              <a:rPr lang="ro-RO" sz="4000" dirty="0" smtClean="0">
                <a:latin typeface="Chiller" panose="04020404031007020602" pitchFamily="82" charset="0"/>
              </a:rPr>
              <a:t>e </a:t>
            </a:r>
            <a:r>
              <a:rPr lang="ro-RO" sz="4000" dirty="0">
                <a:latin typeface="Chiller" panose="04020404031007020602" pitchFamily="82" charset="0"/>
              </a:rPr>
              <a:t>ale naturii, </a:t>
            </a:r>
            <a:r>
              <a:rPr lang="en-US" sz="4000" dirty="0" smtClean="0">
                <a:latin typeface="Chiller" panose="04020404031007020602" pitchFamily="82" charset="0"/>
              </a:rPr>
              <a:t>s</a:t>
            </a:r>
            <a:r>
              <a:rPr lang="ro-RO" sz="4000" dirty="0" smtClean="0">
                <a:latin typeface="Chiller" panose="04020404031007020602" pitchFamily="82" charset="0"/>
              </a:rPr>
              <a:t>i </a:t>
            </a:r>
            <a:r>
              <a:rPr lang="ro-RO" sz="4000" dirty="0">
                <a:latin typeface="Chiller" panose="04020404031007020602" pitchFamily="82" charset="0"/>
              </a:rPr>
              <a:t>2 umanistice: filologie si </a:t>
            </a:r>
            <a:r>
              <a:rPr lang="en-US" sz="4000" dirty="0" smtClean="0">
                <a:latin typeface="Chiller" panose="04020404031007020602" pitchFamily="82" charset="0"/>
              </a:rPr>
              <a:t>S</a:t>
            </a:r>
            <a:r>
              <a:rPr lang="ro-RO" sz="4000" dirty="0" err="1" smtClean="0">
                <a:latin typeface="Chiller" panose="04020404031007020602" pitchFamily="82" charset="0"/>
              </a:rPr>
              <a:t>tiin</a:t>
            </a:r>
            <a:r>
              <a:rPr lang="en-US" sz="4000" dirty="0" smtClean="0">
                <a:latin typeface="Chiller" panose="04020404031007020602" pitchFamily="82" charset="0"/>
              </a:rPr>
              <a:t>t</a:t>
            </a:r>
            <a:r>
              <a:rPr lang="ro-RO" sz="4000" dirty="0" smtClean="0">
                <a:latin typeface="Chiller" panose="04020404031007020602" pitchFamily="82" charset="0"/>
              </a:rPr>
              <a:t>e </a:t>
            </a:r>
            <a:r>
              <a:rPr lang="ro-RO" sz="4000" dirty="0">
                <a:latin typeface="Chiller" panose="04020404031007020602" pitchFamily="82" charset="0"/>
              </a:rPr>
              <a:t>sociale.</a:t>
            </a:r>
          </a:p>
        </p:txBody>
      </p:sp>
      <p:sp>
        <p:nvSpPr>
          <p:cNvPr id="3" name="Dreptunghi 2"/>
          <p:cNvSpPr/>
          <p:nvPr/>
        </p:nvSpPr>
        <p:spPr>
          <a:xfrm>
            <a:off x="166255" y="2302455"/>
            <a:ext cx="11754196" cy="3170099"/>
          </a:xfrm>
          <a:prstGeom prst="rect">
            <a:avLst/>
          </a:prstGeom>
        </p:spPr>
        <p:txBody>
          <a:bodyPr wrap="square">
            <a:spAutoFit/>
          </a:bodyPr>
          <a:lstStyle/>
          <a:p>
            <a:r>
              <a:rPr lang="ro-RO" sz="4000" dirty="0">
                <a:latin typeface="Chiller" panose="04020404031007020602" pitchFamily="82" charset="0"/>
              </a:rPr>
              <a:t>27 septembrie 1907</a:t>
            </a:r>
          </a:p>
          <a:p>
            <a:r>
              <a:rPr lang="ro-RO" sz="4000" dirty="0">
                <a:latin typeface="Chiller" panose="04020404031007020602" pitchFamily="82" charset="0"/>
              </a:rPr>
              <a:t> - Decretul imparatesc austriac hotara intemeierea unui gimnaziu complet cu 8 clase in Campulung Moldovenesc ;</a:t>
            </a:r>
          </a:p>
          <a:p>
            <a:r>
              <a:rPr lang="ro-RO" sz="4000" dirty="0">
                <a:latin typeface="Chiller" panose="04020404031007020602" pitchFamily="82" charset="0"/>
              </a:rPr>
              <a:t> - Un rol important in infiintarea acestui gimnaziu l-a avut deputatul de Campulung in parlamentul austriac din acea vreme, contele Franz Bellegarde </a:t>
            </a:r>
          </a:p>
        </p:txBody>
      </p:sp>
    </p:spTree>
    <p:extLst>
      <p:ext uri="{BB962C8B-B14F-4D97-AF65-F5344CB8AC3E}">
        <p14:creationId xmlns:p14="http://schemas.microsoft.com/office/powerpoint/2010/main" val="2725595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7030A0"/>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2" name="Dreptunghi 1"/>
          <p:cNvSpPr/>
          <p:nvPr/>
        </p:nvSpPr>
        <p:spPr>
          <a:xfrm>
            <a:off x="304800" y="351643"/>
            <a:ext cx="11887200" cy="2308324"/>
          </a:xfrm>
          <a:prstGeom prst="rect">
            <a:avLst/>
          </a:prstGeom>
        </p:spPr>
        <p:txBody>
          <a:bodyPr wrap="square">
            <a:spAutoFit/>
          </a:bodyPr>
          <a:lstStyle/>
          <a:p>
            <a:r>
              <a:rPr lang="ro-RO" sz="3600" dirty="0">
                <a:latin typeface="Blackadder ITC" panose="04020505051007020D02" pitchFamily="82" charset="0"/>
              </a:rPr>
              <a:t>3 octombrie 1907</a:t>
            </a:r>
          </a:p>
          <a:p>
            <a:r>
              <a:rPr lang="ro-RO" sz="3600" dirty="0">
                <a:latin typeface="Blackadder ITC" panose="04020505051007020D02" pitchFamily="82" charset="0"/>
              </a:rPr>
              <a:t> - Decretul Ministerului de culte si instructiunea acestuia nr. 40301/3.10.1907 reglementa statutul noului gimnaziu: un director, 10 cadre didactice si “un servitor definitiv”.</a:t>
            </a:r>
          </a:p>
        </p:txBody>
      </p:sp>
      <p:pic>
        <p:nvPicPr>
          <p:cNvPr id="3" name="I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3447" y="2510445"/>
            <a:ext cx="6365818" cy="3846628"/>
          </a:xfrm>
          <a:prstGeom prst="rect">
            <a:avLst/>
          </a:prstGeom>
        </p:spPr>
      </p:pic>
    </p:spTree>
    <p:extLst>
      <p:ext uri="{BB962C8B-B14F-4D97-AF65-F5344CB8AC3E}">
        <p14:creationId xmlns:p14="http://schemas.microsoft.com/office/powerpoint/2010/main" val="14099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7030A0"/>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2" name="Dreptunghi 1"/>
          <p:cNvSpPr/>
          <p:nvPr/>
        </p:nvSpPr>
        <p:spPr>
          <a:xfrm>
            <a:off x="199505" y="341065"/>
            <a:ext cx="11837324" cy="6001643"/>
          </a:xfrm>
          <a:prstGeom prst="rect">
            <a:avLst/>
          </a:prstGeom>
        </p:spPr>
        <p:txBody>
          <a:bodyPr wrap="square">
            <a:spAutoFit/>
          </a:bodyPr>
          <a:lstStyle/>
          <a:p>
            <a:r>
              <a:rPr lang="ro-RO" sz="3200" dirty="0">
                <a:latin typeface="Curlz MT" panose="04040404050702020202" pitchFamily="82" charset="0"/>
              </a:rPr>
              <a:t>Primul director: profesor dr. Daniil Verenca venit de la Cernauti.</a:t>
            </a:r>
          </a:p>
          <a:p>
            <a:r>
              <a:rPr lang="ro-RO" sz="3200" dirty="0">
                <a:latin typeface="Curlz MT" panose="04040404050702020202" pitchFamily="82" charset="0"/>
              </a:rPr>
              <a:t>Printre primiii profesori: Modest cavaler de Sorocean si Dimitrie Logigan, Ion Stefureac.</a:t>
            </a:r>
          </a:p>
          <a:p>
            <a:r>
              <a:rPr lang="ro-RO" sz="3200" dirty="0">
                <a:latin typeface="Curlz MT" panose="04040404050702020202" pitchFamily="82" charset="0"/>
              </a:rPr>
              <a:t>Limbile de predare: 1907-1918 – romana si germana; dupa 1918 – romana.</a:t>
            </a:r>
          </a:p>
          <a:p>
            <a:r>
              <a:rPr lang="ro-RO" sz="3200" dirty="0">
                <a:latin typeface="Curlz MT" panose="04040404050702020202" pitchFamily="82" charset="0"/>
              </a:rPr>
              <a:t>Directorul emblematic al scolii: prof. dr. Ioan Biletchi-Albescu (1918-1941).</a:t>
            </a:r>
          </a:p>
          <a:p>
            <a:r>
              <a:rPr lang="ro-RO" sz="3200" dirty="0">
                <a:latin typeface="Curlz MT" panose="04040404050702020202" pitchFamily="82" charset="0"/>
              </a:rPr>
              <a:t>1919- Gimnaziul de 8 clase primeste statutul de liceu sub denumirea </a:t>
            </a:r>
            <a:r>
              <a:rPr lang="ro-RO" sz="3200" dirty="0" smtClean="0">
                <a:latin typeface="Curlz MT" panose="04040404050702020202" pitchFamily="82" charset="0"/>
              </a:rPr>
              <a:t>“Dragoș-Voda</a:t>
            </a:r>
            <a:r>
              <a:rPr lang="ro-RO" sz="3200" dirty="0">
                <a:latin typeface="Curlz MT" panose="04040404050702020202" pitchFamily="82" charset="0"/>
              </a:rPr>
              <a:t>”.</a:t>
            </a:r>
          </a:p>
          <a:p>
            <a:r>
              <a:rPr lang="ro-RO" sz="3200" dirty="0">
                <a:latin typeface="Curlz MT" panose="04040404050702020202" pitchFamily="82" charset="0"/>
              </a:rPr>
              <a:t>1948- Reforma comunista a invatamantului retrage numele </a:t>
            </a:r>
            <a:r>
              <a:rPr lang="ro-RO" sz="3200" dirty="0" smtClean="0">
                <a:latin typeface="Curlz MT" panose="04040404050702020202" pitchFamily="82" charset="0"/>
              </a:rPr>
              <a:t>“Dragoș-Voda</a:t>
            </a:r>
            <a:r>
              <a:rPr lang="ro-RO" sz="3200" dirty="0">
                <a:latin typeface="Curlz MT" panose="04040404050702020202" pitchFamily="82" charset="0"/>
              </a:rPr>
              <a:t>” schimbandu-l cu cel de </a:t>
            </a:r>
            <a:r>
              <a:rPr lang="ro-RO" sz="3200" dirty="0" smtClean="0">
                <a:latin typeface="Curlz MT" panose="04040404050702020202" pitchFamily="82" charset="0"/>
              </a:rPr>
              <a:t>“Școala </a:t>
            </a:r>
            <a:r>
              <a:rPr lang="ro-RO" sz="3200" dirty="0">
                <a:latin typeface="Curlz MT" panose="04040404050702020202" pitchFamily="82" charset="0"/>
              </a:rPr>
              <a:t>Medie”.</a:t>
            </a:r>
          </a:p>
          <a:p>
            <a:r>
              <a:rPr lang="ro-RO" sz="3200" dirty="0">
                <a:latin typeface="Curlz MT" panose="04040404050702020202" pitchFamily="82" charset="0"/>
              </a:rPr>
              <a:t>1957- Semicentenarul scolii, se revine la numele </a:t>
            </a:r>
            <a:r>
              <a:rPr lang="ro-RO" sz="3200" dirty="0" smtClean="0">
                <a:latin typeface="Curlz MT" panose="04040404050702020202" pitchFamily="82" charset="0"/>
              </a:rPr>
              <a:t>“Dragoș-Voda</a:t>
            </a:r>
            <a:r>
              <a:rPr lang="ro-RO" sz="3200" dirty="0">
                <a:latin typeface="Curlz MT" panose="04040404050702020202" pitchFamily="82" charset="0"/>
              </a:rPr>
              <a:t>”.</a:t>
            </a:r>
          </a:p>
          <a:p>
            <a:r>
              <a:rPr lang="ro-RO" sz="3200" dirty="0">
                <a:latin typeface="Curlz MT" panose="04040404050702020202" pitchFamily="82" charset="0"/>
              </a:rPr>
              <a:t>2001- Liceul devine Colegiu National.</a:t>
            </a:r>
          </a:p>
          <a:p>
            <a:r>
              <a:rPr lang="ro-RO" sz="3200" dirty="0">
                <a:latin typeface="Curlz MT" panose="04040404050702020202" pitchFamily="82" charset="0"/>
              </a:rPr>
              <a:t>27 octombrie 2007: </a:t>
            </a:r>
            <a:r>
              <a:rPr lang="ro-RO" sz="3200" dirty="0" smtClean="0">
                <a:latin typeface="Curlz MT" panose="04040404050702020202" pitchFamily="82" charset="0"/>
              </a:rPr>
              <a:t>Sărbătoarea </a:t>
            </a:r>
            <a:r>
              <a:rPr lang="ro-RO" sz="3200" dirty="0">
                <a:latin typeface="Curlz MT" panose="04040404050702020202" pitchFamily="82" charset="0"/>
              </a:rPr>
              <a:t>Centenarului</a:t>
            </a:r>
          </a:p>
        </p:txBody>
      </p:sp>
    </p:spTree>
    <p:extLst>
      <p:ext uri="{BB962C8B-B14F-4D97-AF65-F5344CB8AC3E}">
        <p14:creationId xmlns:p14="http://schemas.microsoft.com/office/powerpoint/2010/main" val="394183864"/>
      </p:ext>
    </p:extLst>
  </p:cSld>
  <p:clrMapOvr>
    <a:masterClrMapping/>
  </p:clrMapOvr>
</p:sld>
</file>

<file path=ppt/theme/theme1.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1328</Words>
  <Application>Microsoft Office PowerPoint</Application>
  <PresentationFormat>Ecran lat</PresentationFormat>
  <Paragraphs>39</Paragraphs>
  <Slides>19</Slides>
  <Notes>0</Notes>
  <HiddenSlides>0</HiddenSlides>
  <MMClips>0</MMClips>
  <ScaleCrop>false</ScaleCrop>
  <HeadingPairs>
    <vt:vector size="6" baseType="variant">
      <vt:variant>
        <vt:lpstr>Fonturi utilizate</vt:lpstr>
      </vt:variant>
      <vt:variant>
        <vt:i4>9</vt:i4>
      </vt:variant>
      <vt:variant>
        <vt:lpstr>Temă</vt:lpstr>
      </vt:variant>
      <vt:variant>
        <vt:i4>1</vt:i4>
      </vt:variant>
      <vt:variant>
        <vt:lpstr>Titluri diapozitive</vt:lpstr>
      </vt:variant>
      <vt:variant>
        <vt:i4>19</vt:i4>
      </vt:variant>
    </vt:vector>
  </HeadingPairs>
  <TitlesOfParts>
    <vt:vector size="29" baseType="lpstr">
      <vt:lpstr>Arial</vt:lpstr>
      <vt:lpstr>Baskerville Old Face</vt:lpstr>
      <vt:lpstr>Blackadder ITC</vt:lpstr>
      <vt:lpstr>Bradley Hand ITC</vt:lpstr>
      <vt:lpstr>Calibri</vt:lpstr>
      <vt:lpstr>Calibri Light</vt:lpstr>
      <vt:lpstr>Chiller</vt:lpstr>
      <vt:lpstr>Comic Sans MS</vt:lpstr>
      <vt:lpstr>Curlz MT</vt:lpstr>
      <vt:lpstr>Temă Office</vt:lpstr>
      <vt:lpstr>Colegiul National Dragos-Voda </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Proiect realizat de : Peiu Ioana Iuliana </vt:lpstr>
    </vt:vector>
  </TitlesOfParts>
  <Company>Unitate Scolara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Colegiul National Dragos-Voda </dc:title>
  <dc:creator>Elev</dc:creator>
  <cp:lastModifiedBy>Elev</cp:lastModifiedBy>
  <cp:revision>8</cp:revision>
  <dcterms:created xsi:type="dcterms:W3CDTF">2013-10-18T08:45:21Z</dcterms:created>
  <dcterms:modified xsi:type="dcterms:W3CDTF">2013-11-15T09:44:46Z</dcterms:modified>
</cp:coreProperties>
</file>