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44" r:id="rId2"/>
    <p:sldMasterId id="2147483756" r:id="rId3"/>
    <p:sldMasterId id="2147483774" r:id="rId4"/>
    <p:sldMasterId id="2147483786" r:id="rId5"/>
  </p:sldMasterIdLst>
  <p:notesMasterIdLst>
    <p:notesMasterId r:id="rId26"/>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9966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7E89C-550B-4DAC-A48F-66732AF54D32}" type="datetimeFigureOut">
              <a:rPr lang="en-US" smtClean="0"/>
              <a:pPr/>
              <a:t>11/26/2013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DD218-E848-45E8-9372-B8EEC48E02FD}" type="slidenum">
              <a:rPr lang="en-US" smtClean="0"/>
              <a:pPr/>
              <a:t>‹#›</a:t>
            </a:fld>
            <a:endParaRPr lang="en-US"/>
          </a:p>
        </p:txBody>
      </p:sp>
    </p:spTree>
    <p:extLst>
      <p:ext uri="{BB962C8B-B14F-4D97-AF65-F5344CB8AC3E}">
        <p14:creationId xmlns:p14="http://schemas.microsoft.com/office/powerpoint/2010/main" val="407031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3DD218-E848-45E8-9372-B8EEC48E02F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9643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92017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374877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580562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027021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ane">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688727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ană cu trei imagini">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652137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732318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8084618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923D44-A265-4C35-B3D9-34A1C005FE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69E7B2AD-34D6-4093-8772-DC8079B6D005}" type="datetimeFigureOut">
              <a:rPr lang="en-US" smtClean="0"/>
              <a:pPr/>
              <a:t>11/26/2013</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103072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8" name="Slide Number Placeholder 7"/>
          <p:cNvSpPr>
            <a:spLocks noGrp="1"/>
          </p:cNvSpPr>
          <p:nvPr>
            <p:ph type="sldNum" sz="quarter" idx="11"/>
          </p:nvPr>
        </p:nvSpPr>
        <p:spPr/>
        <p:txBody>
          <a:bodyPr/>
          <a:lstStyle/>
          <a:p>
            <a:fld id="{1E923D44-A265-4C35-B3D9-34A1C005FE0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E923D44-A265-4C35-B3D9-34A1C005FE0F}"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9643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984238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69E7B2AD-34D6-4093-8772-DC8079B6D005}" type="datetimeFigureOut">
              <a:rPr lang="en-US" smtClean="0"/>
              <a:pPr/>
              <a:t>11/26/2013</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103072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9842383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9196555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1161022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4068388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0423149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0355680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4328364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9201762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37487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9196555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5805621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0270216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3 coloane">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6887273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loană cu trei imagini">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6521379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7323182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8084618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923D44-A265-4C35-B3D9-34A1C005FE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1161022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8" name="Slide Number Placeholder 7"/>
          <p:cNvSpPr>
            <a:spLocks noGrp="1"/>
          </p:cNvSpPr>
          <p:nvPr>
            <p:ph type="sldNum" sz="quarter" idx="11"/>
          </p:nvPr>
        </p:nvSpPr>
        <p:spPr/>
        <p:txBody>
          <a:bodyPr/>
          <a:lstStyle/>
          <a:p>
            <a:fld id="{1E923D44-A265-4C35-B3D9-34A1C005FE0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E923D44-A265-4C35-B3D9-34A1C005FE0F}"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E923D44-A265-4C35-B3D9-34A1C005FE0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23D44-A265-4C35-B3D9-34A1C005FE0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4068388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923D44-A265-4C35-B3D9-34A1C005FE0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E7B2AD-34D6-4093-8772-DC8079B6D005}"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923D44-A265-4C35-B3D9-34A1C005FE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304231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103556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B2AD-34D6-4093-8772-DC8079B6D005}"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23D44-A265-4C35-B3D9-34A1C005FE0F}" type="slidenum">
              <a:rPr lang="en-US" smtClean="0"/>
              <a:pPr/>
              <a:t>‹#›</a:t>
            </a:fld>
            <a:endParaRPr lang="en-US"/>
          </a:p>
        </p:txBody>
      </p:sp>
    </p:spTree>
    <p:extLst>
      <p:ext uri="{BB962C8B-B14F-4D97-AF65-F5344CB8AC3E}">
        <p14:creationId xmlns:p14="http://schemas.microsoft.com/office/powerpoint/2010/main" val="243283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image" Target="../media/image2.png"/><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4.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5.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9E7B2AD-34D6-4093-8772-DC8079B6D005}" type="datetimeFigureOut">
              <a:rPr lang="en-US" smtClean="0"/>
              <a:pPr/>
              <a:t>11/26/2013</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E923D44-A265-4C35-B3D9-34A1C005FE0F}" type="slidenum">
              <a:rPr lang="en-US" smtClean="0"/>
              <a:pPr/>
              <a:t>‹#›</a:t>
            </a:fld>
            <a:endParaRPr lang="en-US"/>
          </a:p>
        </p:txBody>
      </p:sp>
    </p:spTree>
    <p:extLst>
      <p:ext uri="{BB962C8B-B14F-4D97-AF65-F5344CB8AC3E}">
        <p14:creationId xmlns:p14="http://schemas.microsoft.com/office/powerpoint/2010/main" val="1490656280"/>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9E7B2AD-34D6-4093-8772-DC8079B6D005}" type="datetimeFigureOut">
              <a:rPr lang="en-US" smtClean="0"/>
              <a:pPr/>
              <a:t>11/26/2013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923D44-A265-4C35-B3D9-34A1C005FE0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9E7B2AD-34D6-4093-8772-DC8079B6D005}" type="datetimeFigureOut">
              <a:rPr lang="en-US" smtClean="0"/>
              <a:pPr/>
              <a:t>11/26/2013</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E923D44-A265-4C35-B3D9-34A1C005FE0F}" type="slidenum">
              <a:rPr lang="en-US" smtClean="0"/>
              <a:pPr/>
              <a:t>‹#›</a:t>
            </a:fld>
            <a:endParaRPr lang="en-US"/>
          </a:p>
        </p:txBody>
      </p:sp>
    </p:spTree>
    <p:extLst>
      <p:ext uri="{BB962C8B-B14F-4D97-AF65-F5344CB8AC3E}">
        <p14:creationId xmlns:p14="http://schemas.microsoft.com/office/powerpoint/2010/main" val="1490656280"/>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9E7B2AD-34D6-4093-8772-DC8079B6D005}" type="datetimeFigureOut">
              <a:rPr lang="en-US" smtClean="0"/>
              <a:pPr/>
              <a:t>11/26/2013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923D44-A265-4C35-B3D9-34A1C005FE0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9E7B2AD-34D6-4093-8772-DC8079B6D005}" type="datetimeFigureOut">
              <a:rPr lang="en-US" smtClean="0"/>
              <a:pPr/>
              <a:t>11/26/2013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E923D44-A265-4C35-B3D9-34A1C005FE0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a:xfrm>
            <a:off x="2571736" y="714356"/>
            <a:ext cx="6572264" cy="5955028"/>
          </a:xfrm>
        </p:spPr>
        <p:txBody>
          <a:bodyPr>
            <a:noAutofit/>
          </a:bodyPr>
          <a:lstStyle/>
          <a:p>
            <a:r>
              <a:rPr lang="en-US" sz="6000" dirty="0" err="1" smtClean="0">
                <a:effectLst>
                  <a:glow rad="228600">
                    <a:srgbClr val="0000FF"/>
                  </a:glow>
                </a:effectLst>
              </a:rPr>
              <a:t>Activit</a:t>
            </a:r>
            <a:r>
              <a:rPr lang="ro-RO" sz="6000" dirty="0" smtClean="0">
                <a:effectLst>
                  <a:glow rad="228600">
                    <a:srgbClr val="0000FF"/>
                  </a:glow>
                </a:effectLst>
              </a:rPr>
              <a:t>ăţi extraşcolare la Colegiul Naţional Dragoş Vodă</a:t>
            </a:r>
            <a:br>
              <a:rPr lang="ro-RO" sz="6000" dirty="0" smtClean="0">
                <a:effectLst>
                  <a:glow rad="228600">
                    <a:srgbClr val="0000FF"/>
                  </a:glow>
                </a:effectLst>
              </a:rPr>
            </a:br>
            <a:r>
              <a:rPr lang="ro-RO" sz="6000" dirty="0" smtClean="0">
                <a:effectLst>
                  <a:glow rad="228600">
                    <a:srgbClr val="0000FF"/>
                  </a:glow>
                </a:effectLst>
              </a:rPr>
              <a:t>Clasa a 11 a F </a:t>
            </a:r>
            <a:r>
              <a:rPr lang="ro-RO" sz="5400" dirty="0" smtClean="0">
                <a:effectLst>
                  <a:glow rad="228600">
                    <a:schemeClr val="accent5">
                      <a:satMod val="175000"/>
                      <a:alpha val="40000"/>
                    </a:schemeClr>
                  </a:glow>
                </a:effectLst>
              </a:rPr>
              <a:t/>
            </a:r>
            <a:br>
              <a:rPr lang="ro-RO" sz="5400" dirty="0" smtClean="0">
                <a:effectLst>
                  <a:glow rad="228600">
                    <a:schemeClr val="accent5">
                      <a:satMod val="175000"/>
                      <a:alpha val="40000"/>
                    </a:schemeClr>
                  </a:glow>
                </a:effectLst>
              </a:rPr>
            </a:br>
            <a:endParaRPr lang="ro-RO" sz="5400" dirty="0">
              <a:effectLst>
                <a:glow rad="228600">
                  <a:schemeClr val="accent5">
                    <a:satMod val="175000"/>
                    <a:alpha val="40000"/>
                  </a:schemeClr>
                </a:glow>
              </a:effectLst>
            </a:endParaRPr>
          </a:p>
        </p:txBody>
      </p:sp>
    </p:spTree>
    <p:extLst>
      <p:ext uri="{BB962C8B-B14F-4D97-AF65-F5344CB8AC3E}">
        <p14:creationId xmlns:p14="http://schemas.microsoft.com/office/powerpoint/2010/main" val="2308557373"/>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002220" cy="147857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o-RO" sz="40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reflection blurRad="12700" stA="50000" endPos="50000" dist="5000" dir="5400000" sy="-100000" rotWithShape="0"/>
                </a:effectLst>
              </a:rPr>
              <a:t>Drumeţie la Pârâul Mesteacăn</a:t>
            </a:r>
            <a:endParaRPr lang="en-US" sz="40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reflection blurRad="12700" stA="50000" endPos="50000" dist="5000" dir="5400000" sy="-100000" rotWithShape="0"/>
              </a:effectLst>
            </a:endParaRPr>
          </a:p>
        </p:txBody>
      </p:sp>
      <p:sp>
        <p:nvSpPr>
          <p:cNvPr id="3" name="Content Placeholder 2"/>
          <p:cNvSpPr>
            <a:spLocks noGrp="1"/>
          </p:cNvSpPr>
          <p:nvPr>
            <p:ph idx="1"/>
          </p:nvPr>
        </p:nvSpPr>
        <p:spPr>
          <a:xfrm>
            <a:off x="856060" y="1714488"/>
            <a:ext cx="7429499" cy="4500594"/>
          </a:xfrm>
        </p:spPr>
        <p:txBody>
          <a:bodyPr>
            <a:normAutofit/>
          </a:bodyPr>
          <a:lstStyle/>
          <a:p>
            <a:pPr algn="ctr">
              <a:buNone/>
            </a:pPr>
            <a:r>
              <a:rPr lang="ro-RO" dirty="0" smtClean="0"/>
              <a:t>	</a:t>
            </a:r>
            <a:r>
              <a:rPr lang="ro-RO" sz="32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t>Drumeţia la Pârâul Mesteacăn s-a desfăşurat în săptămâna “Şcoala altfel”. Alături de doamna dirigintă, am ales să realizăm această drumeţie deoarece nu este prea departe de liceu, având în vedere că am mers pe jos, şi este de asemenea un loc frumos.</a:t>
            </a:r>
            <a:endParaRPr lang="en-US" sz="3200" dirty="0">
              <a:effectLst>
                <a:glow rad="228600">
                  <a:schemeClr val="accent6">
                    <a:satMod val="175000"/>
                    <a:alpha val="4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0"/>
            <a:ext cx="7429499" cy="1643050"/>
          </a:xfrm>
        </p:spPr>
        <p:txBody>
          <a:bodyPr>
            <a:normAutofit/>
          </a:bodyPr>
          <a:lstStyle/>
          <a:p>
            <a:pPr algn="ctr"/>
            <a:r>
              <a:rPr lang="ro-RO" sz="6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KARAOKE</a:t>
            </a:r>
            <a:endParaRPr lang="en-US" sz="6600" dirty="0"/>
          </a:p>
        </p:txBody>
      </p:sp>
      <p:sp>
        <p:nvSpPr>
          <p:cNvPr id="3" name="Content Placeholder 2"/>
          <p:cNvSpPr>
            <a:spLocks noGrp="1"/>
          </p:cNvSpPr>
          <p:nvPr>
            <p:ph idx="1"/>
          </p:nvPr>
        </p:nvSpPr>
        <p:spPr>
          <a:xfrm>
            <a:off x="2714612" y="1643050"/>
            <a:ext cx="5570947" cy="4786346"/>
          </a:xfrm>
        </p:spPr>
        <p:txBody>
          <a:bodyPr>
            <a:normAutofit/>
          </a:bodyPr>
          <a:lstStyle/>
          <a:p>
            <a:pPr algn="ctr">
              <a:buNone/>
            </a:pPr>
            <a:r>
              <a:rPr lang="ro-RO" dirty="0" smtClean="0">
                <a:solidFill>
                  <a:schemeClr val="bg1"/>
                </a:solidFill>
              </a:rPr>
              <a:t>	</a:t>
            </a:r>
            <a:r>
              <a:rPr lang="ro-RO" sz="3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rPr>
              <a:t>Clasa noastră a participat la concursul de karaoke organizat în sala de festivităţi a Colegiului Naţional Dragoş Vodă. A fost o activitate distractivă şi relaxantă în care elevi din toate clasele au avut ocazia să-şi arate talentul. </a:t>
            </a:r>
            <a:endParaRPr lang="en-US" sz="3200" dirty="0">
              <a:solidFill>
                <a:schemeClr val="bg1"/>
              </a:solidFill>
              <a:effectLst>
                <a:glow rad="228600">
                  <a:schemeClr val="accent4">
                    <a:satMod val="175000"/>
                    <a:alpha val="4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plus(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8662" y="214290"/>
            <a:ext cx="7429499" cy="1238846"/>
          </a:xfrm>
        </p:spPr>
        <p:txBody>
          <a:bodyPr>
            <a:normAutofit/>
          </a:bodyPr>
          <a:lstStyle/>
          <a:p>
            <a:pPr algn="ctr"/>
            <a:r>
              <a:rPr lang="ro-RO" sz="6600" b="1"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FF0000">
                      <a:alpha val="60000"/>
                    </a:srgbClr>
                  </a:glow>
                  <a:outerShdw blurRad="50800" algn="tl" rotWithShape="0">
                    <a:srgbClr val="000000"/>
                  </a:outerShdw>
                </a:effectLst>
              </a:rPr>
              <a:t>Ora de psihologie</a:t>
            </a:r>
            <a:endParaRPr lang="en-US" sz="6600" b="1"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FF0000">
                    <a:alpha val="60000"/>
                  </a:srgbClr>
                </a:glow>
                <a:outerShdw blurRad="50800" algn="tl" rotWithShape="0">
                  <a:srgbClr val="000000"/>
                </a:outerShdw>
              </a:effectLst>
            </a:endParaRPr>
          </a:p>
        </p:txBody>
      </p:sp>
      <p:sp>
        <p:nvSpPr>
          <p:cNvPr id="3" name="Content Placeholder 2"/>
          <p:cNvSpPr>
            <a:spLocks noGrp="1"/>
          </p:cNvSpPr>
          <p:nvPr>
            <p:ph idx="1"/>
          </p:nvPr>
        </p:nvSpPr>
        <p:spPr>
          <a:xfrm>
            <a:off x="785786" y="1928803"/>
            <a:ext cx="7429499" cy="3571900"/>
          </a:xfrm>
        </p:spPr>
        <p:txBody>
          <a:bodyPr>
            <a:normAutofit fontScale="92500" lnSpcReduction="10000"/>
            <a:scene3d>
              <a:camera prst="orthographicFront"/>
              <a:lightRig rig="balanced" dir="t">
                <a:rot lat="0" lon="0" rev="2100000"/>
              </a:lightRig>
            </a:scene3d>
            <a:sp3d extrusionH="57150" prstMaterial="metal">
              <a:bevelT w="38100" h="25400"/>
              <a:contourClr>
                <a:schemeClr val="bg2"/>
              </a:contourClr>
            </a:sp3d>
          </a:bodyPr>
          <a:lstStyle/>
          <a:p>
            <a:pPr algn="ctr">
              <a:buNone/>
            </a:pPr>
            <a:r>
              <a:rPr lang="ro-RO" b="1" dirty="0" smtClean="0">
                <a:ln w="50800"/>
                <a:solidFill>
                  <a:schemeClr val="bg1">
                    <a:shade val="50000"/>
                  </a:schemeClr>
                </a:solidFill>
              </a:rPr>
              <a:t>	</a:t>
            </a:r>
            <a:r>
              <a:rPr lang="ro-RO" sz="3600" b="1" dirty="0" smtClean="0">
                <a:ln w="50800"/>
                <a:solidFill>
                  <a:schemeClr val="bg1">
                    <a:shade val="50000"/>
                  </a:schemeClr>
                </a:solidFill>
                <a:effectLst>
                  <a:glow rad="101600">
                    <a:srgbClr val="FF0000">
                      <a:alpha val="60000"/>
                    </a:srgbClr>
                  </a:glow>
                </a:effectLst>
              </a:rPr>
              <a:t>Împreună cu câţiva din colegii mei, am asistat la o demonstraţie psihologică realizată de psihologul Ovidiu Mărgineanu. Împreună cu acesta am discutat despre </a:t>
            </a:r>
            <a:r>
              <a:rPr lang="ro-RO" sz="3600" b="1" dirty="0" err="1" smtClean="0">
                <a:ln w="50800"/>
                <a:solidFill>
                  <a:schemeClr val="bg1">
                    <a:shade val="50000"/>
                  </a:schemeClr>
                </a:solidFill>
                <a:effectLst>
                  <a:glow rad="101600">
                    <a:srgbClr val="FF0000">
                      <a:alpha val="60000"/>
                    </a:srgbClr>
                  </a:glow>
                </a:effectLst>
              </a:rPr>
              <a:t>depen</a:t>
            </a:r>
            <a:r>
              <a:rPr lang="en-US" sz="3600" b="1" dirty="0" smtClean="0">
                <a:ln w="50800"/>
                <a:solidFill>
                  <a:schemeClr val="bg1">
                    <a:shade val="50000"/>
                  </a:schemeClr>
                </a:solidFill>
                <a:effectLst>
                  <a:glow rad="101600">
                    <a:srgbClr val="FF0000">
                      <a:alpha val="60000"/>
                    </a:srgbClr>
                  </a:glow>
                </a:effectLst>
              </a:rPr>
              <a:t>den</a:t>
            </a:r>
            <a:r>
              <a:rPr lang="ro-RO" sz="3600" b="1" dirty="0" err="1" smtClean="0">
                <a:ln w="50800"/>
                <a:solidFill>
                  <a:schemeClr val="bg1">
                    <a:shade val="50000"/>
                  </a:schemeClr>
                </a:solidFill>
                <a:effectLst>
                  <a:glow rad="101600">
                    <a:srgbClr val="FF0000">
                      <a:alpha val="60000"/>
                    </a:srgbClr>
                  </a:glow>
                </a:effectLst>
              </a:rPr>
              <a:t>ţă</a:t>
            </a:r>
            <a:r>
              <a:rPr lang="ro-RO" sz="3600" b="1" dirty="0" smtClean="0">
                <a:ln w="50800"/>
                <a:solidFill>
                  <a:schemeClr val="bg1">
                    <a:shade val="50000"/>
                  </a:schemeClr>
                </a:solidFill>
                <a:effectLst>
                  <a:glow rad="101600">
                    <a:srgbClr val="FF0000">
                      <a:alpha val="60000"/>
                    </a:srgbClr>
                  </a:glow>
                </a:effectLst>
              </a:rPr>
              <a:t> </a:t>
            </a:r>
            <a:r>
              <a:rPr lang="ro-RO" sz="3600" b="1" dirty="0" smtClean="0">
                <a:ln w="50800"/>
                <a:solidFill>
                  <a:schemeClr val="bg1">
                    <a:shade val="50000"/>
                  </a:schemeClr>
                </a:solidFill>
                <a:effectLst>
                  <a:glow rad="101600">
                    <a:srgbClr val="FF0000">
                      <a:alpha val="60000"/>
                    </a:srgbClr>
                  </a:glow>
                </a:effectLst>
              </a:rPr>
              <a:t>şi despre efectele </a:t>
            </a:r>
            <a:r>
              <a:rPr lang="ro-RO" sz="3600" b="1" dirty="0" smtClean="0">
                <a:ln w="50800"/>
                <a:solidFill>
                  <a:schemeClr val="bg1">
                    <a:shade val="50000"/>
                  </a:schemeClr>
                </a:solidFill>
                <a:effectLst>
                  <a:glow rad="101600">
                    <a:srgbClr val="FF0000">
                      <a:alpha val="60000"/>
                    </a:srgbClr>
                  </a:glow>
                </a:effectLst>
              </a:rPr>
              <a:t>acesteia</a:t>
            </a:r>
            <a:r>
              <a:rPr lang="ro-RO" sz="3600" b="1" dirty="0" smtClean="0">
                <a:ln w="50800"/>
                <a:solidFill>
                  <a:schemeClr val="bg1">
                    <a:shade val="50000"/>
                  </a:schemeClr>
                </a:solidFill>
                <a:effectLst>
                  <a:glow rad="101600">
                    <a:srgbClr val="FF0000">
                      <a:alpha val="60000"/>
                    </a:srgbClr>
                  </a:glow>
                </a:effectLst>
              </a:rPr>
              <a:t>.</a:t>
            </a:r>
            <a:endParaRPr lang="en-US" sz="3600" b="1" dirty="0">
              <a:ln w="50800"/>
              <a:solidFill>
                <a:schemeClr val="bg1">
                  <a:shade val="50000"/>
                </a:schemeClr>
              </a:solidFill>
              <a:effectLst>
                <a:glow rad="101600">
                  <a:srgbClr val="FF0000">
                    <a:alpha val="60000"/>
                  </a:srgb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700"/>
                            </p:stCondLst>
                            <p:childTnLst>
                              <p:par>
                                <p:cTn id="12" presetID="6" presetClass="entr" presetSubtype="16"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4000" b="-5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571480"/>
            <a:ext cx="7643813" cy="4862531"/>
          </a:xfrm>
        </p:spPr>
        <p:txBody>
          <a:bodyPr/>
          <a:lstStyle/>
          <a:p>
            <a:pPr algn="ctr">
              <a:buNone/>
            </a:pPr>
            <a:r>
              <a:rPr lang="ro-RO" dirty="0" smtClean="0"/>
              <a:t>	</a:t>
            </a:r>
            <a:r>
              <a:rPr lang="ro-RO" sz="3200" dirty="0" smtClean="0">
                <a:ln w="18415" cmpd="sng">
                  <a:solidFill>
                    <a:srgbClr val="FFFFFF"/>
                  </a:solidFill>
                  <a:prstDash val="solid"/>
                </a:ln>
                <a:solidFill>
                  <a:srgbClr val="FFFFFF"/>
                </a:solidFill>
                <a:effectLst>
                  <a:glow rad="101600">
                    <a:srgbClr val="0000FF">
                      <a:alpha val="60000"/>
                    </a:srgbClr>
                  </a:glow>
                  <a:outerShdw blurRad="63500" dir="3600000" algn="tl" rotWithShape="0">
                    <a:srgbClr val="000000">
                      <a:alpha val="70000"/>
                    </a:srgbClr>
                  </a:outerShdw>
                </a:effectLst>
              </a:rPr>
              <a:t>În săptămâna “Şcoala altfel ” am organizat împreună cu Diana Ursache şi sub îndrumarea domnului profesor Cojocaru Alexandru un concurs de cultură generală pentru clasa a V a . Copiii au fost dornici să se afirme, dar şi foarte entuziasmaţi de acest concurs. Indiferent de rezultat, fiecare copil a primit un premiu de încurajare. </a:t>
            </a:r>
            <a:endParaRPr lang="en-US" sz="3200" dirty="0">
              <a:ln w="18415" cmpd="sng">
                <a:solidFill>
                  <a:srgbClr val="FFFFFF"/>
                </a:solidFill>
                <a:prstDash val="solid"/>
              </a:ln>
              <a:solidFill>
                <a:srgbClr val="FFFFFF"/>
              </a:solidFill>
              <a:effectLst>
                <a:glow rad="101600">
                  <a:srgbClr val="0000FF">
                    <a:alpha val="60000"/>
                  </a:srgbClr>
                </a:glow>
                <a:outerShdw blurRad="63500" dir="3600000" algn="tl" rotWithShape="0">
                  <a:srgbClr val="000000">
                    <a:alpha val="70000"/>
                  </a:srgbClr>
                </a:outerShdw>
              </a:effectLst>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785926"/>
            <a:ext cx="7429499" cy="4291027"/>
          </a:xfrm>
        </p:spPr>
        <p:txBody>
          <a:bodyPr>
            <a:normAutofit fontScale="77500" lnSpcReduction="20000"/>
          </a:bodyPr>
          <a:lstStyle/>
          <a:p>
            <a:pPr>
              <a:buNone/>
            </a:pPr>
            <a:r>
              <a:rPr lang="ro-RO" dirty="0" smtClean="0"/>
              <a:t>	</a:t>
            </a:r>
            <a:r>
              <a:rPr lang="ro-RO" sz="5400" dirty="0" smtClean="0">
                <a:effectLst>
                  <a:glow rad="101600">
                    <a:schemeClr val="bg1">
                      <a:alpha val="60000"/>
                    </a:schemeClr>
                  </a:glow>
                </a:effectLst>
              </a:rPr>
              <a:t>Alături de doamna dirigintă, clasa noastră a organizat o drumeţie pe pârtia Istrate. A fost o activitate interesantă, dar în acelaşi timp relaxantă care ne-a ajutat să intrăm în spiritul iernii.</a:t>
            </a:r>
            <a:endParaRPr lang="en-US" sz="5400" dirty="0">
              <a:effectLst>
                <a:glow rad="101600">
                  <a:schemeClr val="bg1">
                    <a:alpha val="60000"/>
                  </a:schemeClr>
                </a:glow>
              </a:effectLst>
            </a:endParaRPr>
          </a:p>
        </p:txBody>
      </p:sp>
      <p:sp>
        <p:nvSpPr>
          <p:cNvPr id="4" name="Rectangle 3"/>
          <p:cNvSpPr/>
          <p:nvPr/>
        </p:nvSpPr>
        <p:spPr>
          <a:xfrm>
            <a:off x="1214414" y="0"/>
            <a:ext cx="7072362" cy="1323439"/>
          </a:xfrm>
          <a:prstGeom prst="rect">
            <a:avLst/>
          </a:prstGeom>
          <a:noFill/>
        </p:spPr>
        <p:txBody>
          <a:bodyPr wrap="square" lIns="91440" tIns="45720" rIns="91440" bIns="45720">
            <a:spAutoFit/>
          </a:bodyPr>
          <a:lstStyle/>
          <a:p>
            <a:pPr algn="ctr"/>
            <a:r>
              <a:rPr lang="ro-RO" sz="8000" dirty="0" smtClean="0">
                <a:ln w="18415" cmpd="sng">
                  <a:solidFill>
                    <a:srgbClr val="FFFFFF"/>
                  </a:solidFill>
                  <a:prstDash val="solid"/>
                </a:ln>
                <a:solidFill>
                  <a:srgbClr val="FFFFFF"/>
                </a:solidFill>
                <a:effectLst>
                  <a:glow rad="101600">
                    <a:schemeClr val="bg1">
                      <a:lumMod val="95000"/>
                      <a:lumOff val="5000"/>
                      <a:alpha val="60000"/>
                    </a:schemeClr>
                  </a:glow>
                  <a:outerShdw blurRad="63500" dir="3600000" algn="tl" rotWithShape="0">
                    <a:srgbClr val="000000">
                      <a:alpha val="70000"/>
                    </a:srgbClr>
                  </a:outerShdw>
                </a:effectLst>
              </a:rPr>
              <a:t>Pe pârtie</a:t>
            </a:r>
            <a:endParaRPr lang="en-US" sz="8000" b="0" cap="none" spc="0" dirty="0">
              <a:ln w="18415" cmpd="sng">
                <a:solidFill>
                  <a:srgbClr val="FFFFFF"/>
                </a:solidFill>
                <a:prstDash val="solid"/>
              </a:ln>
              <a:solidFill>
                <a:srgbClr val="FFFFFF"/>
              </a:solidFill>
              <a:effectLst>
                <a:glow rad="101600">
                  <a:schemeClr val="bg1">
                    <a:lumMod val="95000"/>
                    <a:lumOff val="5000"/>
                    <a:alpha val="60000"/>
                  </a:schemeClr>
                </a:glow>
                <a:outerShdw blurRad="63500" dir="3600000" algn="tl" rotWithShape="0">
                  <a:srgbClr val="000000">
                    <a:alpha val="70000"/>
                  </a:srgbClr>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500"/>
                                        <p:tgtEl>
                                          <p:spTgt spid="4">
                                            <p:txEl>
                                              <p:pRg st="0" end="0"/>
                                            </p:txEl>
                                          </p:spTgt>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429499" cy="1310284"/>
          </a:xfrm>
        </p:spPr>
        <p:txBody>
          <a:bodyPr>
            <a:normAutofit/>
          </a:bodyPr>
          <a:lstStyle/>
          <a:p>
            <a:pPr algn="ctr"/>
            <a:r>
              <a:rPr lang="ro-RO"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rgbClr val="FF0000">
                      <a:alpha val="35000"/>
                    </a:srgbClr>
                  </a:glow>
                </a:effectLst>
              </a:rPr>
              <a:t>Moara </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rgbClr val="FF0000">
                      <a:alpha val="35000"/>
                    </a:srgbClr>
                  </a:glow>
                </a:effectLst>
              </a:rPr>
              <a:t>D</a:t>
            </a:r>
            <a:r>
              <a:rPr lang="ro-RO"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rgbClr val="FF0000">
                      <a:alpha val="35000"/>
                    </a:srgbClr>
                  </a:glow>
                </a:effectLst>
              </a:rPr>
              <a:t>racului</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rgbClr val="FF0000">
                    <a:alpha val="35000"/>
                  </a:srgbClr>
                </a:glow>
              </a:effectLst>
            </a:endParaRPr>
          </a:p>
        </p:txBody>
      </p:sp>
      <p:sp>
        <p:nvSpPr>
          <p:cNvPr id="3" name="Content Placeholder 2"/>
          <p:cNvSpPr>
            <a:spLocks noGrp="1"/>
          </p:cNvSpPr>
          <p:nvPr>
            <p:ph idx="1"/>
          </p:nvPr>
        </p:nvSpPr>
        <p:spPr>
          <a:xfrm>
            <a:off x="856060" y="1643050"/>
            <a:ext cx="7429499" cy="4148151"/>
          </a:xfrm>
        </p:spPr>
        <p:txBody>
          <a:bodyPr>
            <a:noAutofit/>
          </a:bodyPr>
          <a:lstStyle/>
          <a:p>
            <a:pPr algn="ctr">
              <a:buNone/>
            </a:pPr>
            <a:r>
              <a:rPr lang="ro-RO"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o-RO"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rgbClr val="FF0000">
                      <a:alpha val="60000"/>
                    </a:srgbClr>
                  </a:glow>
                </a:effectLst>
              </a:rPr>
              <a:t>De asemenea, in timpul anului şcolar am realizat, alături de doamna dirigintă, o drumeţie la Moara Dracului. Chiar dacă nu au fost decât câţiva dintre colegi, a fost o experienţă frumoasă. Cu această ocazie am făcut şi fotografii, ca amintire că am fost acolo.</a:t>
            </a:r>
            <a:endParaRPr lang="en-US" sz="3200" dirty="0">
              <a:effectLst>
                <a:glow rad="101600">
                  <a:srgbClr val="FF0000">
                    <a:alpha val="60000"/>
                  </a:srgbClr>
                </a:glo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style.rotation</p:attrName>
                                        </p:attrNameLst>
                                      </p:cBhvr>
                                      <p:tavLst>
                                        <p:tav tm="0">
                                          <p:val>
                                            <p:fltVal val="720"/>
                                          </p:val>
                                        </p:tav>
                                        <p:tav tm="100000">
                                          <p:val>
                                            <p:fltVal val="0"/>
                                          </p:val>
                                        </p:tav>
                                      </p:tavLst>
                                    </p:anim>
                                    <p:anim calcmode="lin" valueType="num">
                                      <p:cBhvr>
                                        <p:cTn id="9" dur="500" fill="hold"/>
                                        <p:tgtEl>
                                          <p:spTgt spid="2"/>
                                        </p:tgtEl>
                                        <p:attrNameLst>
                                          <p:attrName>ppt_h</p:attrName>
                                        </p:attrNameLst>
                                      </p:cBhvr>
                                      <p:tavLst>
                                        <p:tav tm="0">
                                          <p:val>
                                            <p:fltVal val="0"/>
                                          </p:val>
                                        </p:tav>
                                        <p:tav tm="100000">
                                          <p:val>
                                            <p:strVal val="#ppt_h"/>
                                          </p:val>
                                        </p:tav>
                                      </p:tavLst>
                                    </p:anim>
                                    <p:anim calcmode="lin" valueType="num">
                                      <p:cBhvr>
                                        <p:cTn id="10" dur="5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500"/>
                            </p:stCondLst>
                            <p:childTnLst>
                              <p:par>
                                <p:cTn id="12" presetID="29"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429499" cy="1478570"/>
          </a:xfrm>
        </p:spPr>
        <p:txBody>
          <a:bodyPr>
            <a:normAutofit/>
          </a:bodyPr>
          <a:lstStyle/>
          <a:p>
            <a:pPr algn="ctr"/>
            <a:r>
              <a:rPr lang="ro-RO" sz="6000" cap="none" dirty="0" smtClean="0">
                <a:ln w="18415" cmpd="sng">
                  <a:solidFill>
                    <a:srgbClr val="FFFFFF"/>
                  </a:solidFill>
                  <a:prstDash val="solid"/>
                </a:ln>
                <a:solidFill>
                  <a:srgbClr val="FFFFFF"/>
                </a:solidFill>
                <a:effectLst>
                  <a:glow rad="101600">
                    <a:srgbClr val="00FF00">
                      <a:alpha val="60000"/>
                    </a:srgbClr>
                  </a:glow>
                  <a:outerShdw blurRad="63500" dir="3600000" algn="tl" rotWithShape="0">
                    <a:srgbClr val="000000">
                      <a:alpha val="70000"/>
                    </a:srgbClr>
                  </a:outerShdw>
                </a:effectLst>
              </a:rPr>
              <a:t>Parcul Dendrologic</a:t>
            </a:r>
            <a:endParaRPr lang="en-US" sz="6000" cap="none" dirty="0">
              <a:ln w="18415" cmpd="sng">
                <a:solidFill>
                  <a:srgbClr val="FFFFFF"/>
                </a:solidFill>
                <a:prstDash val="solid"/>
              </a:ln>
              <a:solidFill>
                <a:srgbClr val="FFFFFF"/>
              </a:solidFill>
              <a:effectLst>
                <a:glow rad="101600">
                  <a:srgbClr val="00FF00">
                    <a:alpha val="60000"/>
                  </a:srgb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785786" y="1714488"/>
            <a:ext cx="7429499" cy="4076713"/>
          </a:xfrm>
        </p:spPr>
        <p:txBody>
          <a:bodyPr>
            <a:normAutofit lnSpcReduction="10000"/>
          </a:bodyPr>
          <a:lstStyle/>
          <a:p>
            <a:pPr algn="ctr">
              <a:buNone/>
            </a:pPr>
            <a:r>
              <a:rPr lang="ro-RO" dirty="0" smtClean="0"/>
              <a:t>	</a:t>
            </a:r>
            <a:r>
              <a:rPr lang="ro-RO" sz="3200" dirty="0" smtClean="0">
                <a:effectLst>
                  <a:glow rad="101600">
                    <a:srgbClr val="00FF00">
                      <a:alpha val="60000"/>
                    </a:srgbClr>
                  </a:glow>
                </a:effectLst>
              </a:rPr>
              <a:t>Deoarece Parcul Dendrologic al liceului avea nevoie de anumite îmbunătăţiri, clasa noastră împreună cu alte clase a participat la activitatea de curăţenie a acestuia. Cu toate că nu eram obligaţi să facem acest lucru, am decis să-l facem deoarece era necesar. </a:t>
            </a:r>
            <a:endParaRPr lang="en-US" sz="3200" dirty="0">
              <a:effectLst>
                <a:glow rad="101600">
                  <a:srgbClr val="00FF00">
                    <a:alpha val="60000"/>
                  </a:srgbClr>
                </a:glow>
              </a:effectLst>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8" presetClass="entr" presetSubtype="32"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out)">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571480"/>
            <a:ext cx="7429499" cy="5786478"/>
          </a:xfrm>
        </p:spPr>
        <p:txBody>
          <a:bodyPr>
            <a:normAutofit/>
          </a:bodyPr>
          <a:lstStyle/>
          <a:p>
            <a:pPr algn="ctr">
              <a:buNone/>
            </a:pPr>
            <a:r>
              <a:rPr lang="ro-RO"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o-RO" sz="5400" dirty="0" smtClean="0">
                <a:ln w="18415" cmpd="sng">
                  <a:solidFill>
                    <a:srgbClr val="FFFFFF"/>
                  </a:solidFill>
                  <a:prstDash val="solid"/>
                </a:ln>
                <a:solidFill>
                  <a:srgbClr val="FFFFFF"/>
                </a:solidFill>
                <a:effectLst>
                  <a:glow rad="101600">
                    <a:srgbClr val="0000FF">
                      <a:alpha val="60000"/>
                    </a:srgbClr>
                  </a:glow>
                  <a:outerShdw blurRad="63500" dir="3600000" algn="tl" rotWithShape="0">
                    <a:srgbClr val="000000">
                      <a:alpha val="70000"/>
                    </a:srgbClr>
                  </a:outerShdw>
                </a:effectLst>
              </a:rPr>
              <a:t>Clasa noastră a participat şi la olimpiade, atât la etapa locală, cât şi la etapa judeţeană.</a:t>
            </a:r>
            <a:endParaRPr lang="ro-RO"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rgbClr val="0000FF">
                    <a:alpha val="60000"/>
                  </a:srgbClr>
                </a:glow>
                <a:outerShdw blurRad="63500" dir="3600000" algn="tl" rotWithShape="0">
                  <a:srgbClr val="000000">
                    <a:alpha val="70000"/>
                  </a:srgbClr>
                </a:outerShdw>
              </a:effectLst>
            </a:endParaRPr>
          </a:p>
          <a:p>
            <a:pPr>
              <a:buNone/>
            </a:pPr>
            <a:r>
              <a:rPr lang="ro-RO"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0"/>
            <a:ext cx="7429499" cy="6858000"/>
          </a:xfrm>
        </p:spPr>
        <p:txBody>
          <a:bodyPr>
            <a:normAutofit lnSpcReduction="10000"/>
          </a:bodyPr>
          <a:lstStyle/>
          <a:p>
            <a:pPr algn="ctr">
              <a:buNone/>
            </a:pPr>
            <a:r>
              <a:rPr lang="ro-RO" sz="3500" dirty="0" smtClean="0">
                <a:effectLst>
                  <a:glow rad="228600">
                    <a:schemeClr val="accent4">
                      <a:satMod val="175000"/>
                      <a:alpha val="40000"/>
                    </a:schemeClr>
                  </a:glow>
                </a:effectLst>
              </a:rPr>
              <a:t>Elevii care au participat la olimpiade</a:t>
            </a:r>
            <a:endParaRPr lang="en-US" sz="3500" dirty="0" smtClean="0">
              <a:effectLst>
                <a:glow rad="228600">
                  <a:schemeClr val="accent4">
                    <a:satMod val="175000"/>
                    <a:alpha val="40000"/>
                  </a:schemeClr>
                </a:glow>
              </a:effectLst>
            </a:endParaRPr>
          </a:p>
          <a:p>
            <a:pPr>
              <a:buNone/>
            </a:pPr>
            <a:r>
              <a:rPr lang="en-US" dirty="0" smtClean="0"/>
              <a:t>	</a:t>
            </a:r>
            <a:r>
              <a:rPr lang="en-US" sz="2800" dirty="0" err="1" smtClean="0">
                <a:effectLst>
                  <a:glow rad="101600">
                    <a:srgbClr val="0000FF">
                      <a:alpha val="60000"/>
                    </a:srgbClr>
                  </a:glow>
                </a:effectLst>
              </a:rPr>
              <a:t>Etapa</a:t>
            </a:r>
            <a:r>
              <a:rPr lang="en-US" sz="2800" dirty="0" smtClean="0">
                <a:effectLst>
                  <a:glow rad="101600">
                    <a:srgbClr val="0000FF">
                      <a:alpha val="60000"/>
                    </a:srgbClr>
                  </a:glow>
                </a:effectLst>
              </a:rPr>
              <a:t> local</a:t>
            </a:r>
            <a:r>
              <a:rPr lang="ro-RO" sz="2800" dirty="0" smtClean="0">
                <a:effectLst>
                  <a:glow rad="101600">
                    <a:srgbClr val="0000FF">
                      <a:alpha val="60000"/>
                    </a:srgbClr>
                  </a:glow>
                </a:effectLst>
              </a:rPr>
              <a:t>ă :</a:t>
            </a:r>
          </a:p>
          <a:p>
            <a:pPr>
              <a:buNone/>
            </a:pPr>
            <a:r>
              <a:rPr lang="ro-RO" sz="2800" dirty="0" smtClean="0">
                <a:effectLst>
                  <a:glow rad="101600">
                    <a:srgbClr val="0000FF">
                      <a:alpha val="60000"/>
                    </a:srgbClr>
                  </a:glow>
                </a:effectLst>
              </a:rPr>
              <a:t>	Engleză : Erhan Angela Maria, Gânju Mihaela, Negură Ilie Mihai</a:t>
            </a:r>
          </a:p>
          <a:p>
            <a:pPr>
              <a:buNone/>
            </a:pPr>
            <a:r>
              <a:rPr lang="ro-RO" sz="2800" dirty="0" smtClean="0">
                <a:effectLst>
                  <a:glow rad="101600">
                    <a:srgbClr val="0000FF">
                      <a:alpha val="60000"/>
                    </a:srgbClr>
                  </a:glow>
                </a:effectLst>
              </a:rPr>
              <a:t>	Psihologie : Doroftei Isabela, Giosan Alexandra, Lobiuc Ingrid, Ţăran Silviana şi Ţăran Baciu Ana Maria</a:t>
            </a:r>
          </a:p>
          <a:p>
            <a:pPr>
              <a:buNone/>
            </a:pPr>
            <a:r>
              <a:rPr lang="ro-RO" sz="2800" dirty="0" smtClean="0">
                <a:effectLst>
                  <a:glow rad="101600">
                    <a:srgbClr val="0000FF">
                      <a:alpha val="60000"/>
                    </a:srgbClr>
                  </a:glow>
                </a:effectLst>
              </a:rPr>
              <a:t>	Logică : Bodnar Marinela şi Vereha Mihaela.</a:t>
            </a:r>
          </a:p>
          <a:p>
            <a:pPr>
              <a:buNone/>
            </a:pPr>
            <a:r>
              <a:rPr lang="ro-RO" sz="2800" dirty="0" smtClean="0"/>
              <a:t>	</a:t>
            </a:r>
            <a:r>
              <a:rPr lang="ro-RO" sz="2800" dirty="0" smtClean="0">
                <a:effectLst>
                  <a:glow rad="101600">
                    <a:srgbClr val="FF0000">
                      <a:alpha val="60000"/>
                    </a:srgbClr>
                  </a:glow>
                </a:effectLst>
              </a:rPr>
              <a:t>Etapa judeţeană : </a:t>
            </a:r>
          </a:p>
          <a:p>
            <a:pPr>
              <a:buNone/>
            </a:pPr>
            <a:r>
              <a:rPr lang="ro-RO" sz="2800" dirty="0" smtClean="0">
                <a:effectLst>
                  <a:glow rad="101600">
                    <a:srgbClr val="FF0000">
                      <a:alpha val="60000"/>
                    </a:srgbClr>
                  </a:glow>
                </a:effectLst>
              </a:rPr>
              <a:t>	Engleză : Gânju Mihaela (Clasa a IX a), Erhan Angela Maria (Clasa a X a)</a:t>
            </a:r>
          </a:p>
          <a:p>
            <a:pPr>
              <a:buNone/>
            </a:pPr>
            <a:r>
              <a:rPr lang="ro-RO" sz="2800" dirty="0" smtClean="0">
                <a:effectLst>
                  <a:glow rad="101600">
                    <a:srgbClr val="FF0000">
                      <a:alpha val="60000"/>
                    </a:srgbClr>
                  </a:glow>
                </a:effectLst>
              </a:rPr>
              <a:t>	Logică : Vereha Mihaela</a:t>
            </a:r>
          </a:p>
          <a:p>
            <a:endParaRPr 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5" end="5"/>
                                            </p:txEl>
                                          </p:spTgt>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6" end="6"/>
                                            </p:txEl>
                                          </p:spTgt>
                                        </p:tgtEl>
                                      </p:cBhvr>
                                    </p:animEffect>
                                  </p:childTnLst>
                                </p:cTn>
                              </p:par>
                            </p:childTnLst>
                          </p:cTn>
                        </p:par>
                        <p:par>
                          <p:cTn id="46" fill="hold">
                            <p:stCondLst>
                              <p:cond delay="7000"/>
                            </p:stCondLst>
                            <p:childTnLst>
                              <p:par>
                                <p:cTn id="47" presetID="50" presetClass="entr" presetSubtype="0" decel="10000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0"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prstTxWarp prst="textCirclePour">
              <a:avLst/>
            </a:prstTxWarp>
          </a:bodyPr>
          <a:lstStyle/>
          <a:p>
            <a:r>
              <a:rPr lang="ro-RO" cap="none"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Merry Christmas</a:t>
            </a:r>
            <a:endParaRPr lang="en-US" dirty="0">
              <a:effectLst>
                <a:glow rad="101600">
                  <a:srgbClr val="FF0000">
                    <a:alpha val="60000"/>
                  </a:srgb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357422" y="2249487"/>
            <a:ext cx="4572031" cy="2894025"/>
          </a:xfrm>
        </p:spPr>
        <p:txBody>
          <a:bodyPr/>
          <a:lstStyle/>
          <a:p>
            <a:pPr algn="ctr">
              <a:buNone/>
            </a:pPr>
            <a:r>
              <a:rPr lang="ro-RO" dirty="0" smtClean="0"/>
              <a:t>	</a:t>
            </a:r>
            <a:r>
              <a:rPr lang="ro-RO" sz="3200" dirty="0" smtClean="0">
                <a:effectLst>
                  <a:glow rad="101600">
                    <a:srgbClr val="FF0000">
                      <a:alpha val="60000"/>
                    </a:srgbClr>
                  </a:glow>
                </a:effectLst>
              </a:rPr>
              <a:t>În fiecare an, de Crăciun, am ornat sala de clasă </a:t>
            </a:r>
            <a:r>
              <a:rPr lang="ro-RO" sz="3200" dirty="0">
                <a:effectLst>
                  <a:glow rad="101600">
                    <a:srgbClr val="FF0000">
                      <a:alpha val="60000"/>
                    </a:srgbClr>
                  </a:glow>
                </a:effectLst>
              </a:rPr>
              <a:t>p</a:t>
            </a:r>
            <a:r>
              <a:rPr lang="ro-RO" sz="3200" dirty="0" smtClean="0">
                <a:effectLst>
                  <a:glow rad="101600">
                    <a:srgbClr val="FF0000">
                      <a:alpha val="60000"/>
                    </a:srgbClr>
                  </a:glow>
                </a:effectLst>
              </a:rPr>
              <a:t>entru a intra în spiritul sărbătorilor.</a:t>
            </a:r>
            <a:endParaRPr lang="en-US" sz="3200" dirty="0">
              <a:effectLst>
                <a:glow rad="101600">
                  <a:srgbClr val="FF0000">
                    <a:alpha val="60000"/>
                  </a:srgbClr>
                </a:glow>
              </a:effectLst>
            </a:endParaRPr>
          </a:p>
        </p:txBody>
      </p:sp>
      <p:sp>
        <p:nvSpPr>
          <p:cNvPr id="4" name="Rectangle 3"/>
          <p:cNvSpPr/>
          <p:nvPr/>
        </p:nvSpPr>
        <p:spPr>
          <a:xfrm>
            <a:off x="4217988" y="5400423"/>
            <a:ext cx="2286000" cy="590931"/>
          </a:xfrm>
          <a:prstGeom prst="rect">
            <a:avLst/>
          </a:prstGeom>
        </p:spPr>
        <p:txBody>
          <a:bodyPr>
            <a:spAutoFit/>
          </a:bodyPr>
          <a:lstStyle/>
          <a:p>
            <a:pPr lvl="0">
              <a:lnSpc>
                <a:spcPct val="90000"/>
              </a:lnSpc>
              <a:spcBef>
                <a:spcPct val="0"/>
              </a:spcBef>
            </a:pPr>
            <a:endParaRPr lang="en-US" sz="3600" cap="all" dirty="0">
              <a:solidFill>
                <a:prstClr val="white"/>
              </a:solidFill>
              <a:effectLst>
                <a:glow rad="101600">
                  <a:srgbClr val="FF0000">
                    <a:alpha val="60000"/>
                  </a:srgbClr>
                </a:glow>
                <a:outerShdw blurRad="63500" dir="3600000" algn="tl" rotWithShape="0">
                  <a:srgbClr val="000000">
                    <a:alpha val="70000"/>
                  </a:srgbClr>
                </a:outerShdw>
              </a:effectLst>
              <a:ea typeface="+mj-ea"/>
              <a:cs typeface="+mj-cs"/>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971600" y="1052736"/>
            <a:ext cx="7429499" cy="5098505"/>
          </a:xfrm>
        </p:spPr>
        <p:txBody>
          <a:bodyPr>
            <a:noAutofit/>
          </a:bodyPr>
          <a:lstStyle/>
          <a:p>
            <a:pPr algn="ctr">
              <a:buNone/>
            </a:pPr>
            <a:r>
              <a:rPr lang="ro-RO" sz="3200" dirty="0" smtClean="0">
                <a:solidFill>
                  <a:schemeClr val="bg1"/>
                </a:solidFill>
              </a:rPr>
              <a:t>	Colectivul clasei a 11 a F este format din 32 de elevi, aceasta fiind localizată la subsol. Profilul clasei este uman, iar specializarea </a:t>
            </a:r>
            <a:r>
              <a:rPr lang="ro-RO" sz="3200" dirty="0" err="1" smtClean="0">
                <a:solidFill>
                  <a:schemeClr val="bg1"/>
                </a:solidFill>
              </a:rPr>
              <a:t>ştiinţe</a:t>
            </a:r>
            <a:r>
              <a:rPr lang="ro-RO" sz="3200" dirty="0" smtClean="0">
                <a:solidFill>
                  <a:schemeClr val="bg1"/>
                </a:solidFill>
              </a:rPr>
              <a:t> sociale. Ca diriginte o avem pe doamna Duminică Doina. Materiile principale sunt istoria, româna </a:t>
            </a:r>
            <a:r>
              <a:rPr lang="ro-RO" sz="3200" dirty="0" err="1" smtClean="0">
                <a:solidFill>
                  <a:schemeClr val="bg1"/>
                </a:solidFill>
              </a:rPr>
              <a:t>şi</a:t>
            </a:r>
            <a:r>
              <a:rPr lang="ro-RO" sz="3200" dirty="0" smtClean="0">
                <a:solidFill>
                  <a:schemeClr val="bg1"/>
                </a:solidFill>
              </a:rPr>
              <a:t> </a:t>
            </a:r>
            <a:r>
              <a:rPr lang="ro-RO" sz="3200" dirty="0" err="1" smtClean="0">
                <a:solidFill>
                  <a:schemeClr val="bg1"/>
                </a:solidFill>
              </a:rPr>
              <a:t>ştiinţele</a:t>
            </a:r>
            <a:r>
              <a:rPr lang="ro-RO" sz="3200" dirty="0" smtClean="0">
                <a:solidFill>
                  <a:schemeClr val="bg1"/>
                </a:solidFill>
              </a:rPr>
              <a:t> sociale(logica, psihologia, economia, sociologia, filozofie </a:t>
            </a:r>
            <a:r>
              <a:rPr lang="ro-RO" sz="3200" dirty="0" err="1" smtClean="0">
                <a:solidFill>
                  <a:schemeClr val="bg1"/>
                </a:solidFill>
              </a:rPr>
              <a:t>şi</a:t>
            </a:r>
            <a:r>
              <a:rPr lang="ro-RO" sz="3200" dirty="0" smtClean="0">
                <a:solidFill>
                  <a:schemeClr val="bg1"/>
                </a:solidFill>
              </a:rPr>
              <a:t> studii sociale)</a:t>
            </a:r>
            <a:endParaRPr lang="ro-RO" sz="3200" dirty="0">
              <a:solidFill>
                <a:schemeClr val="bg1"/>
              </a:solidFill>
            </a:endParaRPr>
          </a:p>
        </p:txBody>
      </p:sp>
      <p:sp>
        <p:nvSpPr>
          <p:cNvPr id="4" name="Dreptunghi 3"/>
          <p:cNvSpPr/>
          <p:nvPr/>
        </p:nvSpPr>
        <p:spPr>
          <a:xfrm>
            <a:off x="2571736" y="285728"/>
            <a:ext cx="3401316" cy="923330"/>
          </a:xfrm>
          <a:prstGeom prst="rect">
            <a:avLst/>
          </a:prstGeom>
          <a:noFill/>
        </p:spPr>
        <p:txBody>
          <a:bodyPr wrap="none" lIns="91440" tIns="45720" rIns="91440" bIns="45720">
            <a:spAutoFit/>
          </a:bodyPr>
          <a:lstStyle/>
          <a:p>
            <a:pPr algn="ctr"/>
            <a:r>
              <a:rPr lang="ro-RO"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Introducere</a:t>
            </a:r>
            <a:endParaRPr lang="ro-RO"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02005005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par>
                          <p:cTn id="8" fill="hold">
                            <p:stCondLst>
                              <p:cond delay="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Rectangle 3"/>
          <p:cNvSpPr/>
          <p:nvPr/>
        </p:nvSpPr>
        <p:spPr>
          <a:xfrm>
            <a:off x="500034" y="500042"/>
            <a:ext cx="8443337" cy="5632311"/>
          </a:xfrm>
          <a:prstGeom prst="rect">
            <a:avLst/>
          </a:prstGeom>
          <a:noFill/>
        </p:spPr>
        <p:txBody>
          <a:bodyPr wrap="none" lIns="91440" tIns="45720" rIns="91440" bIns="45720">
            <a:spAutoFit/>
          </a:bodyPr>
          <a:lstStyle/>
          <a:p>
            <a:pPr algn="ctr"/>
            <a:r>
              <a:rPr lang="ro-RO"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Harlow Solid Italic" pitchFamily="82" charset="0"/>
              </a:rPr>
              <a:t>Proiect realizat de</a:t>
            </a:r>
            <a:r>
              <a:rPr lang="en-US"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Harlow Solid Italic" pitchFamily="82" charset="0"/>
              </a:rPr>
              <a:t> : </a:t>
            </a:r>
          </a:p>
          <a:p>
            <a:pPr algn="ctr"/>
            <a:r>
              <a:rPr lang="en-US" sz="720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Harlow Solid Italic" pitchFamily="82" charset="0"/>
              </a:rPr>
              <a:t>Erhan</a:t>
            </a:r>
            <a:r>
              <a:rPr lang="en-US" sz="72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Harlow Solid Italic" pitchFamily="82" charset="0"/>
              </a:rPr>
              <a:t> Angela Maria</a:t>
            </a:r>
          </a:p>
          <a:p>
            <a:pPr algn="ctr"/>
            <a:r>
              <a:rPr lang="en-US" sz="7200" b="0" cap="none" spc="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Harlow Solid Italic" pitchFamily="82" charset="0"/>
              </a:rPr>
              <a:t>Clasa</a:t>
            </a:r>
            <a:r>
              <a:rPr lang="en-US"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Harlow Solid Italic" pitchFamily="82" charset="0"/>
              </a:rPr>
              <a:t> a XI a F</a:t>
            </a:r>
          </a:p>
          <a:p>
            <a:pPr algn="ctr"/>
            <a:r>
              <a:rPr lang="en-US" sz="7200" b="0" cap="none" spc="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Profesor</a:t>
            </a:r>
            <a:r>
              <a:rPr lang="en-US"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a:t>
            </a:r>
            <a:r>
              <a:rPr lang="ro-RO"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îndrum</a:t>
            </a:r>
            <a:r>
              <a:rPr lang="ro-RO" sz="72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ă</a:t>
            </a:r>
            <a:r>
              <a:rPr lang="ro-RO"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tor </a:t>
            </a:r>
            <a:r>
              <a:rPr lang="en-US"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a:t>
            </a:r>
          </a:p>
          <a:p>
            <a:pPr algn="ctr"/>
            <a:r>
              <a:rPr lang="en-US" sz="7200" b="0" cap="none" spc="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Anastasiu</a:t>
            </a:r>
            <a:r>
              <a:rPr lang="en-US" sz="7200" b="0" cap="none" spc="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Gabriel</a:t>
            </a:r>
            <a:endParaRPr lang="en-US" sz="7200" b="0" cap="none" spc="0" dirty="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800" decel="100000"/>
                                        <p:tgtEl>
                                          <p:spTgt spid="4">
                                            <p:txEl>
                                              <p:pRg st="1" end="1"/>
                                            </p:txEl>
                                          </p:spTgt>
                                        </p:tgtEl>
                                      </p:cBhvr>
                                    </p:animEffect>
                                    <p:anim calcmode="lin" valueType="num">
                                      <p:cBhvr>
                                        <p:cTn id="17" dur="8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nodeType="after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800" decel="100000"/>
                                        <p:tgtEl>
                                          <p:spTgt spid="4">
                                            <p:txEl>
                                              <p:pRg st="2" end="2"/>
                                            </p:txEl>
                                          </p:spTgt>
                                        </p:tgtEl>
                                      </p:cBhvr>
                                    </p:animEffect>
                                    <p:anim calcmode="lin" valueType="num">
                                      <p:cBhvr>
                                        <p:cTn id="26" dur="800" decel="100000" fill="hold"/>
                                        <p:tgtEl>
                                          <p:spTgt spid="4">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nodeType="after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800" decel="100000"/>
                                        <p:tgtEl>
                                          <p:spTgt spid="4">
                                            <p:txEl>
                                              <p:pRg st="3" end="3"/>
                                            </p:txEl>
                                          </p:spTgt>
                                        </p:tgtEl>
                                      </p:cBhvr>
                                    </p:animEffect>
                                    <p:anim calcmode="lin" valueType="num">
                                      <p:cBhvr>
                                        <p:cTn id="35" dur="800" decel="100000" fill="hold"/>
                                        <p:tgtEl>
                                          <p:spTgt spid="4">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nodeType="after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fade">
                                      <p:cBhvr>
                                        <p:cTn id="43" dur="800" decel="100000"/>
                                        <p:tgtEl>
                                          <p:spTgt spid="4">
                                            <p:txEl>
                                              <p:pRg st="4" end="4"/>
                                            </p:txEl>
                                          </p:spTgt>
                                        </p:tgtEl>
                                      </p:cBhvr>
                                    </p:animEffect>
                                    <p:anim calcmode="lin" valueType="num">
                                      <p:cBhvr>
                                        <p:cTn id="44" dur="800" decel="100000" fill="hold"/>
                                        <p:tgtEl>
                                          <p:spTgt spid="4">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1000">
              <a:srgbClr val="FF0000"/>
            </a:gs>
            <a:gs pos="42000">
              <a:schemeClr val="accent1">
                <a:lumMod val="45000"/>
                <a:lumOff val="55000"/>
              </a:schemeClr>
            </a:gs>
            <a:gs pos="83000">
              <a:schemeClr val="accent1">
                <a:lumMod val="45000"/>
                <a:lumOff val="55000"/>
              </a:schemeClr>
            </a:gs>
            <a:gs pos="100000">
              <a:srgbClr val="00B050"/>
            </a:gs>
          </a:gsLst>
          <a:lin ang="5400000" scaled="1"/>
        </a:grad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71538" y="1214422"/>
            <a:ext cx="7429499" cy="4378425"/>
          </a:xfrm>
        </p:spPr>
        <p:txBody>
          <a:bodyPr>
            <a:normAutofit/>
          </a:bodyPr>
          <a:lstStyle/>
          <a:p>
            <a:pPr marL="0" indent="0" algn="ctr">
              <a:buNone/>
            </a:pPr>
            <a:r>
              <a:rPr lang="ro-RO" sz="3200" dirty="0" smtClean="0">
                <a:solidFill>
                  <a:schemeClr val="bg1"/>
                </a:solidFill>
              </a:rPr>
              <a:t>În afară de </a:t>
            </a:r>
            <a:r>
              <a:rPr lang="ro-RO" sz="3200" dirty="0" err="1" smtClean="0">
                <a:solidFill>
                  <a:schemeClr val="bg1"/>
                </a:solidFill>
              </a:rPr>
              <a:t>activităţile</a:t>
            </a:r>
            <a:r>
              <a:rPr lang="ro-RO" sz="3200" dirty="0" smtClean="0">
                <a:solidFill>
                  <a:schemeClr val="bg1"/>
                </a:solidFill>
              </a:rPr>
              <a:t> teoretice </a:t>
            </a:r>
            <a:r>
              <a:rPr lang="ro-RO" sz="3200" dirty="0" err="1" smtClean="0">
                <a:solidFill>
                  <a:schemeClr val="bg1"/>
                </a:solidFill>
              </a:rPr>
              <a:t>şi</a:t>
            </a:r>
            <a:r>
              <a:rPr lang="ro-RO" sz="3200" dirty="0" smtClean="0">
                <a:solidFill>
                  <a:schemeClr val="bg1"/>
                </a:solidFill>
              </a:rPr>
              <a:t> practice efectuate în timpul orelor de curs, clasa noastră a realizat </a:t>
            </a:r>
            <a:r>
              <a:rPr lang="ro-RO" sz="3200" dirty="0" err="1" smtClean="0">
                <a:solidFill>
                  <a:schemeClr val="bg1"/>
                </a:solidFill>
              </a:rPr>
              <a:t>şi</a:t>
            </a:r>
            <a:r>
              <a:rPr lang="ro-RO" sz="3200" dirty="0" smtClean="0">
                <a:solidFill>
                  <a:schemeClr val="bg1"/>
                </a:solidFill>
              </a:rPr>
              <a:t> o serie de </a:t>
            </a:r>
            <a:r>
              <a:rPr lang="ro-RO" sz="3200" dirty="0" err="1" smtClean="0">
                <a:solidFill>
                  <a:schemeClr val="bg1"/>
                </a:solidFill>
              </a:rPr>
              <a:t>activităţi</a:t>
            </a:r>
            <a:r>
              <a:rPr lang="ro-RO" sz="3200" dirty="0" smtClean="0">
                <a:solidFill>
                  <a:schemeClr val="bg1"/>
                </a:solidFill>
              </a:rPr>
              <a:t> </a:t>
            </a:r>
            <a:r>
              <a:rPr lang="ro-RO" sz="3200" dirty="0" err="1" smtClean="0">
                <a:solidFill>
                  <a:schemeClr val="bg1"/>
                </a:solidFill>
              </a:rPr>
              <a:t>extraşcolare</a:t>
            </a:r>
            <a:r>
              <a:rPr lang="ro-RO" sz="3200" dirty="0" smtClean="0">
                <a:solidFill>
                  <a:schemeClr val="bg1"/>
                </a:solidFill>
              </a:rPr>
              <a:t> precum: Participarea la anumite concursuri sau olimpiade, excursii, </a:t>
            </a:r>
            <a:r>
              <a:rPr lang="ro-RO" sz="3200" dirty="0" err="1" smtClean="0">
                <a:solidFill>
                  <a:schemeClr val="bg1"/>
                </a:solidFill>
              </a:rPr>
              <a:t>drumeţii</a:t>
            </a:r>
            <a:r>
              <a:rPr lang="ro-RO" sz="3200" dirty="0" smtClean="0">
                <a:solidFill>
                  <a:schemeClr val="bg1"/>
                </a:solidFill>
              </a:rPr>
              <a:t> sau vizite la anumite obiective culturale sau artistice, etc. </a:t>
            </a:r>
            <a:endParaRPr lang="ro-RO" sz="3200" dirty="0">
              <a:solidFill>
                <a:schemeClr val="bg1"/>
              </a:solidFill>
            </a:endParaRPr>
          </a:p>
        </p:txBody>
      </p:sp>
    </p:spTree>
    <p:extLst>
      <p:ext uri="{BB962C8B-B14F-4D97-AF65-F5344CB8AC3E}">
        <p14:creationId xmlns:p14="http://schemas.microsoft.com/office/powerpoint/2010/main" val="9030690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890356" y="2456581"/>
            <a:ext cx="7429499" cy="3874369"/>
          </a:xfrm>
        </p:spPr>
        <p:txBody>
          <a:bodyPr>
            <a:normAutofit fontScale="92500"/>
          </a:bodyPr>
          <a:lstStyle/>
          <a:p>
            <a:pPr algn="ctr">
              <a:buNone/>
            </a:pPr>
            <a:r>
              <a:rPr lang="ro-RO" sz="2800" b="1" dirty="0" smtClean="0">
                <a:solidFill>
                  <a:srgbClr val="00FF00"/>
                </a:solidFill>
              </a:rPr>
              <a:t>Social </a:t>
            </a:r>
            <a:r>
              <a:rPr lang="ro-RO" sz="2800" b="1" dirty="0" err="1" smtClean="0">
                <a:solidFill>
                  <a:srgbClr val="00FF00"/>
                </a:solidFill>
              </a:rPr>
              <a:t>Innovation</a:t>
            </a:r>
            <a:r>
              <a:rPr lang="ro-RO" sz="2800" b="1" dirty="0" smtClean="0">
                <a:solidFill>
                  <a:srgbClr val="00FF00"/>
                </a:solidFill>
              </a:rPr>
              <a:t> </a:t>
            </a:r>
            <a:r>
              <a:rPr lang="ro-RO" sz="2800" b="1" dirty="0" err="1" smtClean="0">
                <a:solidFill>
                  <a:srgbClr val="00FF00"/>
                </a:solidFill>
              </a:rPr>
              <a:t>Relay</a:t>
            </a:r>
            <a:r>
              <a:rPr lang="ro-RO" sz="2800" b="1" dirty="0" smtClean="0">
                <a:solidFill>
                  <a:srgbClr val="00FF00"/>
                </a:solidFill>
              </a:rPr>
              <a:t> este o </a:t>
            </a:r>
            <a:r>
              <a:rPr lang="ro-RO" sz="2800" b="1" dirty="0" err="1" smtClean="0">
                <a:solidFill>
                  <a:srgbClr val="00FF00"/>
                </a:solidFill>
              </a:rPr>
              <a:t>competiţie</a:t>
            </a:r>
            <a:r>
              <a:rPr lang="ro-RO" sz="2800" b="1" dirty="0" smtClean="0">
                <a:solidFill>
                  <a:srgbClr val="00FF00"/>
                </a:solidFill>
              </a:rPr>
              <a:t> globală care provoacă </a:t>
            </a:r>
            <a:r>
              <a:rPr lang="ro-RO" sz="2800" b="1" dirty="0" err="1" smtClean="0">
                <a:solidFill>
                  <a:srgbClr val="00FF00"/>
                </a:solidFill>
              </a:rPr>
              <a:t>studenţii</a:t>
            </a:r>
            <a:r>
              <a:rPr lang="ro-RO" sz="2800" b="1" dirty="0" smtClean="0">
                <a:solidFill>
                  <a:srgbClr val="00FF00"/>
                </a:solidFill>
              </a:rPr>
              <a:t> cu vârsta cuprinsă între 15 </a:t>
            </a:r>
            <a:r>
              <a:rPr lang="ro-RO" sz="2800" b="1" dirty="0" err="1" smtClean="0">
                <a:solidFill>
                  <a:srgbClr val="00FF00"/>
                </a:solidFill>
              </a:rPr>
              <a:t>şi</a:t>
            </a:r>
            <a:r>
              <a:rPr lang="ro-RO" sz="2800" b="1" dirty="0" smtClean="0">
                <a:solidFill>
                  <a:srgbClr val="00FF00"/>
                </a:solidFill>
              </a:rPr>
              <a:t> 18 ani sa vină cu noi concepte de afaceri care să ajute o nevoie socială.</a:t>
            </a:r>
          </a:p>
          <a:p>
            <a:pPr algn="ctr">
              <a:buNone/>
            </a:pPr>
            <a:r>
              <a:rPr lang="en-US" sz="2800" b="1" dirty="0" smtClean="0">
                <a:solidFill>
                  <a:srgbClr val="00FF00"/>
                </a:solidFill>
              </a:rPr>
              <a:t>	</a:t>
            </a:r>
            <a:r>
              <a:rPr lang="ro-RO" sz="2800" b="1" dirty="0" smtClean="0">
                <a:solidFill>
                  <a:srgbClr val="00FF00"/>
                </a:solidFill>
              </a:rPr>
              <a:t>Clasa noastră a participat la acest concurs în grupe de câte 4 elevi, fiecare abordând o altă temă.</a:t>
            </a:r>
          </a:p>
          <a:p>
            <a:endParaRPr lang="ro-RO" dirty="0"/>
          </a:p>
        </p:txBody>
      </p:sp>
      <p:pic>
        <p:nvPicPr>
          <p:cNvPr id="6" name="I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88640"/>
            <a:ext cx="2088232" cy="17281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Dreptunghi 6"/>
          <p:cNvSpPr/>
          <p:nvPr/>
        </p:nvSpPr>
        <p:spPr>
          <a:xfrm>
            <a:off x="2450061" y="801712"/>
            <a:ext cx="6513066" cy="923330"/>
          </a:xfrm>
          <a:prstGeom prst="rect">
            <a:avLst/>
          </a:prstGeom>
          <a:noFill/>
        </p:spPr>
        <p:txBody>
          <a:bodyPr wrap="none" lIns="91440" tIns="45720" rIns="91440" bIns="45720">
            <a:spAutoFit/>
          </a:bodyPr>
          <a:lstStyle/>
          <a:p>
            <a:pPr algn="ctr"/>
            <a:r>
              <a:rPr lang="ro-RO" sz="5400" dirty="0" smtClean="0">
                <a:ln w="0"/>
                <a:solidFill>
                  <a:srgbClr val="00FF00"/>
                </a:solidFill>
                <a:effectLst>
                  <a:outerShdw blurRad="38100" dist="25400" dir="5400000" algn="ctr" rotWithShape="0">
                    <a:srgbClr val="6E747A">
                      <a:alpha val="43000"/>
                    </a:srgbClr>
                  </a:outerShdw>
                </a:effectLst>
              </a:rPr>
              <a:t>Social </a:t>
            </a:r>
            <a:r>
              <a:rPr lang="ro-RO" sz="5400" dirty="0" err="1" smtClean="0">
                <a:ln w="0"/>
                <a:solidFill>
                  <a:srgbClr val="00FF00"/>
                </a:solidFill>
                <a:effectLst>
                  <a:outerShdw blurRad="38100" dist="25400" dir="5400000" algn="ctr" rotWithShape="0">
                    <a:srgbClr val="6E747A">
                      <a:alpha val="43000"/>
                    </a:srgbClr>
                  </a:outerShdw>
                </a:effectLst>
              </a:rPr>
              <a:t>Innovation</a:t>
            </a:r>
            <a:r>
              <a:rPr lang="ro-RO" sz="5400" dirty="0" smtClean="0">
                <a:ln w="0"/>
                <a:solidFill>
                  <a:srgbClr val="00FF00"/>
                </a:solidFill>
                <a:effectLst>
                  <a:outerShdw blurRad="38100" dist="25400" dir="5400000" algn="ctr" rotWithShape="0">
                    <a:srgbClr val="6E747A">
                      <a:alpha val="43000"/>
                    </a:srgbClr>
                  </a:outerShdw>
                </a:effectLst>
              </a:rPr>
              <a:t> </a:t>
            </a:r>
            <a:r>
              <a:rPr lang="ro-RO" sz="5400" dirty="0" err="1" smtClean="0">
                <a:ln w="0"/>
                <a:solidFill>
                  <a:srgbClr val="00FF00"/>
                </a:solidFill>
                <a:effectLst>
                  <a:outerShdw blurRad="38100" dist="25400" dir="5400000" algn="ctr" rotWithShape="0">
                    <a:srgbClr val="6E747A">
                      <a:alpha val="43000"/>
                    </a:srgbClr>
                  </a:outerShdw>
                </a:effectLst>
              </a:rPr>
              <a:t>Relay</a:t>
            </a:r>
            <a:endParaRPr lang="ro-RO" sz="5400" dirty="0">
              <a:ln w="0"/>
              <a:solidFill>
                <a:srgbClr val="00FF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546339667"/>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par>
                          <p:cTn id="11" fill="hold">
                            <p:stCondLst>
                              <p:cond delay="2000"/>
                            </p:stCondLst>
                            <p:childTnLst>
                              <p:par>
                                <p:cTn id="12" presetID="17" presetClass="entr" presetSubtype="1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500"/>
                            </p:stCondLst>
                            <p:childTnLst>
                              <p:par>
                                <p:cTn id="17" presetID="17" presetClass="entr" presetSubtype="1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2123729" y="476672"/>
            <a:ext cx="4896544" cy="5904656"/>
          </a:xfrm>
        </p:spPr>
        <p:txBody>
          <a:bodyPr>
            <a:normAutofit lnSpcReduction="10000"/>
          </a:bodyPr>
          <a:lstStyle/>
          <a:p>
            <a:pPr>
              <a:buNone/>
            </a:pPr>
            <a:r>
              <a:rPr lang="en-US" sz="2800" dirty="0" smtClean="0"/>
              <a:t>	</a:t>
            </a:r>
            <a:r>
              <a:rPr lang="ro-RO" sz="2800" dirty="0" smtClean="0"/>
              <a:t>Echipa mea formată din Bodnar Simona Teodora, Erhan Angela Maria, Fîşc Daniela Mihaela şi Macovei Alexandra a obţinut cel mai mare</a:t>
            </a:r>
            <a:r>
              <a:rPr lang="en-US" sz="2800" dirty="0" smtClean="0"/>
              <a:t> </a:t>
            </a:r>
            <a:r>
              <a:rPr lang="en-US" sz="2800" dirty="0" err="1" smtClean="0"/>
              <a:t>punctaj</a:t>
            </a:r>
            <a:r>
              <a:rPr lang="en-US" sz="2800" dirty="0" smtClean="0"/>
              <a:t> din </a:t>
            </a:r>
            <a:r>
              <a:rPr lang="en-US" sz="2800" dirty="0" err="1" smtClean="0"/>
              <a:t>clasa</a:t>
            </a:r>
            <a:r>
              <a:rPr lang="en-US" sz="2800" dirty="0" smtClean="0"/>
              <a:t> </a:t>
            </a:r>
            <a:r>
              <a:rPr lang="en-US" sz="2800" dirty="0" err="1" smtClean="0"/>
              <a:t>noastr</a:t>
            </a:r>
            <a:r>
              <a:rPr lang="ro-RO" sz="2800" dirty="0" smtClean="0"/>
              <a:t>ă, dar, din păcate, nu a trecut la etapa naţională.</a:t>
            </a:r>
          </a:p>
          <a:p>
            <a:pPr>
              <a:buNone/>
            </a:pPr>
            <a:r>
              <a:rPr lang="en-US" sz="2800" dirty="0" smtClean="0"/>
              <a:t>	</a:t>
            </a:r>
            <a:r>
              <a:rPr lang="ro-RO" sz="2800" dirty="0" smtClean="0"/>
              <a:t>Cu toate acestea, din acest proiect am rămas cu niste certificate care ne pot fi de folos în carieră.</a:t>
            </a:r>
          </a:p>
        </p:txBody>
      </p:sp>
    </p:spTree>
    <p:extLst>
      <p:ext uri="{BB962C8B-B14F-4D97-AF65-F5344CB8AC3E}">
        <p14:creationId xmlns:p14="http://schemas.microsoft.com/office/powerpoint/2010/main" val="3397310450"/>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48" presetClass="entr" presetSubtype="0" accel="5000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2" presetClass="emph" presetSubtype="0" nodeType="afterEffect">
                                  <p:stCondLst>
                                    <p:cond delay="0"/>
                                  </p:stCondLst>
                                  <p:childTnLst>
                                    <p:set>
                                      <p:cBhvr override="childStyle">
                                        <p:cTn id="20" dur="indefinite"/>
                                        <p:tgtEl>
                                          <p:spTgt spid="3">
                                            <p:txEl>
                                              <p:pRg st="0" end="0"/>
                                            </p:txEl>
                                          </p:spTgt>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FF00"/>
            </a:gs>
            <a:gs pos="50000">
              <a:srgbClr val="400040"/>
            </a:gs>
            <a:gs pos="75000">
              <a:srgbClr val="FF000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285720" y="1500174"/>
            <a:ext cx="7786742" cy="4714908"/>
          </a:xfrm>
        </p:spPr>
        <p:txBody>
          <a:bodyPr>
            <a:normAutofit/>
          </a:bodyPr>
          <a:lstStyle/>
          <a:p>
            <a:pPr algn="ctr">
              <a:buNone/>
            </a:pPr>
            <a:r>
              <a:rPr lang="en-US" b="1" dirty="0" smtClean="0">
                <a:latin typeface="Monotype Corsiva" pitchFamily="66" charset="0"/>
              </a:rPr>
              <a:t>	</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“You are what you</a:t>
            </a:r>
            <a:r>
              <a:rPr lang="ro-RO" sz="3600" dirty="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eat</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a:t>
            </a:r>
            <a:r>
              <a:rPr lang="en-US"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a </a:t>
            </a:r>
            <a:r>
              <a:rPr lang="en-US" sz="360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fost</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un concurs </a:t>
            </a:r>
            <a:r>
              <a:rPr lang="en-US"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desfăşurat la Colegiul Naţional Dragoş Vodă pe data de 9 </a:t>
            </a:r>
            <a:r>
              <a:rPr lang="en-US" sz="360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iunie</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2012</a:t>
            </a:r>
            <a:r>
              <a:rPr lang="en-US"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care făcea  parte din programul  Eco -Şcoala.</a:t>
            </a:r>
          </a:p>
          <a:p>
            <a:pPr algn="ctr">
              <a:buNone/>
            </a:pPr>
            <a:r>
              <a:rPr lang="en-US"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La acest concurs am participat la secţiunea Power Point cu colegul meu de clasă, Negură Ilie Mihai</a:t>
            </a:r>
            <a:r>
              <a:rPr lang="en-US"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 sub </a:t>
            </a:r>
            <a:r>
              <a:rPr lang="ro-RO" sz="36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rPr>
              <a:t>îndrumarea doamnei profesor Vâlcu  Mihaela.</a:t>
            </a:r>
            <a:endParaRPr lang="ro-RO" sz="3600" dirty="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latin typeface="Monotype Corsiva" pitchFamily="66" charset="0"/>
            </a:endParaRPr>
          </a:p>
        </p:txBody>
      </p:sp>
      <p:sp>
        <p:nvSpPr>
          <p:cNvPr id="4" name="Dreptunghi 3"/>
          <p:cNvSpPr/>
          <p:nvPr/>
        </p:nvSpPr>
        <p:spPr>
          <a:xfrm>
            <a:off x="642910" y="500042"/>
            <a:ext cx="6590984" cy="769441"/>
          </a:xfrm>
          <a:prstGeom prst="rect">
            <a:avLst/>
          </a:prstGeom>
          <a:noFill/>
        </p:spPr>
        <p:txBody>
          <a:bodyPr wrap="square" lIns="91440" tIns="45720" rIns="91440" bIns="45720">
            <a:spAutoFit/>
          </a:bodyPr>
          <a:lstStyle/>
          <a:p>
            <a:pPr algn="ctr"/>
            <a:r>
              <a:rPr lang="ro-RO" sz="44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a:t>
            </a:r>
            <a:r>
              <a:rPr lang="ro-RO" sz="440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You</a:t>
            </a:r>
            <a:r>
              <a:rPr lang="ro-RO" sz="44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 are </a:t>
            </a:r>
            <a:r>
              <a:rPr lang="ro-RO" sz="440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what</a:t>
            </a:r>
            <a:r>
              <a:rPr lang="ro-RO" sz="44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 </a:t>
            </a:r>
            <a:r>
              <a:rPr lang="ro-RO" sz="4400" dirty="0" err="1"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you</a:t>
            </a:r>
            <a:r>
              <a:rPr lang="ro-RO" sz="44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 eat</a:t>
            </a:r>
            <a:r>
              <a:rPr lang="ro-RO" sz="4400" dirty="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a:t>
            </a:r>
          </a:p>
        </p:txBody>
      </p:sp>
      <p:sp>
        <p:nvSpPr>
          <p:cNvPr id="5" name="Dreptunghi 4"/>
          <p:cNvSpPr/>
          <p:nvPr/>
        </p:nvSpPr>
        <p:spPr>
          <a:xfrm>
            <a:off x="4435584" y="3244334"/>
            <a:ext cx="184731" cy="369332"/>
          </a:xfrm>
          <a:prstGeom prst="rect">
            <a:avLst/>
          </a:prstGeom>
        </p:spPr>
        <p:txBody>
          <a:bodyPr wrap="none">
            <a:spAutoFit/>
          </a:bodyPr>
          <a:lstStyle/>
          <a:p>
            <a:endParaRPr lang="ro-RO" dirty="0"/>
          </a:p>
        </p:txBody>
      </p:sp>
    </p:spTree>
    <p:extLst>
      <p:ext uri="{BB962C8B-B14F-4D97-AF65-F5344CB8AC3E}">
        <p14:creationId xmlns:p14="http://schemas.microsoft.com/office/powerpoint/2010/main" val="2694841357"/>
      </p:ext>
    </p:extLst>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8" presetClass="entr" presetSubtype="16"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par>
                          <p:cTn id="15" fill="hold">
                            <p:stCondLst>
                              <p:cond delay="3000"/>
                            </p:stCondLst>
                            <p:childTnLst>
                              <p:par>
                                <p:cTn id="16" presetID="8" presetClass="entr" presetSubtype="16"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23000" b="-23000"/>
          </a:stretch>
        </a:blipFill>
        <a:effectLst/>
      </p:bgPr>
    </p:bg>
    <p:spTree>
      <p:nvGrpSpPr>
        <p:cNvPr id="1" name=""/>
        <p:cNvGrpSpPr/>
        <p:nvPr/>
      </p:nvGrpSpPr>
      <p:grpSpPr>
        <a:xfrm>
          <a:off x="0" y="0"/>
          <a:ext cx="0" cy="0"/>
          <a:chOff x="0" y="0"/>
          <a:chExt cx="0" cy="0"/>
        </a:xfrm>
      </p:grpSpPr>
      <p:sp>
        <p:nvSpPr>
          <p:cNvPr id="3" name="Substituent conținut 2"/>
          <p:cNvSpPr>
            <a:spLocks noGrp="1"/>
          </p:cNvSpPr>
          <p:nvPr>
            <p:ph idx="1"/>
          </p:nvPr>
        </p:nvSpPr>
        <p:spPr>
          <a:xfrm>
            <a:off x="928662" y="1928802"/>
            <a:ext cx="7429499" cy="4214842"/>
          </a:xfrm>
        </p:spPr>
        <p:txBody>
          <a:bodyPr/>
          <a:lstStyle/>
          <a:p>
            <a:pPr algn="ctr">
              <a:buNone/>
            </a:pPr>
            <a:r>
              <a:rPr lang="ro-RO" dirty="0" smtClean="0"/>
              <a:t> </a:t>
            </a:r>
            <a:r>
              <a:rPr lang="ro-RO" dirty="0" smtClean="0">
                <a:solidFill>
                  <a:srgbClr val="00FF00"/>
                </a:solidFill>
              </a:rPr>
              <a:t>	</a:t>
            </a:r>
            <a:r>
              <a:rPr lang="ro-RO" sz="28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În săptămâna 2-6 aprilie “Şcoala altfel”  clasa noastră a realizat numeroase activităţi interesante şi relaxante precum </a:t>
            </a:r>
            <a:r>
              <a:rPr lang="en-US" sz="28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 vi</a:t>
            </a:r>
            <a:r>
              <a:rPr lang="ro-RO" sz="28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zite la Muzeul Lemnului şi la Muzeul etnografic Ion Grămadă, drumeţie la Pârâul Mesteacăn, am participat la concursul de karaoke etc.</a:t>
            </a:r>
            <a:endParaRPr lang="ro-RO" sz="2800" b="1" dirty="0">
              <a:solidFill>
                <a:srgbClr val="00FF00"/>
              </a:solidFill>
              <a:effectLst>
                <a:glow rad="101600">
                  <a:srgbClr val="FF0000">
                    <a:alpha val="60000"/>
                  </a:srgbClr>
                </a:glow>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34190855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372" y="1783560"/>
            <a:ext cx="4543428" cy="4572000"/>
          </a:xfrm>
        </p:spPr>
        <p:txBody>
          <a:bodyPr>
            <a:normAutofit fontScale="92500" lnSpcReduction="10000"/>
          </a:bodyPr>
          <a:lstStyle/>
          <a:p>
            <a:pPr>
              <a:buNone/>
            </a:pPr>
            <a:r>
              <a:rPr lang="ro-RO" dirty="0" smtClean="0"/>
              <a:t>	</a:t>
            </a:r>
            <a:r>
              <a:rPr lang="en-US" dirty="0" smtClean="0"/>
              <a:t>La Mu</a:t>
            </a:r>
            <a:r>
              <a:rPr lang="ro-RO" dirty="0" smtClean="0"/>
              <a:t>zeul Lemnului  am văzut o mulţime de exponate interesante din lemn, de la mai simple până la cele mai complexe(scaune, căruţe, care, instrumente muzicale, butoaie, maşini de ţesut, sculpturi, paturi de lemn, topoare, o sanie, cai de lemn, icoane etc.) </a:t>
            </a:r>
            <a:endParaRPr lang="en-US" dirty="0"/>
          </a:p>
        </p:txBody>
      </p:sp>
      <p:sp>
        <p:nvSpPr>
          <p:cNvPr id="4" name="Rectangle 3"/>
          <p:cNvSpPr/>
          <p:nvPr/>
        </p:nvSpPr>
        <p:spPr>
          <a:xfrm>
            <a:off x="0" y="785794"/>
            <a:ext cx="6420347" cy="923330"/>
          </a:xfrm>
          <a:prstGeom prst="rect">
            <a:avLst/>
          </a:prstGeom>
          <a:noFill/>
        </p:spPr>
        <p:txBody>
          <a:bodyPr wrap="none" lIns="91440" tIns="45720" rIns="91440" bIns="45720">
            <a:prstTxWarp prst="textArchUp">
              <a:avLst/>
            </a:prstTxWarp>
            <a:spAutoFit/>
            <a:scene3d>
              <a:camera prst="isometricOffAxis1Right"/>
              <a:lightRig rig="threePt" dir="t"/>
            </a:scene3d>
          </a:bodyPr>
          <a:lstStyle/>
          <a:p>
            <a:pPr algn="ctr"/>
            <a:r>
              <a:rPr lang="en-US" sz="5400" b="1" cap="all" spc="0" dirty="0" err="1" smtClean="0">
                <a:ln w="9000" cmpd="sng">
                  <a:noFill/>
                  <a:prstDash val="solid"/>
                </a:ln>
                <a:gradFill>
                  <a:gsLst>
                    <a:gs pos="0">
                      <a:srgbClr val="D6B19C"/>
                    </a:gs>
                    <a:gs pos="30000">
                      <a:srgbClr val="D49E6C"/>
                    </a:gs>
                    <a:gs pos="70000">
                      <a:srgbClr val="A65528"/>
                    </a:gs>
                    <a:gs pos="100000">
                      <a:srgbClr val="663012"/>
                    </a:gs>
                  </a:gsLst>
                  <a:lin ang="5400000" scaled="0"/>
                </a:gradFill>
                <a:effectLst>
                  <a:glow rad="228600">
                    <a:schemeClr val="accent1">
                      <a:satMod val="175000"/>
                      <a:alpha val="40000"/>
                    </a:schemeClr>
                  </a:glow>
                  <a:reflection blurRad="12700" stA="28000" endPos="45000" dist="1000" dir="5400000" sy="-100000" algn="bl" rotWithShape="0"/>
                </a:effectLst>
              </a:rPr>
              <a:t>Muzeul</a:t>
            </a:r>
            <a:r>
              <a:rPr lang="en-US" sz="5400" b="1" cap="all" spc="0" dirty="0" smtClean="0">
                <a:ln w="9000" cmpd="sng">
                  <a:solidFill>
                    <a:schemeClr val="accent4">
                      <a:shade val="50000"/>
                      <a:satMod val="120000"/>
                    </a:schemeClr>
                  </a:solidFill>
                  <a:prstDash val="solid"/>
                </a:ln>
                <a:gradFill>
                  <a:gsLst>
                    <a:gs pos="0">
                      <a:srgbClr val="D6B19C"/>
                    </a:gs>
                    <a:gs pos="30000">
                      <a:srgbClr val="D49E6C"/>
                    </a:gs>
                    <a:gs pos="70000">
                      <a:srgbClr val="A65528"/>
                    </a:gs>
                    <a:gs pos="100000">
                      <a:srgbClr val="663012"/>
                    </a:gs>
                  </a:gsLst>
                  <a:lin ang="5400000" scaled="0"/>
                </a:gradFill>
                <a:effectLst>
                  <a:glow rad="228600">
                    <a:schemeClr val="accent1">
                      <a:satMod val="175000"/>
                      <a:alpha val="40000"/>
                    </a:schemeClr>
                  </a:glow>
                  <a:reflection blurRad="12700" stA="28000" endPos="45000" dist="1000" dir="5400000" sy="-100000" algn="bl" rotWithShape="0"/>
                </a:effectLst>
              </a:rPr>
              <a:t> </a:t>
            </a:r>
            <a:r>
              <a:rPr lang="en-US" sz="5400" b="1" cap="all" spc="0" dirty="0" err="1" smtClean="0">
                <a:ln w="9000" cmpd="sng">
                  <a:noFill/>
                  <a:prstDash val="solid"/>
                </a:ln>
                <a:gradFill>
                  <a:gsLst>
                    <a:gs pos="0">
                      <a:srgbClr val="D6B19C"/>
                    </a:gs>
                    <a:gs pos="30000">
                      <a:srgbClr val="D49E6C"/>
                    </a:gs>
                    <a:gs pos="70000">
                      <a:srgbClr val="A65528"/>
                    </a:gs>
                    <a:gs pos="100000">
                      <a:srgbClr val="663012"/>
                    </a:gs>
                  </a:gsLst>
                  <a:lin ang="5400000" scaled="0"/>
                </a:gradFill>
                <a:effectLst>
                  <a:glow rad="228600">
                    <a:schemeClr val="accent1">
                      <a:satMod val="175000"/>
                      <a:alpha val="40000"/>
                    </a:schemeClr>
                  </a:glow>
                  <a:reflection blurRad="12700" stA="28000" endPos="45000" dist="1000" dir="5400000" sy="-100000" algn="bl" rotWithShape="0"/>
                </a:effectLst>
              </a:rPr>
              <a:t>Lemnului</a:t>
            </a:r>
            <a:endParaRPr lang="en-US" sz="5400" b="1" cap="all" spc="0" dirty="0">
              <a:ln w="9000" cmpd="sng">
                <a:noFill/>
                <a:prstDash val="solid"/>
              </a:ln>
              <a:gradFill>
                <a:gsLst>
                  <a:gs pos="0">
                    <a:srgbClr val="D6B19C"/>
                  </a:gs>
                  <a:gs pos="30000">
                    <a:srgbClr val="D49E6C"/>
                  </a:gs>
                  <a:gs pos="70000">
                    <a:srgbClr val="A65528"/>
                  </a:gs>
                  <a:gs pos="100000">
                    <a:srgbClr val="663012"/>
                  </a:gs>
                </a:gsLst>
                <a:lin ang="5400000" scaled="0"/>
              </a:gradFill>
              <a:effectLst>
                <a:glow rad="228600">
                  <a:schemeClr val="accent1">
                    <a:satMod val="175000"/>
                    <a:alpha val="40000"/>
                  </a:schemeClr>
                </a:glow>
                <a:reflection blurRad="12700" stA="28000" endPos="45000" dist="1000" dir="5400000" sy="-100000" algn="bl" rotWithShape="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348880"/>
            <a:ext cx="3240360" cy="3312367"/>
          </a:xfrm>
          <a:prstGeom prst="rect">
            <a:avLst/>
          </a:prstGeom>
          <a:ln>
            <a:noFill/>
          </a:ln>
          <a:effectLst>
            <a:outerShdw dist="35921" dir="2700000" algn="ctr" rotWithShape="0">
              <a:schemeClr val="bg2"/>
            </a:outerShdw>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par>
                          <p:cTn id="11" fill="hold">
                            <p:stCondLst>
                              <p:cond delay="1650"/>
                            </p:stCondLst>
                            <p:childTnLst>
                              <p:par>
                                <p:cTn id="12" presetID="17" presetClass="entr" presetSubtype="1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150"/>
                            </p:stCondLst>
                            <p:childTnLst>
                              <p:par>
                                <p:cTn id="17" presetID="45" presetClass="entr" presetSubtype="0" fill="hold" nodeType="after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2000"/>
                                        <p:tgtEl>
                                          <p:spTgt spid="1026"/>
                                        </p:tgtEl>
                                      </p:cBhvr>
                                    </p:animEffect>
                                    <p:anim calcmode="lin" valueType="num">
                                      <p:cBhvr>
                                        <p:cTn id="20" dur="2000" fill="hold"/>
                                        <p:tgtEl>
                                          <p:spTgt spid="1026"/>
                                        </p:tgtEl>
                                        <p:attrNameLst>
                                          <p:attrName>ppt_w</p:attrName>
                                        </p:attrNameLst>
                                      </p:cBhvr>
                                      <p:tavLst>
                                        <p:tav tm="0" fmla="#ppt_w*sin(2.5*pi*$)">
                                          <p:val>
                                            <p:fltVal val="0"/>
                                          </p:val>
                                        </p:tav>
                                        <p:tav tm="100000">
                                          <p:val>
                                            <p:fltVal val="1"/>
                                          </p:val>
                                        </p:tav>
                                      </p:tavLst>
                                    </p:anim>
                                    <p:anim calcmode="lin" valueType="num">
                                      <p:cBhvr>
                                        <p:cTn id="21"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2500306"/>
            <a:ext cx="7429499" cy="3541714"/>
          </a:xfrm>
        </p:spPr>
        <p:txBody>
          <a:bodyPr/>
          <a:lstStyle/>
          <a:p>
            <a:pPr>
              <a:buNone/>
            </a:pPr>
            <a:r>
              <a:rPr lang="ro-RO" dirty="0" smtClean="0"/>
              <a:t>	</a:t>
            </a:r>
            <a:r>
              <a:rPr lang="ro-RO" sz="2800" dirty="0" smtClean="0">
                <a:effectLst>
                  <a:glow rad="228600">
                    <a:schemeClr val="accent4">
                      <a:satMod val="175000"/>
                      <a:alpha val="40000"/>
                    </a:schemeClr>
                  </a:glow>
                </a:effectLst>
              </a:rPr>
              <a:t>Muzeul etnografic Ion Grămadă are ca exponate o mulţime de obiecte vechi, precum şi obiecte din diferite regiuni. Aici am văzut costume populare din mai multe regiuni, monezi vechi, instrumente muzicale, ustensile de bucătărie, covoare tradiţionale,tablouri, etc.</a:t>
            </a:r>
            <a:endParaRPr lang="en-US" sz="2800" dirty="0">
              <a:effectLst>
                <a:glow rad="228600">
                  <a:schemeClr val="accent4">
                    <a:satMod val="175000"/>
                    <a:alpha val="40000"/>
                  </a:schemeClr>
                </a:glow>
              </a:effectLst>
            </a:endParaRPr>
          </a:p>
        </p:txBody>
      </p:sp>
      <p:sp>
        <p:nvSpPr>
          <p:cNvPr id="4" name="Rectangle 3"/>
          <p:cNvSpPr/>
          <p:nvPr/>
        </p:nvSpPr>
        <p:spPr>
          <a:xfrm>
            <a:off x="285720" y="500042"/>
            <a:ext cx="8572528" cy="1000132"/>
          </a:xfrm>
          <a:prstGeom prst="rect">
            <a:avLst/>
          </a:prstGeom>
          <a:noFill/>
        </p:spPr>
        <p:txBody>
          <a:bodyPr wrap="square" lIns="91440" tIns="45720" rIns="91440" bIns="45720">
            <a:prstTxWarp prst="textInflate">
              <a:avLst>
                <a:gd name="adj" fmla="val 20000"/>
              </a:avLst>
            </a:prstTxWarp>
            <a:spAutoFit/>
          </a:bodyPr>
          <a:lstStyle/>
          <a:p>
            <a:pPr algn="ctr"/>
            <a:r>
              <a:rPr lang="ro-RO"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Muzeul etnografic Ion Grămadă</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1_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4.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5.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TC104033919[[fn=Circuit]]</Template>
  <TotalTime>517</TotalTime>
  <Words>146</Words>
  <Application>Microsoft Office PowerPoint</Application>
  <PresentationFormat>Expunere pe ecran (4:3)</PresentationFormat>
  <Paragraphs>48</Paragraphs>
  <Slides>20</Slides>
  <Notes>1</Notes>
  <HiddenSlides>0</HiddenSlides>
  <MMClips>0</MMClips>
  <ScaleCrop>false</ScaleCrop>
  <HeadingPairs>
    <vt:vector size="4" baseType="variant">
      <vt:variant>
        <vt:lpstr>Temă</vt:lpstr>
      </vt:variant>
      <vt:variant>
        <vt:i4>5</vt:i4>
      </vt:variant>
      <vt:variant>
        <vt:lpstr>Titluri diapozitive</vt:lpstr>
      </vt:variant>
      <vt:variant>
        <vt:i4>20</vt:i4>
      </vt:variant>
    </vt:vector>
  </HeadingPairs>
  <TitlesOfParts>
    <vt:vector size="25" baseType="lpstr">
      <vt:lpstr>Circuit</vt:lpstr>
      <vt:lpstr>Technic</vt:lpstr>
      <vt:lpstr>1_Circuit</vt:lpstr>
      <vt:lpstr>1_Technic</vt:lpstr>
      <vt:lpstr>Metro</vt:lpstr>
      <vt:lpstr>Activităţi extraşcolare la Colegiul Naţional Dragoş Vodă Clasa a 11 a F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Drumeţie la Pârâul Mesteacăn</vt:lpstr>
      <vt:lpstr>KARAOKE</vt:lpstr>
      <vt:lpstr>Ora de psihologie</vt:lpstr>
      <vt:lpstr>Prezentare PowerPoint</vt:lpstr>
      <vt:lpstr>Prezentare PowerPoint</vt:lpstr>
      <vt:lpstr>Moara Dracului</vt:lpstr>
      <vt:lpstr>Parcul Dendrologic</vt:lpstr>
      <vt:lpstr>Prezentare PowerPoint</vt:lpstr>
      <vt:lpstr>Prezentare PowerPoint</vt:lpstr>
      <vt:lpstr>Merry Christmas</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Activităţi extraşcolare la Colegiul Naţional Dragoş Vodă Clasa a 11 a F</dc:title>
  <dc:creator>Elev</dc:creator>
  <cp:lastModifiedBy>Biblioteca</cp:lastModifiedBy>
  <cp:revision>61</cp:revision>
  <dcterms:created xsi:type="dcterms:W3CDTF">2013-10-18T08:24:04Z</dcterms:created>
  <dcterms:modified xsi:type="dcterms:W3CDTF">2013-11-26T13:23:11Z</dcterms:modified>
</cp:coreProperties>
</file>