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804" r:id="rId2"/>
    <p:sldMasterId id="2147483840" r:id="rId3"/>
    <p:sldMasterId id="214748385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8F47F-C0B1-442F-B580-DBA3C5A26715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08265-733E-4A63-A236-42B83EA3F33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4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499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38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958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13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178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674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563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846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263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643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547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207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7679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6038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926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1132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4419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1567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967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509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0451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832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6669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4132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3604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846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6736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676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8820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9365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6523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3724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45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3709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515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253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0641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7178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920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327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14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2258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0518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193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987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7070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5861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1097" y="3721473"/>
            <a:ext cx="682752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5300" y="6429375"/>
            <a:ext cx="1168400" cy="292100"/>
          </a:xfrm>
        </p:spPr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86528" y="1417320"/>
            <a:ext cx="682752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991099" y="1400175"/>
            <a:ext cx="682752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45720" y="136642"/>
            <a:ext cx="4434865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78401" y="2895600"/>
            <a:ext cx="6839391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1298449"/>
            <a:ext cx="566420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54420" y="1298449"/>
            <a:ext cx="566420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377952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034580" y="533400"/>
            <a:ext cx="6751021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99" y="1539240"/>
            <a:ext cx="377952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3154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0"/>
            <a:ext cx="764540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68299" y="228600"/>
            <a:ext cx="377952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65760" y="1536192"/>
            <a:ext cx="377952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8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037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813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35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546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675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95401"/>
            <a:ext cx="1145540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6429375"/>
            <a:ext cx="2844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06A0FD8-E96B-48D0-A560-B3B28F42F0ED}" type="datetimeFigureOut">
              <a:rPr lang="ro-RO" smtClean="0"/>
              <a:t>17.11.2013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099" y="6429375"/>
            <a:ext cx="544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300" y="6429375"/>
            <a:ext cx="116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8D68CBD-33AE-4455-B5DD-71A93965BD0C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265926" y="2100436"/>
            <a:ext cx="92801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Activita</a:t>
            </a:r>
            <a:r>
              <a:rPr lang="ro-RO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ţi</a:t>
            </a:r>
            <a:r>
              <a:rPr lang="ro-RO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o-RO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extraşcolare</a:t>
            </a:r>
            <a:r>
              <a:rPr lang="ro-RO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la </a:t>
            </a:r>
            <a:endParaRPr lang="en-US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o-RO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Colegiul </a:t>
            </a:r>
            <a:r>
              <a:rPr lang="ro-RO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Naţional</a:t>
            </a:r>
            <a:r>
              <a:rPr lang="ro-RO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o-RO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Dragoş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</a:t>
            </a:r>
            <a:r>
              <a:rPr lang="ro-RO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Vodă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o-RO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1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0" y="161317"/>
            <a:ext cx="10364451" cy="1596177"/>
          </a:xfrm>
        </p:spPr>
        <p:txBody>
          <a:bodyPr/>
          <a:lstStyle/>
          <a:p>
            <a:r>
              <a:rPr lang="it-IT" dirty="0"/>
              <a:t>Turul lumii, alaturi de Craciunite si Mosi Craciun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29783"/>
            <a:ext cx="10363826" cy="4366217"/>
          </a:xfrm>
        </p:spPr>
        <p:txBody>
          <a:bodyPr/>
          <a:lstStyle/>
          <a:p>
            <a:r>
              <a:rPr lang="ro-RO" dirty="0"/>
              <a:t>La fiecare reprezentatie, spectacolul “Mos Craciun face minuni” a fost sustinut cu sala arhiplina, sute de elevi de la celelalte institutii de invatamant din localitate venind sa ii admire pe colegii lor de pe scena, dar sa si ajute o cauza buna</a:t>
            </a:r>
            <a:r>
              <a:rPr lang="ro-RO" dirty="0" smtClean="0"/>
              <a:t>.</a:t>
            </a:r>
          </a:p>
          <a:p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54036"/>
            <a:ext cx="6096000" cy="36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5" y="1963881"/>
            <a:ext cx="51400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188" y="855838"/>
            <a:ext cx="760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Poze spectacol de Craciun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1963881"/>
            <a:ext cx="529243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7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54182"/>
            <a:ext cx="10363826" cy="5237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4000" dirty="0" smtClean="0"/>
              <a:t>	</a:t>
            </a:r>
          </a:p>
          <a:p>
            <a:pPr marL="0" indent="0">
              <a:buNone/>
            </a:pPr>
            <a:r>
              <a:rPr lang="ro-RO" sz="4000" dirty="0"/>
              <a:t>	</a:t>
            </a:r>
            <a:r>
              <a:rPr lang="ro-RO" sz="4000" dirty="0" smtClean="0"/>
              <a:t>Proiect realizat dE CHIRIAC PETRICA</a:t>
            </a:r>
          </a:p>
          <a:p>
            <a:endParaRPr lang="ro-RO" sz="4000" dirty="0" smtClean="0"/>
          </a:p>
          <a:p>
            <a:pPr marL="0" indent="0">
              <a:buNone/>
            </a:pPr>
            <a:r>
              <a:rPr lang="ro-RO" sz="4000" dirty="0" smtClean="0"/>
              <a:t>	Clasa a xi-a f</a:t>
            </a:r>
            <a:endParaRPr lang="ro-RO" sz="4000" dirty="0"/>
          </a:p>
        </p:txBody>
      </p:sp>
    </p:spTree>
    <p:extLst>
      <p:ext uri="{BB962C8B-B14F-4D97-AF65-F5344CB8AC3E}">
        <p14:creationId xmlns:p14="http://schemas.microsoft.com/office/powerpoint/2010/main" val="346310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Colegiul</a:t>
            </a:r>
            <a:r>
              <a:rPr lang="ro-RO" sz="2800" dirty="0" smtClean="0"/>
              <a:t> </a:t>
            </a:r>
            <a:r>
              <a:rPr lang="ro-RO" sz="2800" dirty="0" err="1" smtClean="0"/>
              <a:t>Naţional</a:t>
            </a:r>
            <a:r>
              <a:rPr lang="ro-RO" sz="2800" dirty="0" smtClean="0"/>
              <a:t> </a:t>
            </a:r>
            <a:r>
              <a:rPr lang="en-US" sz="2800" dirty="0" smtClean="0"/>
              <a:t>“</a:t>
            </a:r>
            <a:r>
              <a:rPr lang="ro-RO" sz="2800" dirty="0" err="1" smtClean="0"/>
              <a:t>Dragoş</a:t>
            </a:r>
            <a:r>
              <a:rPr lang="ro-RO" sz="2800" dirty="0" smtClean="0"/>
              <a:t> vodă</a:t>
            </a:r>
            <a:r>
              <a:rPr lang="en-US" sz="2800" dirty="0" smtClean="0"/>
              <a:t>”</a:t>
            </a:r>
            <a:endParaRPr lang="ro-RO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727364" y="2407780"/>
            <a:ext cx="10394707" cy="3311189"/>
          </a:xfrm>
        </p:spPr>
        <p:txBody>
          <a:bodyPr>
            <a:normAutofit fontScale="92500"/>
          </a:bodyPr>
          <a:lstStyle/>
          <a:p>
            <a:r>
              <a:rPr lang="ro-RO" dirty="0"/>
              <a:t>Liceul a fost înființat în anul 1907 când, la insistențele contelui Franz von </a:t>
            </a:r>
            <a:r>
              <a:rPr lang="ro-RO" dirty="0" err="1"/>
              <a:t>Bellegarde</a:t>
            </a:r>
            <a:r>
              <a:rPr lang="ro-RO" dirty="0"/>
              <a:t> (1833-1912), deputatul de Câmpulung în parlamentul austriac, împăratul Franz Iosif a emis Decretul </a:t>
            </a:r>
            <a:r>
              <a:rPr lang="ro-RO" dirty="0" err="1"/>
              <a:t>imparatesc</a:t>
            </a:r>
            <a:r>
              <a:rPr lang="ro-RO" dirty="0"/>
              <a:t> austriac pentru întemeierea unui gimnaziu complet cu 8 clase în orașul Câmpulung Moldovenesc. Cu urmare, prin Decretul nr. 40301/3.10.1907 Ministerului de Culte și Instrucțiune al Austriei, se stabilea statutul noului gimnaziu care urma să fie dirijat de un director, de 10 cadre didactice și "un servitor definitiv</a:t>
            </a:r>
            <a:r>
              <a:rPr lang="ro-RO" dirty="0" smtClean="0"/>
              <a:t>".</a:t>
            </a:r>
            <a:endParaRPr lang="en-US" dirty="0" smtClean="0"/>
          </a:p>
          <a:p>
            <a:r>
              <a:rPr lang="ro-RO" dirty="0" smtClean="0"/>
              <a:t>Primul </a:t>
            </a:r>
            <a:r>
              <a:rPr lang="ro-RO" dirty="0"/>
              <a:t>director al gimnaziului a fost Daniil </a:t>
            </a:r>
            <a:r>
              <a:rPr lang="ro-RO" dirty="0" err="1"/>
              <a:t>Verenca</a:t>
            </a:r>
            <a:r>
              <a:rPr lang="ro-RO" dirty="0"/>
              <a:t>, venit din Cernăuți. Dintre primii profesori ai liceului sunt de menționat Modest cavaler de </a:t>
            </a:r>
            <a:r>
              <a:rPr lang="ro-RO" dirty="0" err="1"/>
              <a:t>Sorocean</a:t>
            </a:r>
            <a:r>
              <a:rPr lang="ro-RO" dirty="0"/>
              <a:t>, Dimitrie Logigan și Ion </a:t>
            </a:r>
            <a:r>
              <a:rPr lang="ro-RO" dirty="0" err="1" smtClean="0"/>
              <a:t>Ștefureac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ro-RO" dirty="0" smtClean="0"/>
              <a:t>În </a:t>
            </a:r>
            <a:r>
              <a:rPr lang="ro-RO" dirty="0"/>
              <a:t>perioada 1907-1918 liceul a funcționat având româna și germana ca limbile de predare</a:t>
            </a:r>
            <a:r>
              <a:rPr lang="ro-RO" dirty="0" smtClean="0"/>
              <a:t>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91" y="207818"/>
            <a:ext cx="3823854" cy="22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„</a:t>
            </a:r>
            <a:r>
              <a:rPr lang="ro-RO" dirty="0" err="1"/>
              <a:t>Şcoala</a:t>
            </a:r>
            <a:r>
              <a:rPr lang="ro-RO" dirty="0"/>
              <a:t> altfel”, la Colegiul </a:t>
            </a:r>
            <a:r>
              <a:rPr lang="ro-RO" dirty="0" err="1"/>
              <a:t>Naţional</a:t>
            </a:r>
            <a:r>
              <a:rPr lang="ro-RO" dirty="0"/>
              <a:t> „</a:t>
            </a:r>
            <a:r>
              <a:rPr lang="ro-RO" dirty="0" err="1"/>
              <a:t>Dragoş</a:t>
            </a:r>
            <a:r>
              <a:rPr lang="ro-RO" dirty="0"/>
              <a:t> Vodă”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/>
              <a:t>Programul „</a:t>
            </a:r>
            <a:r>
              <a:rPr lang="ro-RO" sz="2000" dirty="0" err="1"/>
              <a:t>Şcoala</a:t>
            </a:r>
            <a:r>
              <a:rPr lang="ro-RO" sz="2000" dirty="0"/>
              <a:t> altfel – să </a:t>
            </a:r>
            <a:r>
              <a:rPr lang="ro-RO" sz="2000" dirty="0" err="1"/>
              <a:t>ştii</a:t>
            </a:r>
            <a:r>
              <a:rPr lang="ro-RO" sz="2000" dirty="0"/>
              <a:t> mai multe, să fii mai bun” a mobilizat </a:t>
            </a:r>
            <a:r>
              <a:rPr lang="ro-RO" sz="2000" dirty="0" err="1"/>
              <a:t>şi</a:t>
            </a:r>
            <a:r>
              <a:rPr lang="ro-RO" sz="2000" dirty="0"/>
              <a:t> anul acesta elevii Colegiului </a:t>
            </a:r>
            <a:r>
              <a:rPr lang="ro-RO" sz="2000" dirty="0" err="1"/>
              <a:t>Naţional</a:t>
            </a:r>
            <a:r>
              <a:rPr lang="ro-RO" sz="2000" dirty="0"/>
              <a:t> „</a:t>
            </a:r>
            <a:r>
              <a:rPr lang="ro-RO" sz="2000" dirty="0" err="1"/>
              <a:t>Dragoş</a:t>
            </a:r>
            <a:r>
              <a:rPr lang="ro-RO" sz="2000" dirty="0"/>
              <a:t> Vodă” din Câmpulung Moldovenesc, care s-au implicat în multiple </a:t>
            </a:r>
            <a:r>
              <a:rPr lang="ro-RO" sz="2000" dirty="0" err="1"/>
              <a:t>activităţi</a:t>
            </a:r>
            <a:r>
              <a:rPr lang="ro-RO" sz="2000" dirty="0"/>
              <a:t> </a:t>
            </a:r>
            <a:r>
              <a:rPr lang="ro-RO" sz="2000" dirty="0" err="1"/>
              <a:t>informaţional-educaţionale</a:t>
            </a:r>
            <a:r>
              <a:rPr lang="ro-RO" sz="2000" dirty="0"/>
              <a:t>, </a:t>
            </a:r>
            <a:r>
              <a:rPr lang="ro-RO" sz="2000" dirty="0" err="1"/>
              <a:t>activităţi</a:t>
            </a:r>
            <a:r>
              <a:rPr lang="ro-RO" sz="2000" dirty="0"/>
              <a:t> culturale, incluzând redactarea revistelor </a:t>
            </a:r>
            <a:r>
              <a:rPr lang="ro-RO" sz="2000" dirty="0" err="1"/>
              <a:t>şcolii</a:t>
            </a:r>
            <a:r>
              <a:rPr lang="ro-RO" sz="2000" dirty="0"/>
              <a:t>, spectacol folcloric, spectacole de teatru </a:t>
            </a:r>
            <a:r>
              <a:rPr lang="ro-RO" sz="2000" dirty="0" err="1"/>
              <a:t>şi</a:t>
            </a:r>
            <a:r>
              <a:rPr lang="ro-RO" sz="2000" dirty="0"/>
              <a:t> cenaclu literar, excursii de studiu, vizite la muzee, case memoriale </a:t>
            </a:r>
            <a:r>
              <a:rPr lang="ro-RO" sz="2000" dirty="0" err="1"/>
              <a:t>şi</a:t>
            </a:r>
            <a:r>
              <a:rPr lang="ro-RO" sz="2000" dirty="0"/>
              <a:t> obiective istorice, concursuri sportive - handbal, baschet, maraton </a:t>
            </a:r>
            <a:r>
              <a:rPr lang="ro-RO" sz="2000" dirty="0" err="1"/>
              <a:t>şi</a:t>
            </a:r>
            <a:r>
              <a:rPr lang="ro-RO" sz="2000" dirty="0"/>
              <a:t> ciclism, prezentări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expoziţii</a:t>
            </a:r>
            <a:r>
              <a:rPr lang="ro-RO" sz="2000" dirty="0"/>
              <a:t> de carte, întâlniri cu scriitori, „</a:t>
            </a:r>
            <a:r>
              <a:rPr lang="ro-RO" sz="2000" dirty="0" err="1"/>
              <a:t>Dependenţa</a:t>
            </a:r>
            <a:r>
              <a:rPr lang="ro-RO" sz="2000" dirty="0"/>
              <a:t> de la A la Z - Parteneriat pentru </a:t>
            </a:r>
            <a:r>
              <a:rPr lang="ro-RO" sz="2000" dirty="0" err="1"/>
              <a:t>educaţie</a:t>
            </a:r>
            <a:r>
              <a:rPr lang="ro-RO" sz="2000" dirty="0"/>
              <a:t> în </a:t>
            </a:r>
            <a:r>
              <a:rPr lang="ro-RO" sz="2000" dirty="0" err="1"/>
              <a:t>dependenţe</a:t>
            </a:r>
            <a:r>
              <a:rPr lang="ro-RO" sz="2000" dirty="0" smtClean="0"/>
              <a:t>”.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23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4" y="155379"/>
            <a:ext cx="10364451" cy="1596177"/>
          </a:xfrm>
        </p:spPr>
        <p:txBody>
          <a:bodyPr>
            <a:normAutofit/>
          </a:bodyPr>
          <a:lstStyle/>
          <a:p>
            <a:r>
              <a:rPr lang="ro-RO" dirty="0"/>
              <a:t>Oferta </a:t>
            </a:r>
            <a:r>
              <a:rPr lang="ro-RO" dirty="0" err="1"/>
              <a:t>educaţională</a:t>
            </a:r>
            <a:r>
              <a:rPr lang="ro-RO" dirty="0"/>
              <a:t>: „Nu </a:t>
            </a:r>
            <a:r>
              <a:rPr lang="ro-RO" dirty="0" err="1"/>
              <a:t>speraţi</a:t>
            </a:r>
            <a:r>
              <a:rPr lang="ro-RO" dirty="0"/>
              <a:t> că </a:t>
            </a:r>
            <a:r>
              <a:rPr lang="ro-RO" dirty="0" err="1"/>
              <a:t>veţi</a:t>
            </a:r>
            <a:r>
              <a:rPr lang="ro-RO" dirty="0"/>
              <a:t> </a:t>
            </a:r>
            <a:r>
              <a:rPr lang="ro-RO" dirty="0" smtClean="0"/>
              <a:t>scăpa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de </a:t>
            </a:r>
            <a:r>
              <a:rPr lang="ro-RO" dirty="0" err="1"/>
              <a:t>cărţi</a:t>
            </a:r>
            <a:r>
              <a:rPr lang="ro-RO" dirty="0" smtClean="0"/>
              <a:t>”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913774" y="1751556"/>
            <a:ext cx="10363826" cy="3424107"/>
          </a:xfrm>
        </p:spPr>
        <p:txBody>
          <a:bodyPr>
            <a:noAutofit/>
          </a:bodyPr>
          <a:lstStyle/>
          <a:p>
            <a:r>
              <a:rPr lang="ro-RO" dirty="0"/>
              <a:t>În primele zile din săptămâna „</a:t>
            </a:r>
            <a:r>
              <a:rPr lang="ro-RO" dirty="0" err="1"/>
              <a:t>Şcoala</a:t>
            </a:r>
            <a:r>
              <a:rPr lang="ro-RO" dirty="0"/>
              <a:t> altfel”, </a:t>
            </a:r>
            <a:r>
              <a:rPr lang="ro-RO" dirty="0" err="1"/>
              <a:t>porţile</a:t>
            </a:r>
            <a:r>
              <a:rPr lang="ro-RO" dirty="0"/>
              <a:t> Colegiului „</a:t>
            </a:r>
            <a:r>
              <a:rPr lang="ro-RO" dirty="0" err="1"/>
              <a:t>Dragoş</a:t>
            </a:r>
            <a:r>
              <a:rPr lang="ro-RO" dirty="0"/>
              <a:t> Vodă” au fost deschise elevilor din clasele a VIII-a din </a:t>
            </a:r>
            <a:r>
              <a:rPr lang="ro-RO" dirty="0" err="1"/>
              <a:t>oraş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din zonele Pojorâta, Sadova, Fundu Moldovei, Moldova </a:t>
            </a:r>
            <a:r>
              <a:rPr lang="ro-RO" dirty="0" err="1"/>
              <a:t>Suliţa</a:t>
            </a:r>
            <a:r>
              <a:rPr lang="ro-RO" dirty="0"/>
              <a:t>. </a:t>
            </a:r>
            <a:r>
              <a:rPr lang="ro-RO" dirty="0" err="1"/>
              <a:t>Aceştia</a:t>
            </a:r>
            <a:r>
              <a:rPr lang="ro-RO" dirty="0"/>
              <a:t> au vizitat laboratoarele, cabinetele, biblioteca </a:t>
            </a:r>
            <a:r>
              <a:rPr lang="ro-RO" dirty="0" err="1"/>
              <a:t>şi</a:t>
            </a:r>
            <a:r>
              <a:rPr lang="ro-RO" dirty="0"/>
              <a:t> baza sportivă, prilej cu care a fost prezentată oferta </a:t>
            </a:r>
            <a:r>
              <a:rPr lang="ro-RO" dirty="0" err="1"/>
              <a:t>educaţională</a:t>
            </a:r>
            <a:r>
              <a:rPr lang="ro-RO" dirty="0"/>
              <a:t> a colegiului. Profesoara Maria </a:t>
            </a:r>
            <a:r>
              <a:rPr lang="ro-RO" dirty="0" err="1"/>
              <a:t>Ghiţă</a:t>
            </a:r>
            <a:r>
              <a:rPr lang="ro-RO" dirty="0"/>
              <a:t>, bibliotecara </a:t>
            </a:r>
            <a:r>
              <a:rPr lang="ro-RO" dirty="0" err="1"/>
              <a:t>şcolii</a:t>
            </a:r>
            <a:r>
              <a:rPr lang="ro-RO" dirty="0"/>
              <a:t>, le-a prezentat elevilor musafiri proiectele derulate de elevii colegiului, rezultatele </a:t>
            </a:r>
            <a:r>
              <a:rPr lang="ro-RO" dirty="0" err="1"/>
              <a:t>obţinute</a:t>
            </a:r>
            <a:r>
              <a:rPr lang="ro-RO" dirty="0"/>
              <a:t> la concursuri </a:t>
            </a:r>
            <a:r>
              <a:rPr lang="ro-RO" dirty="0" err="1"/>
              <a:t>şi</a:t>
            </a:r>
            <a:r>
              <a:rPr lang="ro-RO" dirty="0"/>
              <a:t> olimpiade </a:t>
            </a:r>
            <a:r>
              <a:rPr lang="ro-RO" dirty="0" err="1" smtClean="0"/>
              <a:t>şcolare</a:t>
            </a:r>
            <a:r>
              <a:rPr lang="ro-RO" dirty="0" smtClean="0"/>
              <a:t>.</a:t>
            </a:r>
            <a:endParaRPr lang="en-US" dirty="0"/>
          </a:p>
          <a:p>
            <a:r>
              <a:rPr lang="ro-RO" dirty="0" smtClean="0"/>
              <a:t>Elevii </a:t>
            </a:r>
            <a:r>
              <a:rPr lang="ro-RO" dirty="0"/>
              <a:t>au </a:t>
            </a:r>
            <a:r>
              <a:rPr lang="ro-RO" dirty="0" err="1"/>
              <a:t>conştientizat</a:t>
            </a:r>
            <a:r>
              <a:rPr lang="ro-RO" dirty="0"/>
              <a:t> faptul că biblioteca este cadrul în care au posibilitatea să se informeze, să se formeze, să se modeleze, să vină în contact cu valorile culturale, cu modele spirituale. </a:t>
            </a:r>
            <a:r>
              <a:rPr lang="ro-RO" dirty="0" err="1"/>
              <a:t>Activităţile</a:t>
            </a:r>
            <a:r>
              <a:rPr lang="ro-RO" dirty="0"/>
              <a:t> derulate în bibliotecă au fost pentru elevi nu numai o </a:t>
            </a:r>
            <a:r>
              <a:rPr lang="ro-RO" dirty="0" err="1"/>
              <a:t>invitaţie</a:t>
            </a:r>
            <a:r>
              <a:rPr lang="ro-RO" dirty="0"/>
              <a:t> la lectură, o provocare, un popas fericit, ci </a:t>
            </a:r>
            <a:r>
              <a:rPr lang="ro-RO" dirty="0" err="1"/>
              <a:t>şi</a:t>
            </a:r>
            <a:r>
              <a:rPr lang="ro-RO" dirty="0"/>
              <a:t> o deschidere </a:t>
            </a:r>
            <a:r>
              <a:rPr lang="ro-RO" dirty="0" err="1"/>
              <a:t>şi</a:t>
            </a:r>
            <a:r>
              <a:rPr lang="ro-RO" dirty="0"/>
              <a:t> sensibilizare la frumos, la adevăr, la simplitate, la înnobilare spirituală</a:t>
            </a:r>
            <a:r>
              <a:rPr lang="ro-RO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853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759395" y="1749575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ro-RO" dirty="0" smtClean="0"/>
              <a:t>În </a:t>
            </a:r>
            <a:r>
              <a:rPr lang="ro-RO" dirty="0"/>
              <a:t>săptămâna 1-5 aprilie, s-a derulat faza </a:t>
            </a:r>
            <a:r>
              <a:rPr lang="ro-RO" dirty="0" err="1"/>
              <a:t>naţională</a:t>
            </a:r>
            <a:r>
              <a:rPr lang="ro-RO" dirty="0"/>
              <a:t> a olimpiadei la toate disciplinele. Colegiul „</a:t>
            </a:r>
            <a:r>
              <a:rPr lang="ro-RO" dirty="0" err="1"/>
              <a:t>Dragoş</a:t>
            </a:r>
            <a:r>
              <a:rPr lang="ro-RO" dirty="0"/>
              <a:t> Vodă” a fost reprezentat de Simona </a:t>
            </a:r>
            <a:r>
              <a:rPr lang="ro-RO" dirty="0" err="1"/>
              <a:t>Alboi</a:t>
            </a:r>
            <a:r>
              <a:rPr lang="ro-RO" dirty="0"/>
              <a:t>, la Limba </a:t>
            </a:r>
            <a:r>
              <a:rPr lang="ro-RO" dirty="0" err="1"/>
              <a:t>şi</a:t>
            </a:r>
            <a:r>
              <a:rPr lang="ro-RO" dirty="0"/>
              <a:t> Literatura Română, </a:t>
            </a:r>
            <a:r>
              <a:rPr lang="ro-RO" dirty="0" err="1"/>
              <a:t>Irène</a:t>
            </a:r>
            <a:r>
              <a:rPr lang="ro-RO" dirty="0"/>
              <a:t> </a:t>
            </a:r>
            <a:r>
              <a:rPr lang="ro-RO" dirty="0" err="1"/>
              <a:t>Culeşcă</a:t>
            </a:r>
            <a:r>
              <a:rPr lang="ro-RO" dirty="0"/>
              <a:t>, la Limba Franceză, </a:t>
            </a:r>
            <a:r>
              <a:rPr lang="ro-RO" dirty="0" err="1"/>
              <a:t>Sofica</a:t>
            </a:r>
            <a:r>
              <a:rPr lang="ro-RO" dirty="0"/>
              <a:t> </a:t>
            </a:r>
            <a:r>
              <a:rPr lang="ro-RO" dirty="0" err="1"/>
              <a:t>Piticari</a:t>
            </a:r>
            <a:r>
              <a:rPr lang="ro-RO" dirty="0"/>
              <a:t>, la Chimie, </a:t>
            </a:r>
            <a:r>
              <a:rPr lang="ro-RO" dirty="0" err="1"/>
              <a:t>Ionuţ</a:t>
            </a:r>
            <a:r>
              <a:rPr lang="ro-RO" dirty="0"/>
              <a:t> Ciobanu </a:t>
            </a:r>
            <a:r>
              <a:rPr lang="ro-RO" dirty="0" err="1"/>
              <a:t>şi</a:t>
            </a:r>
            <a:r>
              <a:rPr lang="ro-RO" dirty="0"/>
              <a:t> Alexandru Negură, la Fizică, </a:t>
            </a:r>
            <a:r>
              <a:rPr lang="ro-RO" dirty="0" err="1"/>
              <a:t>îndrumaţi</a:t>
            </a:r>
            <a:r>
              <a:rPr lang="ro-RO" dirty="0"/>
              <a:t> de profesorii Dorina Ghidion, </a:t>
            </a:r>
            <a:r>
              <a:rPr lang="ro-RO" dirty="0" err="1"/>
              <a:t>Anemarie</a:t>
            </a:r>
            <a:r>
              <a:rPr lang="ro-RO" dirty="0"/>
              <a:t> </a:t>
            </a:r>
            <a:r>
              <a:rPr lang="ro-RO" dirty="0" err="1"/>
              <a:t>Penteleiciuc</a:t>
            </a:r>
            <a:r>
              <a:rPr lang="ro-RO" dirty="0"/>
              <a:t>, Mariana Ciubotaru </a:t>
            </a:r>
            <a:r>
              <a:rPr lang="ro-RO" dirty="0" err="1"/>
              <a:t>şi</a:t>
            </a:r>
            <a:r>
              <a:rPr lang="ro-RO" dirty="0"/>
              <a:t> Nicolae </a:t>
            </a:r>
            <a:r>
              <a:rPr lang="ro-RO" dirty="0" err="1"/>
              <a:t>Debren</a:t>
            </a:r>
            <a:r>
              <a:rPr lang="ro-RO" dirty="0"/>
              <a:t>. </a:t>
            </a:r>
            <a:r>
              <a:rPr lang="ro-RO" dirty="0" err="1"/>
              <a:t>Colecţia</a:t>
            </a:r>
            <a:r>
              <a:rPr lang="ro-RO" dirty="0"/>
              <a:t> de premii a Colegiului s-a </a:t>
            </a:r>
            <a:r>
              <a:rPr lang="ro-RO" dirty="0" err="1"/>
              <a:t>îmbogăţit</a:t>
            </a:r>
            <a:r>
              <a:rPr lang="ro-RO" dirty="0"/>
              <a:t> cu un Premiu special la Limba </a:t>
            </a:r>
            <a:r>
              <a:rPr lang="ro-RO" dirty="0" err="1"/>
              <a:t>şi</a:t>
            </a:r>
            <a:r>
              <a:rPr lang="ro-RO" dirty="0"/>
              <a:t> Literatura Română </a:t>
            </a:r>
            <a:r>
              <a:rPr lang="ro-RO" dirty="0" err="1"/>
              <a:t>şi</a:t>
            </a:r>
            <a:r>
              <a:rPr lang="ro-RO" dirty="0"/>
              <a:t> două </a:t>
            </a:r>
            <a:r>
              <a:rPr lang="ro-RO" dirty="0" err="1"/>
              <a:t>Menţiuni</a:t>
            </a:r>
            <a:r>
              <a:rPr lang="ro-RO" dirty="0"/>
              <a:t> la Fizică</a:t>
            </a:r>
            <a:r>
              <a:rPr lang="ro-RO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510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4" y="225117"/>
            <a:ext cx="10364451" cy="1596177"/>
          </a:xfrm>
        </p:spPr>
        <p:txBody>
          <a:bodyPr>
            <a:normAutofit/>
          </a:bodyPr>
          <a:lstStyle/>
          <a:p>
            <a:r>
              <a:rPr lang="ro-RO" dirty="0" err="1"/>
              <a:t>Expoziţii</a:t>
            </a:r>
            <a:r>
              <a:rPr lang="ro-RO" dirty="0"/>
              <a:t>, parada modei </a:t>
            </a:r>
            <a:r>
              <a:rPr lang="ro-RO" dirty="0" err="1"/>
              <a:t>şi</a:t>
            </a:r>
            <a:r>
              <a:rPr lang="ro-RO" dirty="0"/>
              <a:t> sesiune de comunicări de Ziua Mediului, la Colegiul „</a:t>
            </a:r>
            <a:r>
              <a:rPr lang="ro-RO" dirty="0" err="1"/>
              <a:t>Dragoş</a:t>
            </a:r>
            <a:r>
              <a:rPr lang="ro-RO" dirty="0"/>
              <a:t> Vodă</a:t>
            </a:r>
            <a:r>
              <a:rPr lang="ro-RO" dirty="0" smtClean="0"/>
              <a:t>”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914399" y="1821294"/>
            <a:ext cx="10363826" cy="3424107"/>
          </a:xfrm>
        </p:spPr>
        <p:txBody>
          <a:bodyPr>
            <a:normAutofit/>
          </a:bodyPr>
          <a:lstStyle/>
          <a:p>
            <a:r>
              <a:rPr lang="ro-RO" dirty="0"/>
              <a:t>La Colegiul </a:t>
            </a:r>
            <a:r>
              <a:rPr lang="ro-RO" dirty="0" err="1"/>
              <a:t>Naţional</a:t>
            </a:r>
            <a:r>
              <a:rPr lang="ro-RO" dirty="0"/>
              <a:t> „</a:t>
            </a:r>
            <a:r>
              <a:rPr lang="ro-RO" dirty="0" err="1"/>
              <a:t>Dragoş</a:t>
            </a:r>
            <a:r>
              <a:rPr lang="ro-RO" dirty="0"/>
              <a:t> Vodă” din Câmpulung Moldovenesc s-a sărbătorit </a:t>
            </a:r>
            <a:r>
              <a:rPr lang="ro-RO" dirty="0" err="1"/>
              <a:t>marţi</a:t>
            </a:r>
            <a:r>
              <a:rPr lang="ro-RO" dirty="0"/>
              <a:t>, 5 iunie, Ziua </a:t>
            </a:r>
            <a:r>
              <a:rPr lang="ro-RO" dirty="0" err="1"/>
              <a:t>Internaţională</a:t>
            </a:r>
            <a:r>
              <a:rPr lang="ro-RO" dirty="0"/>
              <a:t> a Mediului, printr-un program diversificat, din care nu au lipsit </a:t>
            </a:r>
            <a:r>
              <a:rPr lang="ro-RO" dirty="0" err="1"/>
              <a:t>expoziţii</a:t>
            </a:r>
            <a:r>
              <a:rPr lang="ro-RO" dirty="0"/>
              <a:t> de </a:t>
            </a:r>
            <a:r>
              <a:rPr lang="ro-RO" dirty="0" err="1"/>
              <a:t>planşe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desene, o paradă a modei cu rochii realizate din materiale biodegradabile </a:t>
            </a:r>
            <a:r>
              <a:rPr lang="ro-RO" dirty="0" err="1"/>
              <a:t>şi</a:t>
            </a:r>
            <a:r>
              <a:rPr lang="ro-RO" dirty="0"/>
              <a:t> reciclabile </a:t>
            </a:r>
            <a:r>
              <a:rPr lang="ro-RO" dirty="0" err="1"/>
              <a:t>şi</a:t>
            </a:r>
            <a:r>
              <a:rPr lang="ro-RO" dirty="0"/>
              <a:t> o sesiune de comunicări </a:t>
            </a:r>
            <a:r>
              <a:rPr lang="ro-RO" dirty="0" err="1"/>
              <a:t>ştiinţifice</a:t>
            </a:r>
            <a:r>
              <a:rPr lang="ro-RO" dirty="0"/>
              <a:t> cu tema ,,</a:t>
            </a:r>
            <a:r>
              <a:rPr lang="ro-RO" dirty="0" err="1"/>
              <a:t>Salvaţi</a:t>
            </a:r>
            <a:r>
              <a:rPr lang="ro-RO" dirty="0"/>
              <a:t> planeta!”, sub coordonarea profesoarelor de la catedra de </a:t>
            </a:r>
            <a:r>
              <a:rPr lang="ro-RO" dirty="0" err="1"/>
              <a:t>ştiinţe</a:t>
            </a:r>
            <a:r>
              <a:rPr lang="ro-RO" dirty="0"/>
              <a:t> (Adina Ciobanu, Daniela </a:t>
            </a:r>
            <a:r>
              <a:rPr lang="ro-RO" dirty="0" err="1"/>
              <a:t>Zancu</a:t>
            </a:r>
            <a:r>
              <a:rPr lang="ro-RO" dirty="0"/>
              <a:t>, Lăcrămioara </a:t>
            </a:r>
            <a:r>
              <a:rPr lang="ro-RO" dirty="0" err="1"/>
              <a:t>Mişină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Mariana Ciubotariu</a:t>
            </a:r>
            <a:r>
              <a:rPr lang="ro-RO" dirty="0" smtClean="0"/>
              <a:t>).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4163692"/>
            <a:ext cx="389510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4" y="143504"/>
            <a:ext cx="10364451" cy="1596177"/>
          </a:xfrm>
        </p:spPr>
        <p:txBody>
          <a:bodyPr>
            <a:normAutofit/>
          </a:bodyPr>
          <a:lstStyle/>
          <a:p>
            <a:r>
              <a:rPr lang="ro-RO" dirty="0"/>
              <a:t>Elevi suceveni, </a:t>
            </a:r>
            <a:r>
              <a:rPr lang="ro-RO" dirty="0" err="1"/>
              <a:t>premiaţi</a:t>
            </a:r>
            <a:r>
              <a:rPr lang="ro-RO" dirty="0"/>
              <a:t> la Concursul </a:t>
            </a:r>
            <a:r>
              <a:rPr lang="ro-RO" dirty="0" err="1"/>
              <a:t>Naţional</a:t>
            </a:r>
            <a:r>
              <a:rPr lang="ro-RO" dirty="0"/>
              <a:t> de Informatică „Dual PC</a:t>
            </a:r>
            <a:r>
              <a:rPr lang="ro-RO" dirty="0" smtClean="0"/>
              <a:t>”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913774" y="1618947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o-RO" dirty="0" smtClean="0"/>
              <a:t>În </a:t>
            </a:r>
            <a:r>
              <a:rPr lang="ro-RO" dirty="0"/>
              <a:t>perioada 23 – 25 martie, un grup de elevi de Cercul de Informatică </a:t>
            </a:r>
            <a:r>
              <a:rPr lang="ro-RO" dirty="0" err="1"/>
              <a:t>şi</a:t>
            </a:r>
            <a:r>
              <a:rPr lang="ro-RO" dirty="0"/>
              <a:t> Multimedia din cadrul Colegiului </a:t>
            </a:r>
            <a:r>
              <a:rPr lang="ro-RO" dirty="0" err="1"/>
              <a:t>Naţional</a:t>
            </a:r>
            <a:r>
              <a:rPr lang="ro-RO" dirty="0"/>
              <a:t> „</a:t>
            </a:r>
            <a:r>
              <a:rPr lang="ro-RO" dirty="0" err="1"/>
              <a:t>Dragoş</a:t>
            </a:r>
            <a:r>
              <a:rPr lang="ro-RO" dirty="0"/>
              <a:t> Vodă” din Câmpulung Moldovenesc au participat la Concursul </a:t>
            </a:r>
            <a:r>
              <a:rPr lang="ro-RO" dirty="0" err="1"/>
              <a:t>Naţional</a:t>
            </a:r>
            <a:r>
              <a:rPr lang="ro-RO" dirty="0"/>
              <a:t> de Informatică „Dual PC”, de unde s-au întors cu câteva premii importante. </a:t>
            </a:r>
            <a:r>
              <a:rPr lang="ro-RO" dirty="0" err="1"/>
              <a:t>Competiţia</a:t>
            </a:r>
            <a:r>
              <a:rPr lang="ro-RO" dirty="0"/>
              <a:t> s-a </a:t>
            </a:r>
            <a:r>
              <a:rPr lang="ro-RO" dirty="0" err="1"/>
              <a:t>desfăşurat</a:t>
            </a:r>
            <a:r>
              <a:rPr lang="ro-RO" dirty="0"/>
              <a:t> la Sibiu. Este pentru a treia oară când elevi de la Cercul de Informatică </a:t>
            </a:r>
            <a:r>
              <a:rPr lang="ro-RO" dirty="0" err="1"/>
              <a:t>şi</a:t>
            </a:r>
            <a:r>
              <a:rPr lang="ro-RO" dirty="0"/>
              <a:t> Multimedia, sub îndrumarea profesoarei Marieta Sabie, participă la acest concurs</a:t>
            </a:r>
            <a:r>
              <a:rPr lang="ro-RO" dirty="0" smtClean="0"/>
              <a:t>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845" y="3900136"/>
            <a:ext cx="4203552" cy="28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4" y="107878"/>
            <a:ext cx="10364451" cy="1596177"/>
          </a:xfrm>
        </p:spPr>
        <p:txBody>
          <a:bodyPr/>
          <a:lstStyle/>
          <a:p>
            <a:r>
              <a:rPr lang="ro-RO" dirty="0"/>
              <a:t>Zilele Colegiului </a:t>
            </a:r>
            <a:r>
              <a:rPr lang="ro-RO" dirty="0" err="1"/>
              <a:t>Naţional</a:t>
            </a:r>
            <a:r>
              <a:rPr lang="ro-RO" dirty="0"/>
              <a:t> „</a:t>
            </a:r>
            <a:r>
              <a:rPr lang="ro-RO" dirty="0" err="1"/>
              <a:t>Dragoş</a:t>
            </a:r>
            <a:r>
              <a:rPr lang="ro-RO" dirty="0"/>
              <a:t> Vodă”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o-RO" dirty="0" smtClean="0"/>
              <a:t>În </a:t>
            </a:r>
            <a:r>
              <a:rPr lang="ro-RO" dirty="0"/>
              <a:t>perioada 7-9 iunie, elevii Colegiului </a:t>
            </a:r>
            <a:r>
              <a:rPr lang="ro-RO" dirty="0" err="1"/>
              <a:t>Naţional</a:t>
            </a:r>
            <a:r>
              <a:rPr lang="ro-RO" dirty="0"/>
              <a:t> “</a:t>
            </a:r>
            <a:r>
              <a:rPr lang="ro-RO" dirty="0" err="1"/>
              <a:t>Dragoş</a:t>
            </a:r>
            <a:r>
              <a:rPr lang="ro-RO" dirty="0"/>
              <a:t> Vodă” din </a:t>
            </a:r>
            <a:r>
              <a:rPr lang="ro-RO" dirty="0" err="1" smtClean="0"/>
              <a:t>Câmpulun</a:t>
            </a:r>
            <a:r>
              <a:rPr lang="en-US" dirty="0" smtClean="0"/>
              <a:t>g </a:t>
            </a:r>
            <a:r>
              <a:rPr lang="ro-RO" dirty="0" smtClean="0"/>
              <a:t> Moldovenesc</a:t>
            </a:r>
            <a:r>
              <a:rPr lang="ro-RO" dirty="0"/>
              <a:t>, dar </a:t>
            </a:r>
            <a:r>
              <a:rPr lang="ro-RO" dirty="0" err="1"/>
              <a:t>şi</a:t>
            </a:r>
            <a:r>
              <a:rPr lang="ro-RO" dirty="0"/>
              <a:t> profesori, </a:t>
            </a:r>
            <a:r>
              <a:rPr lang="ro-RO" dirty="0" err="1"/>
              <a:t>părinţi</a:t>
            </a:r>
            <a:r>
              <a:rPr lang="ro-RO" dirty="0"/>
              <a:t>, </a:t>
            </a:r>
            <a:r>
              <a:rPr lang="ro-RO" dirty="0" err="1"/>
              <a:t>foşti</a:t>
            </a:r>
            <a:r>
              <a:rPr lang="ro-RO" dirty="0"/>
              <a:t> elevi, au sărbătorit „Zilele Colegiului”. Programul din acest an a cuprins o amplă paletă de </a:t>
            </a:r>
            <a:r>
              <a:rPr lang="ro-RO" dirty="0" err="1"/>
              <a:t>acţiuni</a:t>
            </a:r>
            <a:r>
              <a:rPr lang="ro-RO" dirty="0"/>
              <a:t>, din care nu au lipsit sesiuni de comunicări, pe segmentul real </a:t>
            </a:r>
            <a:r>
              <a:rPr lang="ro-RO" dirty="0" err="1"/>
              <a:t>şi</a:t>
            </a:r>
            <a:r>
              <a:rPr lang="ro-RO" dirty="0"/>
              <a:t> pe segmentul uman, prezentări de carte, lansarea revistelor colegiului, sărbătorirea Zilei mediului, prin prezentarea proiectelor de mediu la care au fost </a:t>
            </a:r>
            <a:r>
              <a:rPr lang="ro-RO" dirty="0" err="1"/>
              <a:t>antrenaţi</a:t>
            </a:r>
            <a:r>
              <a:rPr lang="ro-RO" dirty="0"/>
              <a:t> elevii </a:t>
            </a:r>
            <a:r>
              <a:rPr lang="ro-RO" dirty="0" err="1"/>
              <a:t>coordonaţi</a:t>
            </a:r>
            <a:r>
              <a:rPr lang="ro-RO" dirty="0"/>
              <a:t> de profesorii de la catedrele de </a:t>
            </a:r>
            <a:r>
              <a:rPr lang="ro-RO" dirty="0" err="1"/>
              <a:t>ştiinţe</a:t>
            </a:r>
            <a:r>
              <a:rPr lang="ro-RO" dirty="0"/>
              <a:t>, proiecte la disciplinele </a:t>
            </a:r>
            <a:r>
              <a:rPr lang="ro-RO" dirty="0" err="1"/>
              <a:t>socio</a:t>
            </a:r>
            <a:r>
              <a:rPr lang="ro-RO" dirty="0"/>
              <a:t>-umane, cenaclu literar, </a:t>
            </a:r>
            <a:r>
              <a:rPr lang="ro-RO" dirty="0" err="1"/>
              <a:t>competiţii</a:t>
            </a:r>
            <a:r>
              <a:rPr lang="ro-RO" dirty="0"/>
              <a:t> sportive, întâlnirea </a:t>
            </a:r>
            <a:r>
              <a:rPr lang="ro-RO" dirty="0" err="1"/>
              <a:t>emoţionantă</a:t>
            </a:r>
            <a:r>
              <a:rPr lang="ro-RO" dirty="0"/>
              <a:t> a </a:t>
            </a:r>
            <a:r>
              <a:rPr lang="ro-RO" dirty="0" err="1"/>
              <a:t>foştilor</a:t>
            </a:r>
            <a:r>
              <a:rPr lang="ro-RO" dirty="0"/>
              <a:t> elevi ai </a:t>
            </a:r>
            <a:r>
              <a:rPr lang="ro-RO" dirty="0" err="1"/>
              <a:t>promoţiei</a:t>
            </a:r>
            <a:r>
              <a:rPr lang="ro-RO" dirty="0"/>
              <a:t> 2003, la zece ani de la absolvirea liceului</a:t>
            </a:r>
            <a:r>
              <a:rPr lang="ro-RO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957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0" y="189026"/>
            <a:ext cx="10364451" cy="1596177"/>
          </a:xfrm>
        </p:spPr>
        <p:txBody>
          <a:bodyPr/>
          <a:lstStyle/>
          <a:p>
            <a:r>
              <a:rPr lang="ro-RO" dirty="0"/>
              <a:t>Spectacolul de caritate al elevilor de la "Dragos Voda" a fermecat peste o mie de spectatori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919" y="1854474"/>
            <a:ext cx="10363826" cy="4449344"/>
          </a:xfrm>
        </p:spPr>
        <p:txBody>
          <a:bodyPr/>
          <a:lstStyle/>
          <a:p>
            <a:r>
              <a:rPr lang="ro-RO" dirty="0"/>
              <a:t>Spectacolul de Craciun pregatit de un grup de elevi ai Colegiului National “Dragos Voda” Campulung Moldovenesc a adus zambetul pe chipurile a peste o mie de spectatori, dar, in acelasi timp, a facut ca zece familii sarace sa aiba parte de sarbatori imbelsugate.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2972"/>
            <a:ext cx="5417128" cy="338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712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Eveniment principal">
  <a:themeElements>
    <a:clrScheme name="Eveniment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iment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iment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Sală simpozion">
  <a:themeElements>
    <a:clrScheme name="Sală simpoz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ă simpoz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ă simpoz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Picătură">
  <a:themeElements>
    <a:clrScheme name="Picătură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cătură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cătură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TC104033927[[fn=Eveniment principal]]</Template>
  <TotalTime>188</TotalTime>
  <Words>780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Eveniment principal</vt:lpstr>
      <vt:lpstr>Sală simpozion</vt:lpstr>
      <vt:lpstr>Picătură</vt:lpstr>
      <vt:lpstr>Soho</vt:lpstr>
      <vt:lpstr>PowerPoint Presentation</vt:lpstr>
      <vt:lpstr>Colegiul Naţional “Dragoş vodă”</vt:lpstr>
      <vt:lpstr>„Şcoala altfel”, la Colegiul Naţional „Dragoş Vodă”</vt:lpstr>
      <vt:lpstr>Oferta educaţională: „Nu speraţi că veţi scăpa de cărţi”</vt:lpstr>
      <vt:lpstr>PowerPoint Presentation</vt:lpstr>
      <vt:lpstr>Expoziţii, parada modei şi sesiune de comunicări de Ziua Mediului, la Colegiul „Dragoş Vodă”</vt:lpstr>
      <vt:lpstr>Elevi suceveni, premiaţi la Concursul Naţional de Informatică „Dual PC”</vt:lpstr>
      <vt:lpstr>Zilele Colegiului Naţional „Dragoş Vodă”</vt:lpstr>
      <vt:lpstr>Spectacolul de caritate al elevilor de la "Dragos Voda" a fermecat peste o mie de spectatori</vt:lpstr>
      <vt:lpstr>Turul lumii, alaturi de Craciunite si Mosi Craciun </vt:lpstr>
      <vt:lpstr>PowerPoint Presentation</vt:lpstr>
      <vt:lpstr>PowerPoint Presentation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Elev</dc:creator>
  <cp:lastModifiedBy>Petrica</cp:lastModifiedBy>
  <cp:revision>15</cp:revision>
  <dcterms:created xsi:type="dcterms:W3CDTF">2013-10-25T08:33:57Z</dcterms:created>
  <dcterms:modified xsi:type="dcterms:W3CDTF">2013-11-17T18:20:32Z</dcterms:modified>
</cp:coreProperties>
</file>