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smtClean="0"/>
              <a:t>Clic pentru editare stil titlu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7223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258727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29451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396553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34254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396085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176124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smtClean="0"/>
              <a:t>Clic pentru editare stil titlu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17759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277353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264413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64763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94005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105879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86202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smtClean="0"/>
              <a:t>Clic pentru editare stil titlu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160670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D307ABF2-DC5E-420D-AB6B-C01D6ACDC7E7}" type="datetimeFigureOut">
              <a:rPr lang="ro-RO" smtClean="0"/>
              <a:pPr/>
              <a:t>15.11.2013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44268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smtClean="0"/>
              <a:t>Clic pentru editare stil titlu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7ABF2-DC5E-420D-AB6B-C01D6ACDC7E7}" type="datetimeFigureOut">
              <a:rPr lang="ro-RO" smtClean="0"/>
              <a:pPr/>
              <a:t>15.11.2013</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AFCDEE-B147-43E7-8760-D9E74BAC4577}" type="slidenum">
              <a:rPr lang="ro-RO" smtClean="0"/>
              <a:pPr/>
              <a:t>‹#›</a:t>
            </a:fld>
            <a:endParaRPr lang="ro-RO"/>
          </a:p>
        </p:txBody>
      </p:sp>
    </p:spTree>
    <p:extLst>
      <p:ext uri="{BB962C8B-B14F-4D97-AF65-F5344CB8AC3E}">
        <p14:creationId xmlns:p14="http://schemas.microsoft.com/office/powerpoint/2010/main" xmlns="" val="15719988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31750" ty="0" sx="100000" sy="100000" flip="none" algn="tl"/>
        </a:blipFill>
        <a:effectLst/>
      </p:bgPr>
    </p:bg>
    <p:spTree>
      <p:nvGrpSpPr>
        <p:cNvPr id="1" name=""/>
        <p:cNvGrpSpPr/>
        <p:nvPr/>
      </p:nvGrpSpPr>
      <p:grpSpPr>
        <a:xfrm>
          <a:off x="0" y="0"/>
          <a:ext cx="0" cy="0"/>
          <a:chOff x="0" y="0"/>
          <a:chExt cx="0" cy="0"/>
        </a:xfrm>
      </p:grpSpPr>
      <p:sp>
        <p:nvSpPr>
          <p:cNvPr id="4" name="Dreptunghi 3"/>
          <p:cNvSpPr/>
          <p:nvPr/>
        </p:nvSpPr>
        <p:spPr>
          <a:xfrm>
            <a:off x="2456541" y="1851054"/>
            <a:ext cx="7035773" cy="2739211"/>
          </a:xfrm>
          <a:prstGeom prst="rect">
            <a:avLst/>
          </a:prstGeom>
          <a:noFill/>
        </p:spPr>
        <p:txBody>
          <a:bodyPr wrap="none" lIns="91440" tIns="45720" rIns="91440" bIns="45720">
            <a:spAutoFit/>
          </a:bodyPr>
          <a:lstStyle/>
          <a:p>
            <a:pPr lvl="0"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COLEGIUL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a:t>
            </a:r>
            <a:r>
              <a:rPr lang="ro-RO"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Ţ</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IONAL </a:t>
            </a:r>
            <a:endParaRPr lang="ro-RO"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lvl="0"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"DRAGO</a:t>
            </a:r>
            <a:r>
              <a:rPr lang="ro-RO"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Ș VODĂ"</a:t>
            </a:r>
          </a:p>
          <a:p>
            <a:pPr lvl="0" algn="ctr"/>
            <a:r>
              <a:rPr lang="ro-RO"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Câmpulung Moldovenesc</a:t>
            </a:r>
          </a:p>
          <a:p>
            <a:pPr lvl="0" algn="ctr"/>
            <a:r>
              <a:rPr lang="ro-RO"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ro-RO"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ACTIVITĂŢI </a:t>
            </a:r>
            <a:r>
              <a:rPr lang="ro-RO"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EXTRAŞCOLARE*</a:t>
            </a:r>
            <a:endParaRPr lang="ro-RO" sz="3200" b="1" cap="none" spc="0" dirty="0">
              <a:ln w="12700">
                <a:solidFill>
                  <a:schemeClr val="accent1"/>
                </a:solidFill>
                <a:prstDash val="solid"/>
              </a:ln>
              <a:solidFill>
                <a:srgbClr val="002060"/>
              </a:solidFill>
              <a:effectLst>
                <a:outerShdw dist="38100" dir="2640000" algn="bl" rotWithShape="0">
                  <a:schemeClr val="accent1"/>
                </a:outerShdw>
              </a:effectLst>
            </a:endParaRPr>
          </a:p>
        </p:txBody>
      </p:sp>
    </p:spTree>
    <p:extLst>
      <p:ext uri="{BB962C8B-B14F-4D97-AF65-F5344CB8AC3E}">
        <p14:creationId xmlns:p14="http://schemas.microsoft.com/office/powerpoint/2010/main" xmlns="" val="67877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accent3"/>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89560"/>
            <a:ext cx="8596668" cy="1640840"/>
          </a:xfrm>
        </p:spPr>
        <p:txBody>
          <a:bodyPr>
            <a:noAutofit/>
          </a:bodyPr>
          <a:lstStyle/>
          <a:p>
            <a:pPr algn="ctr"/>
            <a:r>
              <a:rPr lang="vi-VN" sz="2800" b="1" i="1" dirty="0" smtClean="0">
                <a:solidFill>
                  <a:schemeClr val="accent4">
                    <a:lumMod val="75000"/>
                  </a:schemeClr>
                </a:solidFill>
              </a:rPr>
              <a:t>Întâlniri cu scriitori, lansări de carte, carnaval, la Colegiul </a:t>
            </a:r>
            <a:r>
              <a:rPr lang="ro-RO" sz="2800" b="1" i="1" dirty="0" smtClean="0">
                <a:solidFill>
                  <a:schemeClr val="accent4">
                    <a:lumMod val="75000"/>
                  </a:schemeClr>
                </a:solidFill>
              </a:rPr>
              <a:t> National</a:t>
            </a:r>
            <a:r>
              <a:rPr lang="vi-VN" sz="2800" b="1" i="1" dirty="0" smtClean="0">
                <a:solidFill>
                  <a:schemeClr val="accent4">
                    <a:lumMod val="75000"/>
                  </a:schemeClr>
                </a:solidFill>
              </a:rPr>
              <a:t>„Dragoş </a:t>
            </a:r>
            <a:r>
              <a:rPr lang="vi-VN" sz="2800" b="1" i="1" dirty="0" smtClean="0">
                <a:solidFill>
                  <a:schemeClr val="accent4">
                    <a:lumMod val="75000"/>
                  </a:schemeClr>
                </a:solidFill>
              </a:rPr>
              <a:t>Vodă” </a:t>
            </a:r>
            <a:r>
              <a:rPr lang="vi-VN" sz="2800" b="1" i="1" dirty="0" smtClean="0">
                <a:solidFill>
                  <a:schemeClr val="accent4">
                    <a:lumMod val="75000"/>
                  </a:schemeClr>
                </a:solidFill>
              </a:rPr>
              <a:t>Câmpulung</a:t>
            </a:r>
            <a:r>
              <a:rPr lang="ro-RO" sz="2800" b="1" i="1" dirty="0" smtClean="0">
                <a:solidFill>
                  <a:schemeClr val="accent4">
                    <a:lumMod val="75000"/>
                  </a:schemeClr>
                </a:solidFill>
              </a:rPr>
              <a:t> Moldovenesc</a:t>
            </a:r>
            <a:r>
              <a:rPr lang="vi-VN" sz="2800" b="1" i="1" dirty="0" smtClean="0"/>
              <a:t/>
            </a:r>
            <a:br>
              <a:rPr lang="vi-VN" sz="2800" b="1" i="1" dirty="0" smtClean="0"/>
            </a:br>
            <a:r>
              <a:rPr lang="vi-VN" sz="2800" dirty="0" smtClean="0"/>
              <a:t/>
            </a:r>
            <a:br>
              <a:rPr lang="vi-VN" sz="2800" dirty="0" smtClean="0"/>
            </a:br>
            <a:endParaRPr lang="en-US" sz="2800" dirty="0"/>
          </a:p>
        </p:txBody>
      </p:sp>
      <p:sp>
        <p:nvSpPr>
          <p:cNvPr id="4" name="Rectangle 3"/>
          <p:cNvSpPr/>
          <p:nvPr/>
        </p:nvSpPr>
        <p:spPr>
          <a:xfrm>
            <a:off x="365760" y="1722120"/>
            <a:ext cx="6568440" cy="5078313"/>
          </a:xfrm>
          <a:prstGeom prst="rect">
            <a:avLst/>
          </a:prstGeom>
        </p:spPr>
        <p:txBody>
          <a:bodyPr wrap="square">
            <a:spAutoFit/>
          </a:bodyPr>
          <a:lstStyle/>
          <a:p>
            <a:pPr algn="just"/>
            <a:r>
              <a:rPr lang="ro-RO" dirty="0" smtClean="0"/>
              <a:t>	</a:t>
            </a:r>
            <a:r>
              <a:rPr lang="ro-RO" dirty="0" smtClean="0">
                <a:solidFill>
                  <a:schemeClr val="accent5">
                    <a:lumMod val="50000"/>
                  </a:schemeClr>
                </a:solidFill>
              </a:rPr>
              <a:t>În</a:t>
            </a:r>
            <a:r>
              <a:rPr lang="vi-VN" dirty="0" smtClean="0">
                <a:solidFill>
                  <a:schemeClr val="accent5">
                    <a:lumMod val="50000"/>
                  </a:schemeClr>
                </a:solidFill>
              </a:rPr>
              <a:t> </a:t>
            </a:r>
            <a:r>
              <a:rPr lang="vi-VN" dirty="0" smtClean="0">
                <a:solidFill>
                  <a:schemeClr val="accent5">
                    <a:lumMod val="50000"/>
                  </a:schemeClr>
                </a:solidFill>
              </a:rPr>
              <a:t>săptămâna 2 – 6 aprilie, numită „Şcoala altfel”, elevii Colegiului Naţional „Dragoş Vodă” Câmpulung Moldovenesc s-au implicat în tot felul de activităţi creative, de la „Arttelier” şi animaţie în bibliotecă, întâlniri cu scriitori şi lansări de carte, comemorări, până la carnavalul personajelor caragialiene, acoperind o paletă largă de domenii: literar, artistic, sportiv, istoric, geografic, ecologic, turistic.</a:t>
            </a:r>
          </a:p>
          <a:p>
            <a:pPr algn="just"/>
            <a:r>
              <a:rPr lang="ro-RO" dirty="0" smtClean="0">
                <a:solidFill>
                  <a:schemeClr val="accent5">
                    <a:lumMod val="50000"/>
                  </a:schemeClr>
                </a:solidFill>
              </a:rPr>
              <a:t>	</a:t>
            </a:r>
            <a:r>
              <a:rPr lang="vi-VN" dirty="0" smtClean="0">
                <a:solidFill>
                  <a:schemeClr val="accent5">
                    <a:lumMod val="50000"/>
                  </a:schemeClr>
                </a:solidFill>
              </a:rPr>
              <a:t>Profesoara </a:t>
            </a:r>
            <a:r>
              <a:rPr lang="vi-VN" dirty="0" smtClean="0">
                <a:solidFill>
                  <a:schemeClr val="accent5">
                    <a:lumMod val="50000"/>
                  </a:schemeClr>
                </a:solidFill>
              </a:rPr>
              <a:t>Maria Ghiţă, bibliotecara Colegiului „Dragoş Vodă”, ne-a spus că în bibliotecă s-au desfăşurat mai multe activităţi, dintre cele mai atractive: carnavalul personajelor, întâlniri cu scriitori, lansare de carte, comemorarea unor mari scriitori, dezbateri pe diferite teme literare, crearea de afişe pe tema cărţii şi a lecturii, concursuri de eseuri, editarea revistei liceului şi a revistei de folclor, vizite ale elevilor din alte şcoli.</a:t>
            </a:r>
          </a:p>
          <a:p>
            <a:r>
              <a:rPr lang="vi-VN" dirty="0" smtClean="0"/>
              <a:t/>
            </a:r>
            <a:br>
              <a:rPr lang="vi-VN" dirty="0" smtClean="0"/>
            </a:br>
            <a:r>
              <a:rPr lang="vi-VN" dirty="0" smtClean="0"/>
              <a:t/>
            </a:r>
            <a:br>
              <a:rPr lang="vi-VN" dirty="0" smtClean="0"/>
            </a:br>
            <a:endParaRPr lang="en-US" dirty="0"/>
          </a:p>
        </p:txBody>
      </p:sp>
      <p:pic>
        <p:nvPicPr>
          <p:cNvPr id="26626" name="Picture 2" descr="https://encrypted-tbn1.gstatic.com/images?q=tbn:ANd9GcQevuC9T4w7Pnk647dIAVBD8Kku__NxzrW0gq_F9vva7lO0ye91"/>
          <p:cNvPicPr>
            <a:picLocks noChangeAspect="1" noChangeArrowheads="1"/>
          </p:cNvPicPr>
          <p:nvPr/>
        </p:nvPicPr>
        <p:blipFill>
          <a:blip r:embed="rId2"/>
          <a:srcRect/>
          <a:stretch>
            <a:fillRect/>
          </a:stretch>
        </p:blipFill>
        <p:spPr bwMode="auto">
          <a:xfrm rot="269408">
            <a:off x="7171262" y="1781410"/>
            <a:ext cx="3675553" cy="3467952"/>
          </a:xfrm>
          <a:prstGeom prst="rect">
            <a:avLst/>
          </a:prstGeom>
          <a:noFill/>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0">
              <a:srgbClr val="FBEAC7">
                <a:alpha val="20000"/>
              </a:srgbClr>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294" y="609600"/>
            <a:ext cx="8596668" cy="1320800"/>
          </a:xfrm>
        </p:spPr>
        <p:txBody>
          <a:bodyPr>
            <a:normAutofit fontScale="90000"/>
          </a:bodyPr>
          <a:lstStyle/>
          <a:p>
            <a:pPr algn="ctr"/>
            <a:r>
              <a:rPr lang="vi-VN" b="1" i="1" dirty="0" smtClean="0">
                <a:solidFill>
                  <a:schemeClr val="accent4">
                    <a:lumMod val="60000"/>
                    <a:lumOff val="40000"/>
                  </a:schemeClr>
                </a:solidFill>
              </a:rPr>
              <a:t>„Şcoala altfel”, la Colegiul Naţional „Dragoş Vodă”</a:t>
            </a:r>
            <a:br>
              <a:rPr lang="vi-VN" b="1" i="1" dirty="0" smtClean="0">
                <a:solidFill>
                  <a:schemeClr val="accent4">
                    <a:lumMod val="60000"/>
                    <a:lumOff val="40000"/>
                  </a:schemeClr>
                </a:solidFill>
              </a:rPr>
            </a:br>
            <a:endParaRPr lang="en-US" i="1" dirty="0">
              <a:solidFill>
                <a:schemeClr val="accent4">
                  <a:lumMod val="60000"/>
                  <a:lumOff val="40000"/>
                </a:schemeClr>
              </a:solidFill>
            </a:endParaRPr>
          </a:p>
        </p:txBody>
      </p:sp>
      <p:sp>
        <p:nvSpPr>
          <p:cNvPr id="3" name="Content Placeholder 2"/>
          <p:cNvSpPr>
            <a:spLocks noGrp="1"/>
          </p:cNvSpPr>
          <p:nvPr>
            <p:ph idx="1"/>
          </p:nvPr>
        </p:nvSpPr>
        <p:spPr>
          <a:xfrm rot="202266">
            <a:off x="3550920" y="2529839"/>
            <a:ext cx="6720840" cy="4328161"/>
          </a:xfrm>
        </p:spPr>
        <p:txBody>
          <a:bodyPr>
            <a:normAutofit/>
          </a:bodyPr>
          <a:lstStyle/>
          <a:p>
            <a:pPr lvl="1" algn="just">
              <a:buNone/>
            </a:pPr>
            <a:r>
              <a:rPr lang="ro-RO" dirty="0" smtClean="0"/>
              <a:t>			</a:t>
            </a:r>
            <a:r>
              <a:rPr lang="vi-VN" dirty="0" smtClean="0">
                <a:solidFill>
                  <a:schemeClr val="accent4">
                    <a:lumMod val="75000"/>
                  </a:schemeClr>
                </a:solidFill>
              </a:rPr>
              <a:t>Programul </a:t>
            </a:r>
            <a:r>
              <a:rPr lang="vi-VN" dirty="0" smtClean="0">
                <a:solidFill>
                  <a:schemeClr val="accent4">
                    <a:lumMod val="75000"/>
                  </a:schemeClr>
                </a:solidFill>
              </a:rPr>
              <a:t>„Şcoala altfel – să ştii mai multe, să fii mai bun” a mobilizat şi anul </a:t>
            </a:r>
            <a:r>
              <a:rPr lang="vi-VN" dirty="0" smtClean="0">
                <a:solidFill>
                  <a:schemeClr val="accent4">
                    <a:lumMod val="75000"/>
                  </a:schemeClr>
                </a:solidFill>
              </a:rPr>
              <a:t>acesta</a:t>
            </a:r>
            <a:r>
              <a:rPr lang="ro-RO" dirty="0" smtClean="0">
                <a:solidFill>
                  <a:schemeClr val="accent4">
                    <a:lumMod val="75000"/>
                  </a:schemeClr>
                </a:solidFill>
              </a:rPr>
              <a:t> </a:t>
            </a:r>
            <a:r>
              <a:rPr lang="vi-VN" dirty="0" smtClean="0">
                <a:solidFill>
                  <a:schemeClr val="accent4">
                    <a:lumMod val="75000"/>
                  </a:schemeClr>
                </a:solidFill>
              </a:rPr>
              <a:t>elevii </a:t>
            </a:r>
            <a:r>
              <a:rPr lang="vi-VN" dirty="0" smtClean="0">
                <a:solidFill>
                  <a:schemeClr val="accent4">
                    <a:lumMod val="75000"/>
                  </a:schemeClr>
                </a:solidFill>
              </a:rPr>
              <a:t>Colegiului Naţional „Dragoş Vodă” din Câmpulung Moldovenesc, care s-au implicat în multiple activităţi informaţional-educaţionale, activităţi culturale, incluzând redactarea revistelor şcolii, spectacol folcloric, spectacole de teatru şi cenaclu literar, excursii de studiu, vizite la muzee, case memoriale şi obiective istorice, concursuri sportive - handbal, baschet, maraton şi ciclism, prezentări şi expoziţii de carte, întâlniri cu scriitori, „Dependenţa de la A la Z - Parteneriat pentru educaţie în dependenţe</a:t>
            </a:r>
            <a:r>
              <a:rPr lang="vi-VN" dirty="0" smtClean="0"/>
              <a:t>”.</a:t>
            </a:r>
            <a:br>
              <a:rPr lang="vi-VN" dirty="0" smtClean="0"/>
            </a:br>
            <a:endParaRPr lang="en-US" dirty="0"/>
          </a:p>
        </p:txBody>
      </p:sp>
      <p:pic>
        <p:nvPicPr>
          <p:cNvPr id="27650" name="Picture 2" descr="http://media.monitorulsv.ro/poze/2013/04/11/287053mare.jpg"/>
          <p:cNvPicPr>
            <a:picLocks noChangeAspect="1" noChangeArrowheads="1"/>
          </p:cNvPicPr>
          <p:nvPr/>
        </p:nvPicPr>
        <p:blipFill>
          <a:blip r:embed="rId2"/>
          <a:srcRect/>
          <a:stretch>
            <a:fillRect/>
          </a:stretch>
        </p:blipFill>
        <p:spPr bwMode="auto">
          <a:xfrm>
            <a:off x="411480" y="2209800"/>
            <a:ext cx="3825239" cy="374904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smtClean="0"/>
              <a:t>„Dialogul artelor”, la Colegiul Naţional „Dragoş Vodă”</a:t>
            </a:r>
            <a:endParaRPr lang="vi-VN" b="1" i="1" dirty="0"/>
          </a:p>
        </p:txBody>
      </p:sp>
      <p:sp>
        <p:nvSpPr>
          <p:cNvPr id="5" name="Rectangle 4"/>
          <p:cNvSpPr/>
          <p:nvPr/>
        </p:nvSpPr>
        <p:spPr>
          <a:xfrm>
            <a:off x="609600" y="2071360"/>
            <a:ext cx="6096000" cy="2585323"/>
          </a:xfrm>
          <a:prstGeom prst="rect">
            <a:avLst/>
          </a:prstGeom>
        </p:spPr>
        <p:txBody>
          <a:bodyPr wrap="square">
            <a:spAutoFit/>
          </a:bodyPr>
          <a:lstStyle/>
          <a:p>
            <a:pPr algn="just"/>
            <a:r>
              <a:rPr lang="ro-RO" dirty="0" smtClean="0"/>
              <a:t>	</a:t>
            </a:r>
            <a:r>
              <a:rPr lang="vi-VN" dirty="0" smtClean="0">
                <a:solidFill>
                  <a:schemeClr val="accent4">
                    <a:lumMod val="60000"/>
                    <a:lumOff val="40000"/>
                  </a:schemeClr>
                </a:solidFill>
              </a:rPr>
              <a:t>Consiliul </a:t>
            </a:r>
            <a:r>
              <a:rPr lang="vi-VN" dirty="0" smtClean="0">
                <a:solidFill>
                  <a:schemeClr val="accent4">
                    <a:lumMod val="60000"/>
                    <a:lumOff val="40000"/>
                  </a:schemeClr>
                </a:solidFill>
              </a:rPr>
              <a:t>Judeţean Suceava, prin Centrul Cultural Bucovina - Centrul pentru Conservarea şi Promovarea Culturii Tradiţionale (CCPCT) Suceava, Colegiul Naţional „Dragoş Vodă” şi Primăria municipiului Câmpulung Moldovenesc au organizat, în ultima zi de Făurar, în sala de festivităţi a colegiului câmpulungean, manifestarea cu genericul „Dialogul artelor”.</a:t>
            </a:r>
            <a:br>
              <a:rPr lang="vi-VN" dirty="0" smtClean="0">
                <a:solidFill>
                  <a:schemeClr val="accent4">
                    <a:lumMod val="60000"/>
                    <a:lumOff val="40000"/>
                  </a:schemeClr>
                </a:solidFill>
              </a:rPr>
            </a:br>
            <a:r>
              <a:rPr lang="vi-VN" dirty="0" smtClean="0"/>
              <a:t/>
            </a:r>
            <a:br>
              <a:rPr lang="vi-VN" dirty="0" smtClean="0"/>
            </a:br>
            <a:endParaRPr lang="en-US" dirty="0"/>
          </a:p>
        </p:txBody>
      </p:sp>
      <p:sp>
        <p:nvSpPr>
          <p:cNvPr id="6" name="Rectangle 5"/>
          <p:cNvSpPr/>
          <p:nvPr/>
        </p:nvSpPr>
        <p:spPr>
          <a:xfrm>
            <a:off x="518160" y="3992880"/>
            <a:ext cx="6096000" cy="3416320"/>
          </a:xfrm>
          <a:prstGeom prst="rect">
            <a:avLst/>
          </a:prstGeom>
        </p:spPr>
        <p:txBody>
          <a:bodyPr wrap="square">
            <a:spAutoFit/>
          </a:bodyPr>
          <a:lstStyle/>
          <a:p>
            <a:pPr algn="just"/>
            <a:r>
              <a:rPr lang="ro-RO" dirty="0" smtClean="0"/>
              <a:t>	</a:t>
            </a:r>
            <a:r>
              <a:rPr lang="vi-VN" dirty="0" smtClean="0">
                <a:solidFill>
                  <a:schemeClr val="accent4">
                    <a:lumMod val="75000"/>
                  </a:schemeClr>
                </a:solidFill>
              </a:rPr>
              <a:t>Momentele </a:t>
            </a:r>
            <a:r>
              <a:rPr lang="vi-VN" dirty="0" smtClean="0">
                <a:solidFill>
                  <a:schemeClr val="accent4">
                    <a:lumMod val="75000"/>
                  </a:schemeClr>
                </a:solidFill>
              </a:rPr>
              <a:t>evenimentului s-au desfăşurat într-o succesiune care a alternat prezentările (de expoziţie şi de carte) cu secvenţele de spectacol (folclor, muzică folk, teatru scurt, recitare de versuri).</a:t>
            </a:r>
          </a:p>
          <a:p>
            <a:pPr algn="just"/>
            <a:r>
              <a:rPr lang="ro-RO" dirty="0" smtClean="0">
                <a:solidFill>
                  <a:schemeClr val="accent4">
                    <a:lumMod val="75000"/>
                  </a:schemeClr>
                </a:solidFill>
              </a:rPr>
              <a:t>	</a:t>
            </a:r>
            <a:r>
              <a:rPr lang="vi-VN" dirty="0" smtClean="0">
                <a:solidFill>
                  <a:schemeClr val="accent4">
                    <a:lumMod val="75000"/>
                  </a:schemeClr>
                </a:solidFill>
              </a:rPr>
              <a:t>A </a:t>
            </a:r>
            <a:r>
              <a:rPr lang="vi-VN" dirty="0" smtClean="0">
                <a:solidFill>
                  <a:schemeClr val="accent4">
                    <a:lumMod val="75000"/>
                  </a:schemeClr>
                </a:solidFill>
              </a:rPr>
              <a:t>fost prezentată mai întâi expoziţia de pictură de către Grigore Micu, preşedintele Cenaclului „Dimitrie Loghin” (expoziţie care etalează 28 de lucrări), apoi au fost prezentate cărţile de către autori, îngrijitori de ediţii şi editori.</a:t>
            </a:r>
          </a:p>
          <a:p>
            <a:r>
              <a:rPr lang="vi-VN" dirty="0" smtClean="0"/>
              <a:t/>
            </a:r>
            <a:br>
              <a:rPr lang="vi-VN" dirty="0" smtClean="0"/>
            </a:br>
            <a:r>
              <a:rPr lang="vi-VN" dirty="0" smtClean="0"/>
              <a:t/>
            </a:r>
            <a:br>
              <a:rPr lang="vi-VN" dirty="0" smtClean="0"/>
            </a:br>
            <a:endParaRPr lang="en-US" dirty="0"/>
          </a:p>
        </p:txBody>
      </p:sp>
      <p:pic>
        <p:nvPicPr>
          <p:cNvPr id="28674" name="Picture 2" descr="http://media.monitorulsv.ro/poze/2013/03/02/281659mare.jpg"/>
          <p:cNvPicPr>
            <a:picLocks noChangeAspect="1" noChangeArrowheads="1"/>
          </p:cNvPicPr>
          <p:nvPr/>
        </p:nvPicPr>
        <p:blipFill>
          <a:blip r:embed="rId2"/>
          <a:srcRect/>
          <a:stretch>
            <a:fillRect/>
          </a:stretch>
        </p:blipFill>
        <p:spPr bwMode="auto">
          <a:xfrm>
            <a:off x="6797040" y="1729740"/>
            <a:ext cx="4602480" cy="485394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6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dirty="0" smtClean="0">
                <a:solidFill>
                  <a:srgbClr val="FFC000"/>
                </a:solidFill>
              </a:rPr>
              <a:t>„</a:t>
            </a:r>
            <a:r>
              <a:rPr lang="vi-VN" b="1" i="1" dirty="0" smtClean="0">
                <a:solidFill>
                  <a:srgbClr val="FFC000"/>
                </a:solidFill>
              </a:rPr>
              <a:t>Moş Crăciun, eşti cel mai bun!”, eveniment caritabil la „Dragoş Vodă”</a:t>
            </a:r>
            <a:br>
              <a:rPr lang="vi-VN" b="1" i="1" dirty="0" smtClean="0">
                <a:solidFill>
                  <a:srgbClr val="FFC000"/>
                </a:solidFill>
              </a:rPr>
            </a:br>
            <a:r>
              <a:rPr lang="vi-VN" dirty="0" smtClean="0"/>
              <a:t/>
            </a:r>
            <a:br>
              <a:rPr lang="vi-VN" dirty="0" smtClean="0"/>
            </a:br>
            <a:endParaRPr lang="en-US" dirty="0"/>
          </a:p>
        </p:txBody>
      </p:sp>
      <p:sp>
        <p:nvSpPr>
          <p:cNvPr id="4" name="Rectangle 3"/>
          <p:cNvSpPr/>
          <p:nvPr/>
        </p:nvSpPr>
        <p:spPr>
          <a:xfrm>
            <a:off x="716280" y="1737360"/>
            <a:ext cx="6096000" cy="5632311"/>
          </a:xfrm>
          <a:prstGeom prst="rect">
            <a:avLst/>
          </a:prstGeom>
        </p:spPr>
        <p:txBody>
          <a:bodyPr wrap="square">
            <a:spAutoFit/>
          </a:bodyPr>
          <a:lstStyle/>
          <a:p>
            <a:pPr algn="just" fontAlgn="t"/>
            <a:r>
              <a:rPr lang="ro-RO" dirty="0" smtClean="0"/>
              <a:t>	</a:t>
            </a:r>
            <a:r>
              <a:rPr lang="vi-VN" dirty="0" smtClean="0"/>
              <a:t>Elevi </a:t>
            </a:r>
            <a:r>
              <a:rPr lang="vi-VN" dirty="0" smtClean="0"/>
              <a:t>ai Colegiului Naţional „Dragoş Vodă” din Câmpulung Moldovenesc au organizat un eveniment caritabil, intitulat „Moş Crăciun, eşti cel mai bun!”.</a:t>
            </a:r>
          </a:p>
          <a:p>
            <a:pPr algn="just" fontAlgn="t"/>
            <a:r>
              <a:rPr lang="vi-VN" dirty="0" smtClean="0"/>
              <a:t>Sprijiniţi de profesoara Dorina Carp, directoarea Colegiului „Dragoş Vodă”, şi  coordonaţi de profesorii Rodica Loghin, Bogdan Faraon şi Georgeta Mehno, acţiunea elevilor câmpulungeni s-a dovedit un succes.</a:t>
            </a:r>
          </a:p>
          <a:p>
            <a:pPr algn="just" fontAlgn="t"/>
            <a:r>
              <a:rPr lang="ro-RO" dirty="0" smtClean="0"/>
              <a:t>	</a:t>
            </a:r>
            <a:r>
              <a:rPr lang="vi-VN" dirty="0" smtClean="0"/>
              <a:t>Spectacolele </a:t>
            </a:r>
            <a:r>
              <a:rPr lang="vi-VN" dirty="0" smtClean="0"/>
              <a:t>au avut loc la Colegiul Naţional „Dragoş Vodă”, în Aula „Alexandru Bogza”. Programul s-a deschis cu un concert de colinde străvechi, pregătit de corul colegiului, dirijat de profesorul Bogdan Faraon. Vestitori ai Naşterii Domnului au fost nu numai elevii Colegiului „Dragoş Vodă”, ci şi elevi de la alte şcoli câmpulungene şi elevii de la Grupul folcloric „Bundiţa” Brăieşti, care au participat în spectacol cu colinde, urături, dansuri populare tradiţionale, îndrumaţi de profesoarele Elena Anastasiu şi Liliana Caşvan.</a:t>
            </a:r>
          </a:p>
          <a:p>
            <a:r>
              <a:rPr lang="vi-VN" dirty="0" smtClean="0"/>
              <a:t/>
            </a:r>
            <a:br>
              <a:rPr lang="vi-VN" dirty="0" smtClean="0"/>
            </a:br>
            <a:r>
              <a:rPr lang="vi-VN" dirty="0" smtClean="0"/>
              <a:t/>
            </a:r>
            <a:br>
              <a:rPr lang="vi-VN" dirty="0" smtClean="0"/>
            </a:br>
            <a:endParaRPr lang="en-US" dirty="0"/>
          </a:p>
        </p:txBody>
      </p:sp>
      <p:pic>
        <p:nvPicPr>
          <p:cNvPr id="29698" name="Picture 2" descr="http://media.monitorulsv.ro/poze/2012/12/18/274019mare.jpg"/>
          <p:cNvPicPr>
            <a:picLocks noChangeAspect="1" noChangeArrowheads="1"/>
          </p:cNvPicPr>
          <p:nvPr/>
        </p:nvPicPr>
        <p:blipFill>
          <a:blip r:embed="rId2"/>
          <a:srcRect/>
          <a:stretch>
            <a:fillRect/>
          </a:stretch>
        </p:blipFill>
        <p:spPr bwMode="auto">
          <a:xfrm rot="444842">
            <a:off x="7348854" y="2247900"/>
            <a:ext cx="3700145" cy="2933700"/>
          </a:xfrm>
          <a:prstGeom prst="rect">
            <a:avLst/>
          </a:prstGeom>
          <a:noFill/>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60000"/>
                <a:lumOff val="40000"/>
              </a:schemeClr>
            </a:gs>
            <a:gs pos="39999">
              <a:srgbClr val="85C2FF"/>
            </a:gs>
            <a:gs pos="70000">
              <a:srgbClr val="C4D6EB"/>
            </a:gs>
            <a:gs pos="100000">
              <a:srgbClr val="FFEBFA"/>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sz="4400" b="1" i="1" dirty="0" smtClean="0">
                <a:solidFill>
                  <a:srgbClr val="7030A0"/>
                </a:solidFill>
                <a:latin typeface="Times New Roman" pitchFamily="18" charset="0"/>
              </a:rPr>
              <a:t>Dragobete în Bucovina</a:t>
            </a:r>
            <a:r>
              <a:rPr lang="ro-RO" b="1" dirty="0" smtClean="0">
                <a:latin typeface="Times New Roman" pitchFamily="18" charset="0"/>
              </a:rPr>
              <a:t/>
            </a:r>
            <a:br>
              <a:rPr lang="ro-RO" b="1" dirty="0" smtClean="0">
                <a:latin typeface="Times New Roman" pitchFamily="18" charset="0"/>
              </a:rPr>
            </a:br>
            <a:endParaRPr lang="en-US" dirty="0"/>
          </a:p>
        </p:txBody>
      </p:sp>
      <p:sp>
        <p:nvSpPr>
          <p:cNvPr id="5" name="Rectangle 4"/>
          <p:cNvSpPr/>
          <p:nvPr/>
        </p:nvSpPr>
        <p:spPr>
          <a:xfrm>
            <a:off x="1097280" y="1676400"/>
            <a:ext cx="6004560" cy="2031325"/>
          </a:xfrm>
          <a:prstGeom prst="rect">
            <a:avLst/>
          </a:prstGeom>
        </p:spPr>
        <p:txBody>
          <a:bodyPr wrap="square">
            <a:spAutoFit/>
          </a:bodyPr>
          <a:lstStyle/>
          <a:p>
            <a:pPr algn="just"/>
            <a:r>
              <a:rPr lang="ro-RO" dirty="0" smtClean="0"/>
              <a:t>	</a:t>
            </a:r>
            <a:r>
              <a:rPr lang="vi-VN" dirty="0" smtClean="0"/>
              <a:t>Dragobetele</a:t>
            </a:r>
            <a:r>
              <a:rPr lang="vi-VN" dirty="0" smtClean="0"/>
              <a:t>, „zeul tânăr al Panteonului autohton, patron al dragostei şi bunei dispoziţii pe plaiurile româneşti”, a fost sărbătorit de elevii Colegiului Naţional „Dragoş Vodă” din Câmpulung Moldovenesc, într-un spectacol caritabil denumit „Dragobete în Bucovina”, desfăşurat în Aula „Alexandru Bogza”.</a:t>
            </a:r>
            <a:br>
              <a:rPr lang="vi-VN" dirty="0" smtClean="0"/>
            </a:br>
            <a:endParaRPr lang="en-US" dirty="0"/>
          </a:p>
        </p:txBody>
      </p:sp>
      <p:sp>
        <p:nvSpPr>
          <p:cNvPr id="6" name="Rectangle 5"/>
          <p:cNvSpPr/>
          <p:nvPr/>
        </p:nvSpPr>
        <p:spPr>
          <a:xfrm>
            <a:off x="1143000" y="3674239"/>
            <a:ext cx="6096000" cy="2862322"/>
          </a:xfrm>
          <a:prstGeom prst="rect">
            <a:avLst/>
          </a:prstGeom>
        </p:spPr>
        <p:txBody>
          <a:bodyPr>
            <a:spAutoFit/>
          </a:bodyPr>
          <a:lstStyle/>
          <a:p>
            <a:pPr algn="just"/>
            <a:r>
              <a:rPr lang="ro-RO" dirty="0" smtClean="0">
                <a:latin typeface="Times New Roman" pitchFamily="18" charset="0"/>
              </a:rPr>
              <a:t>	Alcătuirea </a:t>
            </a:r>
            <a:r>
              <a:rPr lang="ro-RO" dirty="0" smtClean="0">
                <a:latin typeface="Times New Roman" pitchFamily="18" charset="0"/>
              </a:rPr>
              <a:t>celei mai frumoase declaraţii de dragoste, etalarea ingenioasă a aptitudinilor în dans, cânt şi actorie au fost probele care au pus la grea încercare concurenţii. În ciuda dificultăţii probelor de concurs, aceştia au demonstrat că se pot descurca cu succes spre bucuria lor şi plăcerea audienţei. Juriul a premiat cea mai frumoasă declaraţie de dragoste, pe cel mai bun dansator, cel mai bun solist vocal, cel mai bun actor şi, bineînţeles, pe “Bădiţa Dragobete”.</a:t>
            </a:r>
            <a:br>
              <a:rPr lang="ro-RO" dirty="0" smtClean="0">
                <a:latin typeface="Times New Roman" pitchFamily="18" charset="0"/>
              </a:rPr>
            </a:br>
            <a:r>
              <a:rPr lang="ro-RO" dirty="0" smtClean="0"/>
              <a:t/>
            </a:r>
            <a:br>
              <a:rPr lang="ro-RO" dirty="0" smtClean="0"/>
            </a:br>
            <a:endParaRPr lang="ro-RO" dirty="0"/>
          </a:p>
        </p:txBody>
      </p:sp>
      <p:pic>
        <p:nvPicPr>
          <p:cNvPr id="7" name="Picture 9" descr="281059maxim"/>
          <p:cNvPicPr>
            <a:picLocks noChangeAspect="1" noChangeArrowheads="1"/>
          </p:cNvPicPr>
          <p:nvPr/>
        </p:nvPicPr>
        <p:blipFill>
          <a:blip r:embed="rId2"/>
          <a:srcRect/>
          <a:stretch>
            <a:fillRect/>
          </a:stretch>
        </p:blipFill>
        <p:spPr bwMode="auto">
          <a:xfrm rot="21345216">
            <a:off x="7361514" y="1877540"/>
            <a:ext cx="4703259" cy="3610772"/>
          </a:xfrm>
          <a:prstGeom prst="rect">
            <a:avLst/>
          </a:prstGeo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err="1" smtClean="0">
                <a:solidFill>
                  <a:schemeClr val="accent1">
                    <a:lumMod val="75000"/>
                  </a:schemeClr>
                </a:solidFill>
              </a:rPr>
              <a:t>Spectacolul</a:t>
            </a:r>
            <a:r>
              <a:rPr lang="en-US" b="1" i="1" dirty="0" smtClean="0">
                <a:solidFill>
                  <a:schemeClr val="accent1">
                    <a:lumMod val="75000"/>
                  </a:schemeClr>
                </a:solidFill>
              </a:rPr>
              <a:t> de </a:t>
            </a:r>
            <a:r>
              <a:rPr lang="en-US" b="1" i="1" dirty="0" err="1" smtClean="0">
                <a:solidFill>
                  <a:schemeClr val="accent1">
                    <a:lumMod val="75000"/>
                  </a:schemeClr>
                </a:solidFill>
              </a:rPr>
              <a:t>caritate</a:t>
            </a:r>
            <a:r>
              <a:rPr lang="en-US" b="1" i="1" dirty="0" smtClean="0">
                <a:solidFill>
                  <a:schemeClr val="accent1">
                    <a:lumMod val="75000"/>
                  </a:schemeClr>
                </a:solidFill>
              </a:rPr>
              <a:t> al </a:t>
            </a:r>
            <a:r>
              <a:rPr lang="en-US" b="1" i="1" dirty="0" err="1" smtClean="0">
                <a:solidFill>
                  <a:schemeClr val="accent1">
                    <a:lumMod val="75000"/>
                  </a:schemeClr>
                </a:solidFill>
              </a:rPr>
              <a:t>elevilor</a:t>
            </a:r>
            <a:r>
              <a:rPr lang="en-US" b="1" i="1" dirty="0" smtClean="0">
                <a:solidFill>
                  <a:schemeClr val="accent1">
                    <a:lumMod val="75000"/>
                  </a:schemeClr>
                </a:solidFill>
              </a:rPr>
              <a:t> de la "</a:t>
            </a:r>
            <a:r>
              <a:rPr lang="en-US" b="1" i="1" dirty="0" err="1" smtClean="0">
                <a:solidFill>
                  <a:schemeClr val="accent1">
                    <a:lumMod val="75000"/>
                  </a:schemeClr>
                </a:solidFill>
              </a:rPr>
              <a:t>Dragos</a:t>
            </a:r>
            <a:r>
              <a:rPr lang="en-US" b="1" i="1" dirty="0" smtClean="0">
                <a:solidFill>
                  <a:schemeClr val="accent1">
                    <a:lumMod val="75000"/>
                  </a:schemeClr>
                </a:solidFill>
              </a:rPr>
              <a:t> </a:t>
            </a:r>
            <a:r>
              <a:rPr lang="en-US" b="1" i="1" dirty="0" err="1" smtClean="0">
                <a:solidFill>
                  <a:schemeClr val="accent1">
                    <a:lumMod val="75000"/>
                  </a:schemeClr>
                </a:solidFill>
              </a:rPr>
              <a:t>Voda</a:t>
            </a:r>
            <a:r>
              <a:rPr lang="en-US" b="1" i="1" dirty="0" smtClean="0">
                <a:solidFill>
                  <a:schemeClr val="accent1">
                    <a:lumMod val="75000"/>
                  </a:schemeClr>
                </a:solidFill>
              </a:rPr>
              <a:t>" a </a:t>
            </a:r>
            <a:r>
              <a:rPr lang="en-US" b="1" i="1" dirty="0" err="1" smtClean="0">
                <a:solidFill>
                  <a:schemeClr val="accent1">
                    <a:lumMod val="75000"/>
                  </a:schemeClr>
                </a:solidFill>
              </a:rPr>
              <a:t>fermecat</a:t>
            </a:r>
            <a:r>
              <a:rPr lang="en-US" b="1" i="1" dirty="0" smtClean="0">
                <a:solidFill>
                  <a:schemeClr val="accent1">
                    <a:lumMod val="75000"/>
                  </a:schemeClr>
                </a:solidFill>
              </a:rPr>
              <a:t> </a:t>
            </a:r>
            <a:r>
              <a:rPr lang="en-US" b="1" i="1" dirty="0" err="1" smtClean="0">
                <a:solidFill>
                  <a:schemeClr val="accent1">
                    <a:lumMod val="75000"/>
                  </a:schemeClr>
                </a:solidFill>
              </a:rPr>
              <a:t>peste</a:t>
            </a:r>
            <a:r>
              <a:rPr lang="en-US" b="1" i="1" dirty="0" smtClean="0">
                <a:solidFill>
                  <a:schemeClr val="accent1">
                    <a:lumMod val="75000"/>
                  </a:schemeClr>
                </a:solidFill>
              </a:rPr>
              <a:t> o </a:t>
            </a:r>
            <a:r>
              <a:rPr lang="en-US" b="1" i="1" dirty="0" err="1" smtClean="0">
                <a:solidFill>
                  <a:schemeClr val="accent1">
                    <a:lumMod val="75000"/>
                  </a:schemeClr>
                </a:solidFill>
              </a:rPr>
              <a:t>mie</a:t>
            </a:r>
            <a:r>
              <a:rPr lang="en-US" b="1" i="1" dirty="0" smtClean="0">
                <a:solidFill>
                  <a:schemeClr val="accent1">
                    <a:lumMod val="75000"/>
                  </a:schemeClr>
                </a:solidFill>
              </a:rPr>
              <a:t> de </a:t>
            </a:r>
            <a:r>
              <a:rPr lang="en-US" b="1" i="1" dirty="0" err="1" smtClean="0">
                <a:solidFill>
                  <a:schemeClr val="accent1">
                    <a:lumMod val="75000"/>
                  </a:schemeClr>
                </a:solidFill>
              </a:rPr>
              <a:t>spectatori</a:t>
            </a:r>
            <a:r>
              <a:rPr lang="en-US" b="1" dirty="0" smtClean="0"/>
              <a:t/>
            </a:r>
            <a:br>
              <a:rPr lang="en-US" b="1" dirty="0" smtClean="0"/>
            </a:br>
            <a:endParaRPr lang="en-US" dirty="0"/>
          </a:p>
        </p:txBody>
      </p:sp>
      <p:sp>
        <p:nvSpPr>
          <p:cNvPr id="4" name="Rectangle 3"/>
          <p:cNvSpPr/>
          <p:nvPr/>
        </p:nvSpPr>
        <p:spPr>
          <a:xfrm>
            <a:off x="960120" y="2377440"/>
            <a:ext cx="6096000" cy="3416320"/>
          </a:xfrm>
          <a:prstGeom prst="rect">
            <a:avLst/>
          </a:prstGeom>
        </p:spPr>
        <p:txBody>
          <a:bodyPr wrap="square">
            <a:spAutoFit/>
          </a:bodyPr>
          <a:lstStyle/>
          <a:p>
            <a:pPr algn="just"/>
            <a:r>
              <a:rPr lang="ro-RO" dirty="0" smtClean="0"/>
              <a:t>	</a:t>
            </a:r>
            <a:r>
              <a:rPr lang="en-US" dirty="0" err="1" smtClean="0"/>
              <a:t>Spectacolul</a:t>
            </a:r>
            <a:r>
              <a:rPr lang="en-US" dirty="0" smtClean="0"/>
              <a:t> </a:t>
            </a:r>
            <a:r>
              <a:rPr lang="en-US" dirty="0" smtClean="0"/>
              <a:t>de </a:t>
            </a:r>
            <a:r>
              <a:rPr lang="en-US" dirty="0" err="1" smtClean="0"/>
              <a:t>Craciun</a:t>
            </a:r>
            <a:r>
              <a:rPr lang="en-US" dirty="0" smtClean="0"/>
              <a:t> </a:t>
            </a:r>
            <a:r>
              <a:rPr lang="en-US" dirty="0" err="1" smtClean="0"/>
              <a:t>pregatit</a:t>
            </a:r>
            <a:r>
              <a:rPr lang="en-US" dirty="0" smtClean="0"/>
              <a:t> de un </a:t>
            </a:r>
            <a:r>
              <a:rPr lang="en-US" dirty="0" err="1" smtClean="0"/>
              <a:t>grup</a:t>
            </a:r>
            <a:r>
              <a:rPr lang="en-US" dirty="0" smtClean="0"/>
              <a:t> de </a:t>
            </a:r>
            <a:r>
              <a:rPr lang="en-US" dirty="0" err="1" smtClean="0"/>
              <a:t>elevi</a:t>
            </a:r>
            <a:r>
              <a:rPr lang="en-US" dirty="0" smtClean="0"/>
              <a:t> </a:t>
            </a:r>
            <a:r>
              <a:rPr lang="en-US" dirty="0" err="1" smtClean="0"/>
              <a:t>ai</a:t>
            </a:r>
            <a:r>
              <a:rPr lang="en-US" dirty="0" smtClean="0"/>
              <a:t> </a:t>
            </a:r>
            <a:r>
              <a:rPr lang="en-US" dirty="0" err="1" smtClean="0"/>
              <a:t>Colegiului</a:t>
            </a:r>
            <a:r>
              <a:rPr lang="en-US" dirty="0" smtClean="0"/>
              <a:t> </a:t>
            </a:r>
            <a:r>
              <a:rPr lang="en-US" dirty="0" smtClean="0"/>
              <a:t>Na</a:t>
            </a:r>
            <a:r>
              <a:rPr lang="ro-RO" dirty="0" smtClean="0"/>
              <a:t>ţ</a:t>
            </a:r>
            <a:r>
              <a:rPr lang="en-US" dirty="0" err="1" smtClean="0"/>
              <a:t>ional</a:t>
            </a:r>
            <a:r>
              <a:rPr lang="en-US" dirty="0" smtClean="0"/>
              <a:t> </a:t>
            </a:r>
            <a:r>
              <a:rPr lang="en-US" dirty="0" smtClean="0"/>
              <a:t>“</a:t>
            </a:r>
            <a:r>
              <a:rPr lang="en-US" dirty="0" err="1" smtClean="0"/>
              <a:t>Drago</a:t>
            </a:r>
            <a:r>
              <a:rPr lang="ro-RO" dirty="0" smtClean="0"/>
              <a:t>ş</a:t>
            </a:r>
            <a:r>
              <a:rPr lang="en-US" dirty="0" smtClean="0"/>
              <a:t> </a:t>
            </a:r>
            <a:r>
              <a:rPr lang="en-US" dirty="0" err="1" smtClean="0"/>
              <a:t>Vod</a:t>
            </a:r>
            <a:r>
              <a:rPr lang="ro-RO" dirty="0" smtClean="0"/>
              <a:t>ă</a:t>
            </a:r>
            <a:r>
              <a:rPr lang="en-US" dirty="0" smtClean="0"/>
              <a:t>” C</a:t>
            </a:r>
            <a:r>
              <a:rPr lang="ro-RO" dirty="0" smtClean="0"/>
              <a:t>â</a:t>
            </a:r>
            <a:r>
              <a:rPr lang="en-US" dirty="0" err="1" smtClean="0"/>
              <a:t>mpulung</a:t>
            </a:r>
            <a:r>
              <a:rPr lang="en-US" dirty="0" smtClean="0"/>
              <a:t> </a:t>
            </a:r>
            <a:r>
              <a:rPr lang="en-US" dirty="0" err="1" smtClean="0"/>
              <a:t>Moldovenesc</a:t>
            </a:r>
            <a:r>
              <a:rPr lang="en-US" dirty="0" smtClean="0"/>
              <a:t> a </a:t>
            </a:r>
            <a:r>
              <a:rPr lang="en-US" dirty="0" err="1" smtClean="0"/>
              <a:t>adus</a:t>
            </a:r>
            <a:r>
              <a:rPr lang="en-US" dirty="0" smtClean="0"/>
              <a:t> </a:t>
            </a:r>
            <a:r>
              <a:rPr lang="en-US" dirty="0" err="1" smtClean="0"/>
              <a:t>zambetul</a:t>
            </a:r>
            <a:r>
              <a:rPr lang="en-US" dirty="0" smtClean="0"/>
              <a:t> </a:t>
            </a:r>
            <a:r>
              <a:rPr lang="en-US" dirty="0" err="1" smtClean="0"/>
              <a:t>pe</a:t>
            </a:r>
            <a:r>
              <a:rPr lang="en-US" dirty="0" smtClean="0"/>
              <a:t> </a:t>
            </a:r>
            <a:r>
              <a:rPr lang="en-US" dirty="0" err="1" smtClean="0"/>
              <a:t>chipurile</a:t>
            </a:r>
            <a:r>
              <a:rPr lang="en-US" dirty="0" smtClean="0"/>
              <a:t> a </a:t>
            </a:r>
            <a:r>
              <a:rPr lang="en-US" dirty="0" err="1" smtClean="0"/>
              <a:t>peste</a:t>
            </a:r>
            <a:r>
              <a:rPr lang="en-US" dirty="0" smtClean="0"/>
              <a:t> o </a:t>
            </a:r>
            <a:r>
              <a:rPr lang="en-US" dirty="0" err="1" smtClean="0"/>
              <a:t>mie</a:t>
            </a:r>
            <a:r>
              <a:rPr lang="en-US" dirty="0" smtClean="0"/>
              <a:t> de </a:t>
            </a:r>
            <a:r>
              <a:rPr lang="en-US" dirty="0" err="1" smtClean="0"/>
              <a:t>spectatori</a:t>
            </a:r>
            <a:r>
              <a:rPr lang="en-US" dirty="0" smtClean="0"/>
              <a:t>, </a:t>
            </a:r>
            <a:r>
              <a:rPr lang="en-US" dirty="0" err="1" smtClean="0"/>
              <a:t>dar</a:t>
            </a:r>
            <a:r>
              <a:rPr lang="en-US" dirty="0" smtClean="0"/>
              <a:t>, </a:t>
            </a:r>
            <a:r>
              <a:rPr lang="ro-RO" dirty="0" smtClean="0"/>
              <a:t>î</a:t>
            </a:r>
            <a:r>
              <a:rPr lang="en-US" dirty="0" smtClean="0"/>
              <a:t>n </a:t>
            </a:r>
            <a:r>
              <a:rPr lang="en-US" dirty="0" err="1" smtClean="0"/>
              <a:t>acela</a:t>
            </a:r>
            <a:r>
              <a:rPr lang="ro-RO" dirty="0" smtClean="0"/>
              <a:t>ş</a:t>
            </a:r>
            <a:r>
              <a:rPr lang="en-US" dirty="0" err="1" smtClean="0"/>
              <a:t>i</a:t>
            </a:r>
            <a:r>
              <a:rPr lang="en-US" dirty="0" smtClean="0"/>
              <a:t> </a:t>
            </a:r>
            <a:r>
              <a:rPr lang="en-US" dirty="0" err="1" smtClean="0"/>
              <a:t>timp</a:t>
            </a:r>
            <a:r>
              <a:rPr lang="en-US" dirty="0" smtClean="0"/>
              <a:t>, a </a:t>
            </a:r>
            <a:r>
              <a:rPr lang="en-US" dirty="0" err="1" smtClean="0"/>
              <a:t>facut</a:t>
            </a:r>
            <a:r>
              <a:rPr lang="en-US" dirty="0" smtClean="0"/>
              <a:t> ca </a:t>
            </a:r>
            <a:r>
              <a:rPr lang="en-US" dirty="0" err="1" smtClean="0"/>
              <a:t>zece</a:t>
            </a:r>
            <a:r>
              <a:rPr lang="en-US" dirty="0" smtClean="0"/>
              <a:t> </a:t>
            </a:r>
            <a:r>
              <a:rPr lang="en-US" dirty="0" err="1" smtClean="0"/>
              <a:t>familii</a:t>
            </a:r>
            <a:r>
              <a:rPr lang="en-US" dirty="0" smtClean="0"/>
              <a:t> </a:t>
            </a:r>
            <a:r>
              <a:rPr lang="en-US" dirty="0" smtClean="0"/>
              <a:t>s</a:t>
            </a:r>
            <a:r>
              <a:rPr lang="ro-RO" dirty="0" smtClean="0"/>
              <a:t>ă</a:t>
            </a:r>
            <a:r>
              <a:rPr lang="en-US" dirty="0" smtClean="0"/>
              <a:t>race </a:t>
            </a:r>
            <a:r>
              <a:rPr lang="en-US" dirty="0" err="1" smtClean="0"/>
              <a:t>sa</a:t>
            </a:r>
            <a:r>
              <a:rPr lang="en-US" dirty="0" smtClean="0"/>
              <a:t> </a:t>
            </a:r>
            <a:r>
              <a:rPr lang="en-US" dirty="0" err="1" smtClean="0"/>
              <a:t>aib</a:t>
            </a:r>
            <a:r>
              <a:rPr lang="ro-RO" dirty="0" smtClean="0"/>
              <a:t>ă</a:t>
            </a:r>
            <a:r>
              <a:rPr lang="en-US" dirty="0" smtClean="0"/>
              <a:t> </a:t>
            </a:r>
            <a:r>
              <a:rPr lang="en-US" dirty="0" smtClean="0"/>
              <a:t>parte de </a:t>
            </a:r>
            <a:r>
              <a:rPr lang="en-US" dirty="0" smtClean="0"/>
              <a:t>s</a:t>
            </a:r>
            <a:r>
              <a:rPr lang="ro-RO" dirty="0" smtClean="0"/>
              <a:t>ă</a:t>
            </a:r>
            <a:r>
              <a:rPr lang="en-US" dirty="0" err="1" smtClean="0"/>
              <a:t>rbatori</a:t>
            </a:r>
            <a:r>
              <a:rPr lang="en-US" dirty="0" smtClean="0"/>
              <a:t> </a:t>
            </a:r>
            <a:r>
              <a:rPr lang="en-US" dirty="0" err="1" smtClean="0"/>
              <a:t>imbelsugate</a:t>
            </a:r>
            <a:r>
              <a:rPr lang="en-US" dirty="0" smtClean="0"/>
              <a:t>.</a:t>
            </a:r>
            <a:br>
              <a:rPr lang="en-US" dirty="0" smtClean="0"/>
            </a:br>
            <a:r>
              <a:rPr lang="en-US" dirty="0" smtClean="0"/>
              <a:t/>
            </a:r>
            <a:br>
              <a:rPr lang="en-US" dirty="0" smtClean="0"/>
            </a:br>
            <a:r>
              <a:rPr lang="ro-RO" dirty="0" smtClean="0"/>
              <a:t>	</a:t>
            </a:r>
            <a:r>
              <a:rPr lang="en-US" dirty="0" err="1" smtClean="0"/>
              <a:t>Ini</a:t>
            </a:r>
            <a:r>
              <a:rPr lang="ro-RO" dirty="0" smtClean="0"/>
              <a:t>ţ</a:t>
            </a:r>
            <a:r>
              <a:rPr lang="en-US" dirty="0" err="1" smtClean="0"/>
              <a:t>iativa</a:t>
            </a:r>
            <a:r>
              <a:rPr lang="en-US" dirty="0" smtClean="0"/>
              <a:t> </a:t>
            </a:r>
            <a:r>
              <a:rPr lang="en-US" dirty="0" err="1" smtClean="0"/>
              <a:t>elevilor</a:t>
            </a:r>
            <a:r>
              <a:rPr lang="en-US" dirty="0" smtClean="0"/>
              <a:t> </a:t>
            </a:r>
            <a:r>
              <a:rPr lang="en-US" dirty="0" err="1" smtClean="0"/>
              <a:t>clasei</a:t>
            </a:r>
            <a:r>
              <a:rPr lang="en-US" dirty="0" smtClean="0"/>
              <a:t> a XI-a A, </a:t>
            </a:r>
            <a:r>
              <a:rPr lang="en-US" dirty="0" err="1" smtClean="0"/>
              <a:t>reprezenta</a:t>
            </a:r>
            <a:r>
              <a:rPr lang="ro-RO" dirty="0" smtClean="0"/>
              <a:t>ţ</a:t>
            </a:r>
            <a:r>
              <a:rPr lang="en-US" dirty="0" err="1" smtClean="0"/>
              <a:t>i</a:t>
            </a:r>
            <a:r>
              <a:rPr lang="en-US" dirty="0" smtClean="0"/>
              <a:t> </a:t>
            </a:r>
            <a:r>
              <a:rPr lang="en-US" dirty="0" smtClean="0"/>
              <a:t>de </a:t>
            </a:r>
            <a:r>
              <a:rPr lang="en-US" dirty="0" err="1" smtClean="0"/>
              <a:t>Razvan</a:t>
            </a:r>
            <a:r>
              <a:rPr lang="en-US" dirty="0" smtClean="0"/>
              <a:t> </a:t>
            </a:r>
            <a:r>
              <a:rPr lang="en-US" dirty="0" err="1" smtClean="0"/>
              <a:t>Craciuna</a:t>
            </a:r>
            <a:r>
              <a:rPr lang="ro-RO" dirty="0" smtClean="0"/>
              <a:t>ş</a:t>
            </a:r>
            <a:r>
              <a:rPr lang="en-US" dirty="0" smtClean="0"/>
              <a:t>, </a:t>
            </a:r>
            <a:r>
              <a:rPr lang="en-US" dirty="0" smtClean="0"/>
              <a:t>care au </a:t>
            </a:r>
            <a:r>
              <a:rPr lang="en-US" dirty="0" err="1" smtClean="0"/>
              <a:t>venit</a:t>
            </a:r>
            <a:r>
              <a:rPr lang="en-US" dirty="0" smtClean="0"/>
              <a:t> cu </a:t>
            </a:r>
            <a:r>
              <a:rPr lang="en-US" dirty="0" err="1" smtClean="0"/>
              <a:t>ideea</a:t>
            </a:r>
            <a:r>
              <a:rPr lang="en-US" dirty="0" smtClean="0"/>
              <a:t> de a </a:t>
            </a:r>
            <a:r>
              <a:rPr lang="en-US" dirty="0" err="1" smtClean="0"/>
              <a:t>organiza</a:t>
            </a:r>
            <a:r>
              <a:rPr lang="en-US" dirty="0" smtClean="0"/>
              <a:t> un </a:t>
            </a:r>
            <a:r>
              <a:rPr lang="en-US" dirty="0" err="1" smtClean="0"/>
              <a:t>spectacol</a:t>
            </a:r>
            <a:r>
              <a:rPr lang="en-US" dirty="0" smtClean="0"/>
              <a:t> </a:t>
            </a:r>
            <a:r>
              <a:rPr lang="en-US" dirty="0" err="1" smtClean="0"/>
              <a:t>umanitar</a:t>
            </a:r>
            <a:r>
              <a:rPr lang="en-US" dirty="0" smtClean="0"/>
              <a:t> - “</a:t>
            </a:r>
            <a:r>
              <a:rPr lang="en-US" dirty="0" smtClean="0"/>
              <a:t>Mo</a:t>
            </a:r>
            <a:r>
              <a:rPr lang="ro-RO" dirty="0" smtClean="0"/>
              <a:t>ş</a:t>
            </a:r>
            <a:r>
              <a:rPr lang="en-US" dirty="0" smtClean="0"/>
              <a:t> </a:t>
            </a:r>
            <a:r>
              <a:rPr lang="en-US" dirty="0" err="1" smtClean="0"/>
              <a:t>Craciun</a:t>
            </a:r>
            <a:r>
              <a:rPr lang="en-US" dirty="0" smtClean="0"/>
              <a:t> face </a:t>
            </a:r>
            <a:r>
              <a:rPr lang="en-US" dirty="0" err="1" smtClean="0"/>
              <a:t>minuni</a:t>
            </a:r>
            <a:r>
              <a:rPr lang="en-US" dirty="0" smtClean="0"/>
              <a:t>”, </a:t>
            </a:r>
            <a:r>
              <a:rPr lang="en-US" dirty="0" err="1" smtClean="0"/>
              <a:t>pentru</a:t>
            </a:r>
            <a:r>
              <a:rPr lang="en-US" dirty="0" smtClean="0"/>
              <a:t> a </a:t>
            </a:r>
            <a:r>
              <a:rPr lang="en-US" dirty="0" err="1" smtClean="0"/>
              <a:t>str</a:t>
            </a:r>
            <a:r>
              <a:rPr lang="ro-RO" dirty="0" smtClean="0"/>
              <a:t>â</a:t>
            </a:r>
            <a:r>
              <a:rPr lang="en-US" dirty="0" err="1" smtClean="0"/>
              <a:t>nge</a:t>
            </a:r>
            <a:r>
              <a:rPr lang="en-US" dirty="0" smtClean="0"/>
              <a:t> </a:t>
            </a:r>
            <a:r>
              <a:rPr lang="en-US" dirty="0" err="1" smtClean="0"/>
              <a:t>bani</a:t>
            </a:r>
            <a:r>
              <a:rPr lang="en-US" dirty="0" smtClean="0"/>
              <a:t> </a:t>
            </a:r>
            <a:r>
              <a:rPr lang="en-US" dirty="0" err="1" smtClean="0"/>
              <a:t>pentru</a:t>
            </a:r>
            <a:r>
              <a:rPr lang="en-US" dirty="0" smtClean="0"/>
              <a:t> </a:t>
            </a:r>
            <a:r>
              <a:rPr lang="en-US" dirty="0" err="1" smtClean="0"/>
              <a:t>familiile</a:t>
            </a:r>
            <a:r>
              <a:rPr lang="en-US" dirty="0" smtClean="0"/>
              <a:t> </a:t>
            </a:r>
            <a:r>
              <a:rPr lang="en-US" dirty="0" smtClean="0"/>
              <a:t>s</a:t>
            </a:r>
            <a:r>
              <a:rPr lang="ro-RO" dirty="0" smtClean="0"/>
              <a:t>ă</a:t>
            </a:r>
            <a:r>
              <a:rPr lang="en-US" dirty="0" err="1" smtClean="0"/>
              <a:t>rmane</a:t>
            </a:r>
            <a:r>
              <a:rPr lang="en-US" dirty="0" smtClean="0"/>
              <a:t>, s-a </a:t>
            </a:r>
            <a:r>
              <a:rPr lang="en-US" dirty="0" err="1" smtClean="0"/>
              <a:t>concretizat</a:t>
            </a:r>
            <a:r>
              <a:rPr lang="en-US" dirty="0" smtClean="0"/>
              <a:t> </a:t>
            </a:r>
            <a:r>
              <a:rPr lang="en-US" dirty="0" err="1" smtClean="0"/>
              <a:t>prin</a:t>
            </a:r>
            <a:r>
              <a:rPr lang="en-US" dirty="0" smtClean="0"/>
              <a:t> </a:t>
            </a:r>
            <a:r>
              <a:rPr lang="en-US" dirty="0" err="1" smtClean="0"/>
              <a:t>realizarea</a:t>
            </a:r>
            <a:r>
              <a:rPr lang="en-US" dirty="0" smtClean="0"/>
              <a:t> a </a:t>
            </a:r>
            <a:r>
              <a:rPr lang="en-US" dirty="0" err="1" smtClean="0"/>
              <a:t>trei</a:t>
            </a:r>
            <a:r>
              <a:rPr lang="en-US" dirty="0" smtClean="0"/>
              <a:t> </a:t>
            </a:r>
            <a:r>
              <a:rPr lang="en-US" dirty="0" err="1" smtClean="0"/>
              <a:t>reprezentatii</a:t>
            </a:r>
            <a:r>
              <a:rPr lang="en-US" dirty="0" smtClean="0"/>
              <a:t>, care s-au </a:t>
            </a:r>
            <a:r>
              <a:rPr lang="en-US" dirty="0" err="1" smtClean="0"/>
              <a:t>bucurat</a:t>
            </a:r>
            <a:r>
              <a:rPr lang="en-US" dirty="0" smtClean="0"/>
              <a:t> de </a:t>
            </a:r>
            <a:r>
              <a:rPr lang="en-US" dirty="0" err="1" smtClean="0"/>
              <a:t>aprecierea</a:t>
            </a:r>
            <a:r>
              <a:rPr lang="en-US" dirty="0" smtClean="0"/>
              <a:t> a </a:t>
            </a:r>
            <a:r>
              <a:rPr lang="en-US" dirty="0" err="1" smtClean="0"/>
              <a:t>peste</a:t>
            </a:r>
            <a:r>
              <a:rPr lang="en-US" dirty="0" smtClean="0"/>
              <a:t> o </a:t>
            </a:r>
            <a:r>
              <a:rPr lang="en-US" dirty="0" err="1" smtClean="0"/>
              <a:t>mie</a:t>
            </a:r>
            <a:r>
              <a:rPr lang="en-US" dirty="0" smtClean="0"/>
              <a:t> de </a:t>
            </a:r>
            <a:r>
              <a:rPr lang="en-US" dirty="0" err="1" smtClean="0"/>
              <a:t>spectatori</a:t>
            </a:r>
            <a:r>
              <a:rPr lang="en-US" dirty="0" smtClean="0"/>
              <a:t>.</a:t>
            </a:r>
            <a:endParaRPr lang="en-US" dirty="0"/>
          </a:p>
        </p:txBody>
      </p:sp>
      <p:pic>
        <p:nvPicPr>
          <p:cNvPr id="30722" name="Picture 2" descr="http://portal.radioiasi.ro/public/photos/large/12/corul-colegiului-dragos-voda-campulung-moldovenesc_44022625_MSV.jpg"/>
          <p:cNvPicPr>
            <a:picLocks noChangeAspect="1" noChangeArrowheads="1"/>
          </p:cNvPicPr>
          <p:nvPr/>
        </p:nvPicPr>
        <p:blipFill>
          <a:blip r:embed="rId2"/>
          <a:srcRect/>
          <a:stretch>
            <a:fillRect/>
          </a:stretch>
        </p:blipFill>
        <p:spPr bwMode="auto">
          <a:xfrm rot="21109884">
            <a:off x="7242970" y="2372239"/>
            <a:ext cx="4538345" cy="3232372"/>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4000">
              <a:schemeClr val="tx2">
                <a:lumMod val="20000"/>
                <a:lumOff val="80000"/>
                <a:alpha val="30000"/>
              </a:schemeClr>
            </a:gs>
            <a:gs pos="39999">
              <a:srgbClr val="85C2FF"/>
            </a:gs>
            <a:gs pos="70000">
              <a:srgbClr val="C4D6EB"/>
            </a:gs>
            <a:gs pos="100000">
              <a:srgbClr val="FFEBFA"/>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i="1" dirty="0" smtClean="0"/>
              <a:t>Concursul interjudeţean</a:t>
            </a:r>
            <a:br>
              <a:rPr lang="ro-RO" b="1" i="1" dirty="0" smtClean="0"/>
            </a:br>
            <a:r>
              <a:rPr lang="ro-RO" b="1" i="1" dirty="0" smtClean="0"/>
              <a:t> de matematică</a:t>
            </a:r>
            <a:endParaRPr lang="en-US" b="1" i="1" dirty="0"/>
          </a:p>
        </p:txBody>
      </p:sp>
      <p:sp>
        <p:nvSpPr>
          <p:cNvPr id="5" name="Rectangle 4"/>
          <p:cNvSpPr/>
          <p:nvPr/>
        </p:nvSpPr>
        <p:spPr>
          <a:xfrm>
            <a:off x="4709160" y="1828800"/>
            <a:ext cx="6096000" cy="5355312"/>
          </a:xfrm>
          <a:prstGeom prst="rect">
            <a:avLst/>
          </a:prstGeom>
        </p:spPr>
        <p:txBody>
          <a:bodyPr wrap="square">
            <a:spAutoFit/>
          </a:bodyPr>
          <a:lstStyle/>
          <a:p>
            <a:pPr algn="just"/>
            <a:r>
              <a:rPr lang="ro-RO" dirty="0" smtClean="0"/>
              <a:t>	</a:t>
            </a:r>
            <a:r>
              <a:rPr lang="vi-VN" dirty="0" smtClean="0"/>
              <a:t>Colegiul Na</a:t>
            </a:r>
            <a:r>
              <a:rPr lang="ro-RO" dirty="0" smtClean="0"/>
              <a:t>ţ</a:t>
            </a:r>
            <a:r>
              <a:rPr lang="vi-VN" dirty="0" smtClean="0"/>
              <a:t>ional </a:t>
            </a:r>
            <a:r>
              <a:rPr lang="vi-VN" dirty="0" smtClean="0"/>
              <a:t>Dragoş Vodă din Câmpulung Moldovenesc a fost </a:t>
            </a:r>
            <a:r>
              <a:rPr lang="ro-RO" dirty="0" smtClean="0"/>
              <a:t>în data de 22 noiembrie 2012 </a:t>
            </a:r>
            <a:r>
              <a:rPr lang="vi-VN" dirty="0" smtClean="0"/>
              <a:t>gazda </a:t>
            </a:r>
            <a:r>
              <a:rPr lang="vi-VN" dirty="0" smtClean="0"/>
              <a:t>Concursului Interjudeţean Matematica în Bucovina.</a:t>
            </a:r>
          </a:p>
          <a:p>
            <a:pPr algn="just"/>
            <a:r>
              <a:rPr lang="vi-VN" dirty="0" smtClean="0"/>
              <a:t>Manifestarea, aflată la a doua ediţie, şi-a propus omagierea personalităţii distinsului profesor de matematică Vasile Poleşciuc, dascăl a nenumărate generaţii de elevi ai liceului.</a:t>
            </a:r>
          </a:p>
          <a:p>
            <a:pPr algn="just"/>
            <a:r>
              <a:rPr lang="ro-RO" dirty="0" smtClean="0"/>
              <a:t>	</a:t>
            </a:r>
            <a:r>
              <a:rPr lang="vi-VN" dirty="0" smtClean="0"/>
              <a:t>Realizat </a:t>
            </a:r>
            <a:r>
              <a:rPr lang="vi-VN" dirty="0" smtClean="0"/>
              <a:t>în parteneriat cu Primaria Municipiului Câmpulung Moldovenesc şi Clubul Cadrelor Didactice Bucovina, concursul s-a bucurat de un real succes. Au participat elevi din peste 20 de şcoli din judeţele Suceava, Iaşi,Neamţ şi Botoşani.</a:t>
            </a:r>
          </a:p>
          <a:p>
            <a:pPr algn="just"/>
            <a:r>
              <a:rPr lang="ro-RO" dirty="0" smtClean="0"/>
              <a:t>	</a:t>
            </a:r>
            <a:r>
              <a:rPr lang="vi-VN" dirty="0" smtClean="0"/>
              <a:t>Organizatorii </a:t>
            </a:r>
            <a:r>
              <a:rPr lang="vi-VN" dirty="0" smtClean="0"/>
              <a:t>au recompensat elevii cu cele mai bune rezultate, prin diplome şi premii în bani. Elevii participanţi din judeţul Suceava au obţinut un premiu I, şase premii II, cinci premii III şi 37 menţiuni.</a:t>
            </a:r>
          </a:p>
          <a:p>
            <a:r>
              <a:rPr lang="vi-VN" dirty="0" smtClean="0"/>
              <a:t/>
            </a:r>
            <a:br>
              <a:rPr lang="vi-VN" dirty="0" smtClean="0"/>
            </a:br>
            <a:r>
              <a:rPr lang="vi-VN" dirty="0" smtClean="0"/>
              <a:t/>
            </a:r>
            <a:br>
              <a:rPr lang="vi-VN" dirty="0" smtClean="0"/>
            </a:br>
            <a:endParaRPr lang="en-US" dirty="0"/>
          </a:p>
        </p:txBody>
      </p:sp>
      <p:pic>
        <p:nvPicPr>
          <p:cNvPr id="32770" name="Picture 2" descr="http://www.vivafm.ro/wp-content/uploads/2012/11/concurs-de-matematica-300x269.jpg"/>
          <p:cNvPicPr>
            <a:picLocks noChangeAspect="1" noChangeArrowheads="1"/>
          </p:cNvPicPr>
          <p:nvPr/>
        </p:nvPicPr>
        <p:blipFill>
          <a:blip r:embed="rId2"/>
          <a:srcRect/>
          <a:stretch>
            <a:fillRect/>
          </a:stretch>
        </p:blipFill>
        <p:spPr bwMode="auto">
          <a:xfrm rot="478969">
            <a:off x="457200" y="2278062"/>
            <a:ext cx="3688080" cy="378745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8000">
              <a:schemeClr val="accent3">
                <a:lumMod val="75000"/>
              </a:schemeClr>
            </a:gs>
            <a:gs pos="39999">
              <a:srgbClr val="85C2FF"/>
            </a:gs>
            <a:gs pos="70000">
              <a:srgbClr val="C4D6EB"/>
            </a:gs>
            <a:gs pos="100000">
              <a:srgbClr val="FFEBFA"/>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b="1" i="1" dirty="0" smtClean="0">
                <a:latin typeface="Times New Roman" pitchFamily="18" charset="0"/>
              </a:rPr>
              <a:t>Concursuri sportive - handbal, baschet, maraton şi </a:t>
            </a:r>
            <a:r>
              <a:rPr lang="ro-RO" b="1" i="1" dirty="0" smtClean="0">
                <a:latin typeface="Times New Roman" pitchFamily="18" charset="0"/>
              </a:rPr>
              <a:t>ciclism</a:t>
            </a:r>
            <a:br>
              <a:rPr lang="ro-RO" b="1" i="1" dirty="0" smtClean="0">
                <a:latin typeface="Times New Roman" pitchFamily="18" charset="0"/>
              </a:rPr>
            </a:br>
            <a:r>
              <a:rPr lang="ro-RO" b="1" i="1" dirty="0" smtClean="0">
                <a:latin typeface="Times New Roman" pitchFamily="18" charset="0"/>
              </a:rPr>
              <a:t/>
            </a:r>
            <a:br>
              <a:rPr lang="ro-RO" b="1" i="1" dirty="0" smtClean="0">
                <a:latin typeface="Times New Roman" pitchFamily="18" charset="0"/>
              </a:rPr>
            </a:br>
            <a:r>
              <a:rPr lang="ro-RO" b="1" i="1" dirty="0" smtClean="0">
                <a:latin typeface="Times New Roman" pitchFamily="18" charset="0"/>
              </a:rPr>
              <a:t/>
            </a:r>
            <a:br>
              <a:rPr lang="ro-RO" b="1" i="1" dirty="0" smtClean="0">
                <a:latin typeface="Times New Roman" pitchFamily="18" charset="0"/>
              </a:rPr>
            </a:br>
            <a:endParaRPr lang="ro-RO" b="1" i="1" dirty="0">
              <a:latin typeface="Times New Roman" pitchFamily="18" charset="0"/>
            </a:endParaRPr>
          </a:p>
        </p:txBody>
      </p:sp>
      <p:sp>
        <p:nvSpPr>
          <p:cNvPr id="5" name="Text Placeholder 4"/>
          <p:cNvSpPr>
            <a:spLocks noGrp="1"/>
          </p:cNvSpPr>
          <p:nvPr>
            <p:ph type="body" idx="1"/>
          </p:nvPr>
        </p:nvSpPr>
        <p:spPr>
          <a:xfrm>
            <a:off x="677335" y="2865120"/>
            <a:ext cx="4306145" cy="3032760"/>
          </a:xfrm>
        </p:spPr>
        <p:txBody>
          <a:bodyPr>
            <a:normAutofit/>
          </a:bodyPr>
          <a:lstStyle/>
          <a:p>
            <a:pPr algn="just"/>
            <a:r>
              <a:rPr lang="ro-RO" dirty="0" smtClean="0"/>
              <a:t>	La Colegiul Naţional Dragoş Vodă s-au organigat foarte multe competiţii în care elvii colegiului au ieşit victorioşi, fiind coordonaţi profesoare Mehno Georgeta. Cele mai multe premii l-au obţinut jucătorii de handbal, dar nici ceilalţi elevi nu sau lăsat mai prejos obţinând şi ei multe premii.</a:t>
            </a:r>
            <a:endParaRPr lang="en-US" dirty="0"/>
          </a:p>
        </p:txBody>
      </p:sp>
      <p:pic>
        <p:nvPicPr>
          <p:cNvPr id="6" name="Picture 5" descr="imagesCAJWJTNY"/>
          <p:cNvPicPr>
            <a:picLocks noChangeAspect="1" noChangeArrowheads="1"/>
          </p:cNvPicPr>
          <p:nvPr/>
        </p:nvPicPr>
        <p:blipFill>
          <a:blip r:embed="rId2"/>
          <a:srcRect/>
          <a:stretch>
            <a:fillRect/>
          </a:stretch>
        </p:blipFill>
        <p:spPr bwMode="auto">
          <a:xfrm rot="21476575">
            <a:off x="5232903" y="2558498"/>
            <a:ext cx="5832475" cy="4057244"/>
          </a:xfrm>
          <a:prstGeom prst="rect">
            <a:avLst/>
          </a:prstGeom>
          <a:noFill/>
        </p:spPr>
      </p:pic>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b="1" i="1" dirty="0" smtClean="0"/>
              <a:t>Seară specială, cu tradiţii şi obiceiuri româneşti, la Colegiul „Dragoş Vodă”</a:t>
            </a:r>
            <a:br>
              <a:rPr lang="vi-VN" b="1" i="1" dirty="0" smtClean="0"/>
            </a:br>
            <a:r>
              <a:rPr lang="vi-VN" dirty="0" smtClean="0"/>
              <a:t/>
            </a:r>
            <a:br>
              <a:rPr lang="vi-VN" dirty="0" smtClean="0"/>
            </a:br>
            <a:endParaRPr lang="en-US" dirty="0"/>
          </a:p>
        </p:txBody>
      </p:sp>
      <p:sp>
        <p:nvSpPr>
          <p:cNvPr id="4" name="Rectangle 3"/>
          <p:cNvSpPr/>
          <p:nvPr/>
        </p:nvSpPr>
        <p:spPr>
          <a:xfrm>
            <a:off x="838200" y="1859280"/>
            <a:ext cx="6096000" cy="4247317"/>
          </a:xfrm>
          <a:prstGeom prst="rect">
            <a:avLst/>
          </a:prstGeom>
        </p:spPr>
        <p:txBody>
          <a:bodyPr wrap="square">
            <a:spAutoFit/>
          </a:bodyPr>
          <a:lstStyle/>
          <a:p>
            <a:pPr algn="just" fontAlgn="t"/>
            <a:r>
              <a:rPr lang="ro-RO" dirty="0" smtClean="0"/>
              <a:t>	E</a:t>
            </a:r>
            <a:r>
              <a:rPr lang="vi-VN" dirty="0" smtClean="0"/>
              <a:t>levii </a:t>
            </a:r>
            <a:r>
              <a:rPr lang="vi-VN" dirty="0" smtClean="0"/>
              <a:t>Colegiului Naţional „Dragoş Vodă” din Câmpulung Moldovenesc au organizat, de Dragobete, în sala de spectacole, o seară românească, eveniment în care s-au regăsit tradiţii şi obiceiuri din Bucovina.</a:t>
            </a:r>
          </a:p>
          <a:p>
            <a:pPr algn="just" fontAlgn="t"/>
            <a:r>
              <a:rPr lang="ro-RO" dirty="0" smtClean="0"/>
              <a:t>	</a:t>
            </a:r>
            <a:r>
              <a:rPr lang="vi-VN" dirty="0" smtClean="0"/>
              <a:t>Scenariul </a:t>
            </a:r>
            <a:r>
              <a:rPr lang="vi-VN" dirty="0" smtClean="0"/>
              <a:t>serii româneşti a cuprins, pentru început, o paradă a costumului popular, cu descriere amănunţită a acestuia, şi un concurs în vederea alegerii Bădiţei Dragobete. Juriul, format doar din elevi, a premiat concurenţii, pentru cel mai autentic costum, cea mai frumoasă declaraţie de dragoste, cel mai îndemânatic bădiţă, cel mai bun dansator şi, bineînţeles, pe Bădiţa Dragobete.</a:t>
            </a:r>
          </a:p>
          <a:p>
            <a:r>
              <a:rPr lang="vi-VN" dirty="0" smtClean="0"/>
              <a:t/>
            </a:r>
            <a:br>
              <a:rPr lang="vi-VN" dirty="0" smtClean="0"/>
            </a:br>
            <a:r>
              <a:rPr lang="vi-VN" dirty="0" smtClean="0"/>
              <a:t/>
            </a:r>
            <a:br>
              <a:rPr lang="vi-VN" dirty="0" smtClean="0"/>
            </a:br>
            <a:endParaRPr lang="en-US" dirty="0"/>
          </a:p>
        </p:txBody>
      </p:sp>
      <p:pic>
        <p:nvPicPr>
          <p:cNvPr id="34818" name="Picture 2" descr="http://media.monitorulsv.ro/videolist/2011/02/28/0ABCC9FD343E085081EC2.jpg"/>
          <p:cNvPicPr>
            <a:picLocks noChangeAspect="1" noChangeArrowheads="1"/>
          </p:cNvPicPr>
          <p:nvPr/>
        </p:nvPicPr>
        <p:blipFill>
          <a:blip r:embed="rId3"/>
          <a:srcRect/>
          <a:stretch>
            <a:fillRect/>
          </a:stretch>
        </p:blipFill>
        <p:spPr bwMode="auto">
          <a:xfrm rot="377629">
            <a:off x="7044054" y="1935480"/>
            <a:ext cx="3730625" cy="356616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i="1" dirty="0" smtClean="0"/>
              <a:t>Bibliografie</a:t>
            </a:r>
            <a:endParaRPr lang="en-US" b="1" i="1" dirty="0"/>
          </a:p>
        </p:txBody>
      </p:sp>
      <p:sp>
        <p:nvSpPr>
          <p:cNvPr id="3" name="Content Placeholder 2"/>
          <p:cNvSpPr>
            <a:spLocks noGrp="1"/>
          </p:cNvSpPr>
          <p:nvPr>
            <p:ph idx="1"/>
          </p:nvPr>
        </p:nvSpPr>
        <p:spPr>
          <a:xfrm>
            <a:off x="677334" y="1874521"/>
            <a:ext cx="8596668" cy="4166842"/>
          </a:xfrm>
        </p:spPr>
        <p:txBody>
          <a:bodyPr/>
          <a:lstStyle/>
          <a:p>
            <a:r>
              <a:rPr lang="en-US" dirty="0" smtClean="0"/>
              <a:t>http://www.monitorulsv.ro/foto/90jXPOyR/1 </a:t>
            </a:r>
          </a:p>
          <a:p>
            <a:r>
              <a:rPr lang="en-US" dirty="0" smtClean="0"/>
              <a:t>http://</a:t>
            </a:r>
            <a:r>
              <a:rPr lang="en-US" dirty="0" smtClean="0"/>
              <a:t>www.monitorulsv.ro/Cultural-local/2013-03-02/Dialogul-artelor-la-Colegiul-National-Dragos-Voda</a:t>
            </a:r>
            <a:endParaRPr lang="ro-RO" dirty="0" smtClean="0"/>
          </a:p>
          <a:p>
            <a:r>
              <a:rPr lang="ro-RO" dirty="0" smtClean="0"/>
              <a:t>http//www.newsbucovina.ro</a:t>
            </a:r>
          </a:p>
          <a:p>
            <a:r>
              <a:rPr lang="ro-RO" dirty="0" smtClean="0"/>
              <a:t>http//www.princeradublog.ro</a:t>
            </a:r>
          </a:p>
          <a:p>
            <a:r>
              <a:rPr lang="ro-RO" dirty="0" smtClean="0"/>
              <a:t>http//www.inages.ro</a:t>
            </a:r>
            <a:endParaRPr lang="en-US" dirty="0" smtClean="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alpha val="37000"/>
          </a:srgbClr>
        </a:solid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1507067" y="1828800"/>
            <a:ext cx="7766936" cy="1874520"/>
          </a:xfrm>
        </p:spPr>
        <p:txBody>
          <a:bodyPr>
            <a:normAutofit fontScale="90000"/>
          </a:bodyPr>
          <a:lstStyle/>
          <a:p>
            <a:pPr algn="just">
              <a:spcAft>
                <a:spcPts val="800"/>
              </a:spcAft>
            </a:pPr>
            <a:r>
              <a:rPr lang="ro-RO" dirty="0" smtClean="0"/>
              <a:t>	</a:t>
            </a: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Liceul </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 fost înființat în anul </a:t>
            </a: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1907 </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când, la insistențele contelui Franz von Bellegarde (1833-1912), deputatul de Câmpulung în parlamentul austriac, împăratul Franz Iosif a emis </a:t>
            </a: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Decretul </a:t>
            </a: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împăratesc </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austriac pentru întemeierea unui gimnaziu complet cu 8 clase în orașul Câmpulung Moldovenesc. Cu urmare, prin Decretul nr. 40301/3.10.1907 Ministerului de Culte și Instrucțiune al Austriei, se stabilea statutul noului gimnaziu care urma să fie dirijat de un director, de 10 cadre didactice și "un </a:t>
            </a: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servitor definitiv</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Primul </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director al gimnaziului a fost Daniil </a:t>
            </a:r>
            <a:r>
              <a:rPr lang="ro-RO" sz="18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Verenca</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venit din Cernăuț</a:t>
            </a:r>
            <a:r>
              <a:rPr lang="ro-RO" sz="1800" i="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Dintre primii profesori ai liceului sunt de menționat Modest cavaler de </a:t>
            </a:r>
            <a:r>
              <a:rPr lang="ro-RO" sz="18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Sorocean</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Dimitrie </a:t>
            </a:r>
            <a:r>
              <a:rPr lang="ro-RO" sz="1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Logigan </a:t>
            </a:r>
            <a:r>
              <a:rPr lang="ro-RO"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și Ion </a:t>
            </a:r>
            <a:r>
              <a:rPr lang="ro-RO" sz="18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Ștefureac</a:t>
            </a:r>
            <a:r>
              <a:rPr lang="ro-RO"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o-RO"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o-RO" sz="1800" dirty="0">
              <a:solidFill>
                <a:srgbClr val="002060"/>
              </a:solidFill>
            </a:endParaRPr>
          </a:p>
        </p:txBody>
      </p:sp>
      <p:pic>
        <p:nvPicPr>
          <p:cNvPr id="4" name="Substituent conținut 3"/>
          <p:cNvPicPr>
            <a:picLocks noGrp="1" noChangeAspect="1"/>
          </p:cNvPicPr>
          <p:nvPr>
            <p:ph idx="4294967295"/>
          </p:nvPr>
        </p:nvPicPr>
        <p:blipFill>
          <a:blip r:embed="rId2"/>
          <a:stretch>
            <a:fillRect/>
          </a:stretch>
        </p:blipFill>
        <p:spPr>
          <a:xfrm>
            <a:off x="1889760" y="3390900"/>
            <a:ext cx="5153025" cy="3055620"/>
          </a:xfrm>
          <a:prstGeom prst="rect">
            <a:avLst/>
          </a:prstGeom>
        </p:spPr>
      </p:pic>
      <p:sp>
        <p:nvSpPr>
          <p:cNvPr id="6" name="Rectangle 5"/>
          <p:cNvSpPr/>
          <p:nvPr/>
        </p:nvSpPr>
        <p:spPr>
          <a:xfrm>
            <a:off x="3307080" y="239375"/>
            <a:ext cx="3032760" cy="923330"/>
          </a:xfrm>
          <a:prstGeom prst="rect">
            <a:avLst/>
          </a:prstGeom>
          <a:noFill/>
        </p:spPr>
        <p:txBody>
          <a:bodyPr wrap="square" lIns="91440" tIns="45720" rIns="91440" bIns="45720">
            <a:spAutoFit/>
          </a:bodyPr>
          <a:lstStyle/>
          <a:p>
            <a:pPr algn="ctr"/>
            <a:r>
              <a:rPr lang="ro-RO"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ISTORIC</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50474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03520"/>
          </a:xfrm>
        </p:spPr>
        <p:txBody>
          <a:bodyPr>
            <a:normAutofit fontScale="90000"/>
          </a:bodyPr>
          <a:lstStyle/>
          <a:p>
            <a:r>
              <a:rPr lang="ro-RO" sz="3200" dirty="0" smtClean="0"/>
              <a:t>Colegiul Naţional “Dragoş vodă”</a:t>
            </a:r>
            <a:br>
              <a:rPr lang="ro-RO" sz="3200" dirty="0" smtClean="0"/>
            </a:br>
            <a:r>
              <a:rPr lang="ro-RO" sz="3200" dirty="0" smtClean="0"/>
              <a:t>Specializarea: Ştiinţe sociale</a:t>
            </a:r>
            <a:br>
              <a:rPr lang="ro-RO" sz="3200" dirty="0" smtClean="0"/>
            </a:br>
            <a:r>
              <a:rPr lang="ro-RO" sz="3200" dirty="0" smtClean="0"/>
              <a:t>Clasa: XI-F</a:t>
            </a:r>
            <a:br>
              <a:rPr lang="ro-RO" sz="3200" dirty="0" smtClean="0"/>
            </a:br>
            <a:r>
              <a:rPr lang="ro-RO" sz="3200" dirty="0" smtClean="0"/>
              <a:t/>
            </a:r>
            <a:br>
              <a:rPr lang="ro-RO" sz="3200" dirty="0" smtClean="0"/>
            </a:br>
            <a:r>
              <a:rPr lang="ro-RO" sz="3200" dirty="0" smtClean="0"/>
              <a:t>	prof. coord.,                                    elev,</a:t>
            </a:r>
            <a:br>
              <a:rPr lang="ro-RO" sz="3200" dirty="0" smtClean="0"/>
            </a:br>
            <a:r>
              <a:rPr lang="ro-RO" sz="3200" dirty="0" smtClean="0"/>
              <a:t>Anastasiu Gabriel                            Niga Teodor</a:t>
            </a:r>
            <a:br>
              <a:rPr lang="ro-RO" sz="3200" dirty="0" smtClean="0"/>
            </a:br>
            <a:r>
              <a:rPr lang="ro-RO" sz="3200" dirty="0" smtClean="0"/>
              <a:t/>
            </a:r>
            <a:br>
              <a:rPr lang="ro-RO" sz="3200" dirty="0" smtClean="0"/>
            </a:br>
            <a:r>
              <a:rPr lang="ro-RO" sz="3200" dirty="0" smtClean="0"/>
              <a:t/>
            </a:r>
            <a:br>
              <a:rPr lang="ro-RO" sz="3200" dirty="0" smtClean="0"/>
            </a:br>
            <a:r>
              <a:rPr lang="ro-RO" sz="3200" dirty="0" smtClean="0"/>
              <a:t/>
            </a:r>
            <a:br>
              <a:rPr lang="ro-RO" sz="3200" dirty="0" smtClean="0"/>
            </a:br>
            <a:r>
              <a:rPr lang="ro-RO" sz="3200" dirty="0" smtClean="0"/>
              <a:t>                       Câmpulung Moldovenesc</a:t>
            </a:r>
            <a:br>
              <a:rPr lang="ro-RO" sz="3200" dirty="0" smtClean="0"/>
            </a:br>
            <a:r>
              <a:rPr lang="ro-RO" sz="3200" dirty="0" smtClean="0"/>
              <a:t> </a:t>
            </a:r>
            <a:r>
              <a:rPr lang="ro-RO" sz="3200" dirty="0" smtClean="0"/>
              <a:t>                                   2013</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8000">
              <a:schemeClr val="accent3">
                <a:lumMod val="75000"/>
              </a:schemeClr>
            </a:gs>
            <a:gs pos="39999">
              <a:srgbClr val="85C2FF"/>
            </a:gs>
            <a:gs pos="70000">
              <a:srgbClr val="C4D6EB"/>
            </a:gs>
            <a:gs pos="100000">
              <a:srgbClr val="FFEBFA"/>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i="1" dirty="0" smtClean="0"/>
              <a:t>ŞCOALA ALTFEL</a:t>
            </a:r>
            <a:endParaRPr lang="en-US" b="1" i="1" dirty="0"/>
          </a:p>
        </p:txBody>
      </p:sp>
      <p:sp>
        <p:nvSpPr>
          <p:cNvPr id="4" name="Rectangle 3"/>
          <p:cNvSpPr/>
          <p:nvPr/>
        </p:nvSpPr>
        <p:spPr>
          <a:xfrm>
            <a:off x="4419600" y="1706880"/>
            <a:ext cx="6964680" cy="4247317"/>
          </a:xfrm>
          <a:prstGeom prst="rect">
            <a:avLst/>
          </a:prstGeom>
        </p:spPr>
        <p:txBody>
          <a:bodyPr wrap="square">
            <a:spAutoFit/>
          </a:bodyPr>
          <a:lstStyle/>
          <a:p>
            <a:r>
              <a:rPr lang="ro-RO" dirty="0" smtClean="0"/>
              <a:t>	</a:t>
            </a:r>
            <a:r>
              <a:rPr lang="vi-VN" dirty="0" smtClean="0"/>
              <a:t>Programul </a:t>
            </a:r>
            <a:r>
              <a:rPr lang="vi-VN" dirty="0" smtClean="0"/>
              <a:t>își propune implicarea elevilor și profesorilor în activități extrașcolare și extracurriculare interesante, care au ca scop dezvoltarea celor din învățământul primar, gimnazial sau liceal. Apărând pentru prima dată în țară anul trecut, această idee a prins rapid, mai ales că în urma „școlii altfel“ urmează mult așteptata vacanță de primăvară. Așezarea este, de asemenea, strategică pentru că de’, cine ar mai avea chef să facă ore în ultima săptămână înainte de vacanță?</a:t>
            </a:r>
          </a:p>
          <a:p>
            <a:r>
              <a:rPr lang="ro-RO" dirty="0" smtClean="0"/>
              <a:t>	</a:t>
            </a:r>
            <a:r>
              <a:rPr lang="vi-VN" dirty="0" smtClean="0"/>
              <a:t>Ideea </a:t>
            </a:r>
            <a:r>
              <a:rPr lang="vi-VN" dirty="0" smtClean="0"/>
              <a:t>mi se pare cât se poate de interesantă pentru că, astfel, elevii au oportunitatea să învețe mai multe lucruri care nu se găsesc în manuale și să își dea seama ce vor să facă în viață. Ei pot vizita muzee, viziona filme și, nu în ultimul rând, să facă voluntariat. Toate activitățile pe care le presupune această săptămână sunt foarte importante în dezvoltarea personală și totodată se pot distra în timp ce le fac.</a:t>
            </a:r>
            <a:endParaRPr lang="vi-VN" dirty="0"/>
          </a:p>
        </p:txBody>
      </p:sp>
      <p:pic>
        <p:nvPicPr>
          <p:cNvPr id="33794" name="Picture 2" descr="http://www.intactmediaacademy.ro/wp-content/uploads/2013/03/scoala_altfel_afis.jpg"/>
          <p:cNvPicPr>
            <a:picLocks noChangeAspect="1" noChangeArrowheads="1"/>
          </p:cNvPicPr>
          <p:nvPr/>
        </p:nvPicPr>
        <p:blipFill>
          <a:blip r:embed="rId2"/>
          <a:srcRect/>
          <a:stretch>
            <a:fillRect/>
          </a:stretch>
        </p:blipFill>
        <p:spPr bwMode="auto">
          <a:xfrm rot="308454">
            <a:off x="365760" y="1569720"/>
            <a:ext cx="3962399" cy="463296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u 4"/>
          <p:cNvSpPr>
            <a:spLocks noGrp="1"/>
          </p:cNvSpPr>
          <p:nvPr>
            <p:ph type="ctrTitle"/>
          </p:nvPr>
        </p:nvSpPr>
        <p:spPr>
          <a:xfrm>
            <a:off x="1507067" y="403762"/>
            <a:ext cx="7766936" cy="1009402"/>
          </a:xfrm>
        </p:spPr>
        <p:txBody>
          <a:bodyPr/>
          <a:lstStyle/>
          <a:p>
            <a:pPr algn="ctr"/>
            <a:r>
              <a:rPr lang="ro-RO"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o-RO"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Zilele</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Colegiului</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Na</a:t>
            </a:r>
            <a:r>
              <a:rPr lang="ro-RO"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ţ</a:t>
            </a:r>
            <a:r>
              <a:rPr lang="en-US" sz="2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ional</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Drago</a:t>
            </a:r>
            <a:r>
              <a:rPr lang="ro-RO"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ş</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Voda</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r>
              <a:rPr lang="ro-RO"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â</a:t>
            </a:r>
            <a:r>
              <a:rPr lang="en-US" sz="2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mpulung</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Moldovenesc</a:t>
            </a:r>
            <a:endParaRPr lang="ro-RO" sz="2800" dirty="0"/>
          </a:p>
        </p:txBody>
      </p:sp>
      <p:sp>
        <p:nvSpPr>
          <p:cNvPr id="6" name="Dreptunghi 5"/>
          <p:cNvSpPr/>
          <p:nvPr/>
        </p:nvSpPr>
        <p:spPr>
          <a:xfrm>
            <a:off x="3538846" y="2458192"/>
            <a:ext cx="6717674" cy="3693319"/>
          </a:xfrm>
          <a:prstGeom prst="rect">
            <a:avLst/>
          </a:prstGeo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n-US" dirty="0" smtClean="0">
                <a:solidFill>
                  <a:srgbClr val="000000"/>
                </a:solidFill>
              </a:rPr>
              <a:t>	</a:t>
            </a:r>
            <a:r>
              <a:rPr lang="ro-RO" dirty="0" smtClean="0">
                <a:solidFill>
                  <a:srgbClr val="000000"/>
                </a:solidFill>
              </a:rPr>
              <a:t>În </a:t>
            </a:r>
            <a:r>
              <a:rPr lang="ro-RO" dirty="0">
                <a:solidFill>
                  <a:srgbClr val="000000"/>
                </a:solidFill>
              </a:rPr>
              <a:t>perioada 7-9 iunie, elevii Colegiului </a:t>
            </a:r>
            <a:r>
              <a:rPr lang="ro-RO" dirty="0" smtClean="0">
                <a:solidFill>
                  <a:srgbClr val="000000"/>
                </a:solidFill>
              </a:rPr>
              <a:t>Naţional </a:t>
            </a:r>
            <a:r>
              <a:rPr lang="ro-RO" dirty="0">
                <a:solidFill>
                  <a:srgbClr val="000000"/>
                </a:solidFill>
              </a:rPr>
              <a:t>“Dragoş Vodă” din </a:t>
            </a:r>
            <a:r>
              <a:rPr lang="ro-RO" dirty="0" smtClean="0">
                <a:solidFill>
                  <a:srgbClr val="000000"/>
                </a:solidFill>
              </a:rPr>
              <a:t>Câmpulung</a:t>
            </a:r>
            <a:r>
              <a:rPr lang="ro-RO" dirty="0">
                <a:solidFill>
                  <a:srgbClr val="000000"/>
                </a:solidFill>
              </a:rPr>
              <a:t> </a:t>
            </a:r>
            <a:r>
              <a:rPr lang="ro-RO" dirty="0" smtClean="0">
                <a:solidFill>
                  <a:srgbClr val="000000"/>
                </a:solidFill>
              </a:rPr>
              <a:t>Moldovenesc</a:t>
            </a:r>
            <a:r>
              <a:rPr lang="ro-RO" dirty="0">
                <a:solidFill>
                  <a:srgbClr val="000000"/>
                </a:solidFill>
              </a:rPr>
              <a:t>, dar </a:t>
            </a:r>
            <a:r>
              <a:rPr lang="ro-RO" dirty="0" smtClean="0">
                <a:solidFill>
                  <a:srgbClr val="000000"/>
                </a:solidFill>
              </a:rPr>
              <a:t>şi </a:t>
            </a:r>
            <a:r>
              <a:rPr lang="ro-RO" dirty="0">
                <a:solidFill>
                  <a:srgbClr val="000000"/>
                </a:solidFill>
              </a:rPr>
              <a:t>profesori, părinţi, </a:t>
            </a:r>
            <a:r>
              <a:rPr lang="ro-RO" dirty="0" smtClean="0">
                <a:solidFill>
                  <a:srgbClr val="000000"/>
                </a:solidFill>
              </a:rPr>
              <a:t>foşti </a:t>
            </a:r>
            <a:r>
              <a:rPr lang="ro-RO" dirty="0">
                <a:solidFill>
                  <a:srgbClr val="000000"/>
                </a:solidFill>
              </a:rPr>
              <a:t>elevi, au sărbătorit „Zilele Colegiului”. Programul din acest an a cuprins o amplă paletă de </a:t>
            </a:r>
            <a:r>
              <a:rPr lang="ro-RO" dirty="0" smtClean="0">
                <a:solidFill>
                  <a:srgbClr val="000000"/>
                </a:solidFill>
              </a:rPr>
              <a:t>acţiuni</a:t>
            </a:r>
            <a:r>
              <a:rPr lang="ro-RO" dirty="0">
                <a:solidFill>
                  <a:srgbClr val="000000"/>
                </a:solidFill>
              </a:rPr>
              <a:t>, din care nu au lipsit sesiuni de comunicări, pe segmentul real </a:t>
            </a:r>
            <a:r>
              <a:rPr lang="ro-RO" dirty="0">
                <a:solidFill>
                  <a:srgbClr val="000000"/>
                </a:solidFill>
              </a:rPr>
              <a:t>ş</a:t>
            </a:r>
            <a:r>
              <a:rPr lang="ro-RO" dirty="0" smtClean="0">
                <a:solidFill>
                  <a:srgbClr val="000000"/>
                </a:solidFill>
              </a:rPr>
              <a:t>i </a:t>
            </a:r>
            <a:r>
              <a:rPr lang="ro-RO" dirty="0">
                <a:solidFill>
                  <a:srgbClr val="000000"/>
                </a:solidFill>
              </a:rPr>
              <a:t>pe segmentul uman, prezentări de carte, lansarea revistelor colegiului, sărbătorirea Zilei mediului, prin prezentarea proiectelor de mediu la care au fost </a:t>
            </a:r>
            <a:r>
              <a:rPr lang="ro-RO" dirty="0" smtClean="0">
                <a:solidFill>
                  <a:srgbClr val="000000"/>
                </a:solidFill>
              </a:rPr>
              <a:t>antrenaţi </a:t>
            </a:r>
            <a:r>
              <a:rPr lang="ro-RO" dirty="0">
                <a:solidFill>
                  <a:srgbClr val="000000"/>
                </a:solidFill>
              </a:rPr>
              <a:t>elevii </a:t>
            </a:r>
            <a:r>
              <a:rPr lang="ro-RO" dirty="0" smtClean="0">
                <a:solidFill>
                  <a:srgbClr val="000000"/>
                </a:solidFill>
              </a:rPr>
              <a:t>coordonaţi </a:t>
            </a:r>
            <a:r>
              <a:rPr lang="ro-RO" dirty="0">
                <a:solidFill>
                  <a:srgbClr val="000000"/>
                </a:solidFill>
              </a:rPr>
              <a:t>de profesorii de la catedrele de </a:t>
            </a:r>
            <a:r>
              <a:rPr lang="ro-RO" dirty="0" smtClean="0">
                <a:solidFill>
                  <a:srgbClr val="000000"/>
                </a:solidFill>
              </a:rPr>
              <a:t>ş</a:t>
            </a:r>
            <a:r>
              <a:rPr lang="ro-RO" dirty="0" smtClean="0">
                <a:solidFill>
                  <a:srgbClr val="000000"/>
                </a:solidFill>
              </a:rPr>
              <a:t>tiinţe</a:t>
            </a:r>
            <a:r>
              <a:rPr lang="ro-RO" dirty="0">
                <a:solidFill>
                  <a:srgbClr val="000000"/>
                </a:solidFill>
              </a:rPr>
              <a:t>, proiecte la disciplinele socio-umane, cenaclu literar, </a:t>
            </a:r>
            <a:r>
              <a:rPr lang="ro-RO" dirty="0" smtClean="0">
                <a:solidFill>
                  <a:srgbClr val="000000"/>
                </a:solidFill>
              </a:rPr>
              <a:t>competiţii </a:t>
            </a:r>
            <a:r>
              <a:rPr lang="ro-RO" dirty="0">
                <a:solidFill>
                  <a:srgbClr val="000000"/>
                </a:solidFill>
              </a:rPr>
              <a:t>sportive, întâlnirea </a:t>
            </a:r>
            <a:r>
              <a:rPr lang="ro-RO" dirty="0" smtClean="0">
                <a:solidFill>
                  <a:srgbClr val="000000"/>
                </a:solidFill>
              </a:rPr>
              <a:t>emoţionantă </a:t>
            </a:r>
            <a:r>
              <a:rPr lang="ro-RO" dirty="0">
                <a:solidFill>
                  <a:srgbClr val="000000"/>
                </a:solidFill>
              </a:rPr>
              <a:t>a </a:t>
            </a:r>
            <a:r>
              <a:rPr lang="ro-RO" dirty="0" smtClean="0">
                <a:solidFill>
                  <a:srgbClr val="000000"/>
                </a:solidFill>
              </a:rPr>
              <a:t>foştilor </a:t>
            </a:r>
            <a:r>
              <a:rPr lang="ro-RO" dirty="0">
                <a:solidFill>
                  <a:srgbClr val="000000"/>
                </a:solidFill>
              </a:rPr>
              <a:t>elevi ai </a:t>
            </a:r>
            <a:r>
              <a:rPr lang="ro-RO" dirty="0" smtClean="0">
                <a:solidFill>
                  <a:srgbClr val="000000"/>
                </a:solidFill>
              </a:rPr>
              <a:t>promoţiei </a:t>
            </a:r>
            <a:r>
              <a:rPr lang="ro-RO" dirty="0">
                <a:solidFill>
                  <a:srgbClr val="000000"/>
                </a:solidFill>
              </a:rPr>
              <a:t>2003, la zece ani de </a:t>
            </a:r>
            <a:r>
              <a:rPr lang="ro-RO" dirty="0" smtClean="0">
                <a:solidFill>
                  <a:srgbClr val="000000"/>
                </a:solidFill>
              </a:rPr>
              <a:t>la absolvirea </a:t>
            </a:r>
            <a:r>
              <a:rPr lang="ro-RO" dirty="0">
                <a:solidFill>
                  <a:srgbClr val="000000"/>
                </a:solidFill>
              </a:rPr>
              <a:t>liceului.</a:t>
            </a:r>
            <a:br>
              <a:rPr lang="ro-RO" dirty="0">
                <a:solidFill>
                  <a:srgbClr val="000000"/>
                </a:solidFill>
              </a:rPr>
            </a:br>
            <a:endParaRPr lang="ro-RO" dirty="0"/>
          </a:p>
        </p:txBody>
      </p:sp>
      <p:pic>
        <p:nvPicPr>
          <p:cNvPr id="9" name="Imagine 8"/>
          <p:cNvPicPr>
            <a:picLocks noChangeAspect="1"/>
          </p:cNvPicPr>
          <p:nvPr/>
        </p:nvPicPr>
        <p:blipFill>
          <a:blip r:embed="rId2">
            <a:extLst>
              <a:ext uri="{BEBA8EAE-BF5A-486C-A8C5-ECC9F3942E4B}">
                <a14:imgProps xmlns:a14="http://schemas.microsoft.com/office/drawing/2010/main" xmlns="">
                  <a14:imgLayer r:embed="rId3">
                    <a14:imgEffect>
                      <a14:sharpenSoften amount="-7000"/>
                    </a14:imgEffect>
                    <a14:imgEffect>
                      <a14:colorTemperature colorTemp="5979"/>
                    </a14:imgEffect>
                    <a14:imgEffect>
                      <a14:saturation sat="161000"/>
                    </a14:imgEffect>
                    <a14:imgEffect>
                      <a14:brightnessContrast bright="-1000" contrast="19000"/>
                    </a14:imgEffect>
                  </a14:imgLayer>
                </a14:imgProps>
              </a:ext>
              <a:ext uri="{28A0092B-C50C-407E-A947-70E740481C1C}">
                <a14:useLocalDpi xmlns:a14="http://schemas.microsoft.com/office/drawing/2010/main" xmlns="" val="0"/>
              </a:ext>
            </a:extLst>
          </a:blip>
          <a:stretch>
            <a:fillRect/>
          </a:stretch>
        </p:blipFill>
        <p:spPr>
          <a:xfrm rot="21396900">
            <a:off x="427512" y="2458192"/>
            <a:ext cx="3111335" cy="2766951"/>
          </a:xfrm>
          <a:prstGeom prst="rect">
            <a:avLst/>
          </a:prstGeom>
        </p:spPr>
      </p:pic>
    </p:spTree>
    <p:extLst>
      <p:ext uri="{BB962C8B-B14F-4D97-AF65-F5344CB8AC3E}">
        <p14:creationId xmlns:p14="http://schemas.microsoft.com/office/powerpoint/2010/main" xmlns="" val="135900947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20000"/>
                <a:lumMod val="0"/>
              </a:srgbClr>
            </a:gs>
            <a:gs pos="46000">
              <a:schemeClr val="accent1">
                <a:lumMod val="45000"/>
                <a:lumOff val="55000"/>
              </a:schemeClr>
            </a:gs>
            <a:gs pos="54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3152" y="1334478"/>
            <a:ext cx="6733309" cy="3265714"/>
          </a:xfrm>
          <a:prstGeom prst="rect">
            <a:avLst/>
          </a:prstGeom>
          <a:scene3d>
            <a:camera prst="orthographicFront"/>
            <a:lightRig rig="threePt" dir="t"/>
          </a:scene3d>
          <a:sp3d contourW="12700">
            <a:contourClr>
              <a:srgbClr val="FFC000"/>
            </a:contourClr>
          </a:sp3d>
        </p:spPr>
      </p:pic>
      <p:sp>
        <p:nvSpPr>
          <p:cNvPr id="5" name="Substituent text 4"/>
          <p:cNvSpPr>
            <a:spLocks noGrp="1"/>
          </p:cNvSpPr>
          <p:nvPr>
            <p:ph type="body" idx="1"/>
          </p:nvPr>
        </p:nvSpPr>
        <p:spPr>
          <a:xfrm>
            <a:off x="1033153" y="4785757"/>
            <a:ext cx="9051405" cy="1852550"/>
          </a:xfrm>
        </p:spPr>
        <p:txBody>
          <a:bodyPr>
            <a:normAutofit fontScale="85000" lnSpcReduction="10000"/>
          </a:bodyPr>
          <a:lstStyle/>
          <a:p>
            <a:pPr algn="just"/>
            <a:r>
              <a:rPr lang="ro-RO" dirty="0" smtClean="0">
                <a:solidFill>
                  <a:srgbClr val="000000"/>
                </a:solidFill>
              </a:rPr>
              <a:t>	La </a:t>
            </a:r>
            <a:r>
              <a:rPr lang="ro-RO" dirty="0">
                <a:solidFill>
                  <a:srgbClr val="000000"/>
                </a:solidFill>
              </a:rPr>
              <a:t>Colegiul </a:t>
            </a:r>
            <a:r>
              <a:rPr lang="ro-RO" dirty="0" smtClean="0">
                <a:solidFill>
                  <a:srgbClr val="000000"/>
                </a:solidFill>
              </a:rPr>
              <a:t>Naţional </a:t>
            </a:r>
            <a:r>
              <a:rPr lang="ro-RO" dirty="0">
                <a:solidFill>
                  <a:srgbClr val="000000"/>
                </a:solidFill>
              </a:rPr>
              <a:t>„Dragoş Vodă” din Câmpulung Moldovenesc s-a sărbătorit </a:t>
            </a:r>
            <a:r>
              <a:rPr lang="ro-RO" dirty="0" smtClean="0">
                <a:solidFill>
                  <a:srgbClr val="000000"/>
                </a:solidFill>
              </a:rPr>
              <a:t>marţi</a:t>
            </a:r>
            <a:r>
              <a:rPr lang="ro-RO" dirty="0">
                <a:solidFill>
                  <a:srgbClr val="000000"/>
                </a:solidFill>
              </a:rPr>
              <a:t>, 5 iunie, Ziua </a:t>
            </a:r>
            <a:r>
              <a:rPr lang="ro-RO" dirty="0" smtClean="0">
                <a:solidFill>
                  <a:srgbClr val="000000"/>
                </a:solidFill>
              </a:rPr>
              <a:t>Internaţională </a:t>
            </a:r>
            <a:r>
              <a:rPr lang="ro-RO" dirty="0">
                <a:solidFill>
                  <a:srgbClr val="000000"/>
                </a:solidFill>
              </a:rPr>
              <a:t>a </a:t>
            </a:r>
            <a:r>
              <a:rPr lang="ro-RO" dirty="0" smtClean="0">
                <a:solidFill>
                  <a:srgbClr val="000000"/>
                </a:solidFill>
              </a:rPr>
              <a:t>mediului</a:t>
            </a:r>
            <a:r>
              <a:rPr lang="ro-RO" dirty="0">
                <a:solidFill>
                  <a:srgbClr val="000000"/>
                </a:solidFill>
              </a:rPr>
              <a:t>, printr-un program diversificat, din care nu au lipsit </a:t>
            </a:r>
            <a:r>
              <a:rPr lang="ro-RO" dirty="0" smtClean="0">
                <a:solidFill>
                  <a:srgbClr val="000000"/>
                </a:solidFill>
              </a:rPr>
              <a:t>expoziţii </a:t>
            </a:r>
            <a:r>
              <a:rPr lang="ro-RO" dirty="0">
                <a:solidFill>
                  <a:srgbClr val="000000"/>
                </a:solidFill>
              </a:rPr>
              <a:t>de </a:t>
            </a:r>
            <a:r>
              <a:rPr lang="ro-RO" dirty="0" smtClean="0">
                <a:solidFill>
                  <a:srgbClr val="000000"/>
                </a:solidFill>
              </a:rPr>
              <a:t>planşe </a:t>
            </a:r>
            <a:r>
              <a:rPr lang="ro-RO" dirty="0" smtClean="0">
                <a:solidFill>
                  <a:srgbClr val="000000"/>
                </a:solidFill>
              </a:rPr>
              <a:t>ş</a:t>
            </a:r>
            <a:r>
              <a:rPr lang="ro-RO" dirty="0" smtClean="0">
                <a:solidFill>
                  <a:srgbClr val="000000"/>
                </a:solidFill>
              </a:rPr>
              <a:t>i </a:t>
            </a:r>
            <a:r>
              <a:rPr lang="ro-RO" dirty="0">
                <a:solidFill>
                  <a:srgbClr val="000000"/>
                </a:solidFill>
              </a:rPr>
              <a:t>desene, o paradă a modei cu rochii realizate din materiale biodegradabile şi reciclabile </a:t>
            </a:r>
            <a:r>
              <a:rPr lang="ro-RO" dirty="0">
                <a:solidFill>
                  <a:srgbClr val="000000"/>
                </a:solidFill>
              </a:rPr>
              <a:t>ş</a:t>
            </a:r>
            <a:r>
              <a:rPr lang="ro-RO" dirty="0" smtClean="0">
                <a:solidFill>
                  <a:srgbClr val="000000"/>
                </a:solidFill>
              </a:rPr>
              <a:t>i </a:t>
            </a:r>
            <a:r>
              <a:rPr lang="ro-RO" dirty="0">
                <a:solidFill>
                  <a:srgbClr val="000000"/>
                </a:solidFill>
              </a:rPr>
              <a:t>o sesiune de comunicări </a:t>
            </a:r>
            <a:r>
              <a:rPr lang="ro-RO" dirty="0">
                <a:solidFill>
                  <a:srgbClr val="000000"/>
                </a:solidFill>
              </a:rPr>
              <a:t>ş</a:t>
            </a:r>
            <a:r>
              <a:rPr lang="ro-RO" dirty="0" smtClean="0">
                <a:solidFill>
                  <a:srgbClr val="000000"/>
                </a:solidFill>
              </a:rPr>
              <a:t>tiinţifice </a:t>
            </a:r>
            <a:r>
              <a:rPr lang="ro-RO" dirty="0">
                <a:solidFill>
                  <a:srgbClr val="000000"/>
                </a:solidFill>
              </a:rPr>
              <a:t>cu tema ,,</a:t>
            </a:r>
            <a:r>
              <a:rPr lang="ro-RO" dirty="0" smtClean="0">
                <a:solidFill>
                  <a:srgbClr val="000000"/>
                </a:solidFill>
              </a:rPr>
              <a:t>Salvaţi </a:t>
            </a:r>
            <a:r>
              <a:rPr lang="ro-RO" dirty="0">
                <a:solidFill>
                  <a:srgbClr val="000000"/>
                </a:solidFill>
              </a:rPr>
              <a:t>planeta!”, sub coordonarea profesoarelor de la catedra de </a:t>
            </a:r>
            <a:r>
              <a:rPr lang="ro-RO" dirty="0">
                <a:solidFill>
                  <a:srgbClr val="000000"/>
                </a:solidFill>
              </a:rPr>
              <a:t>ş</a:t>
            </a:r>
            <a:r>
              <a:rPr lang="ro-RO" dirty="0" smtClean="0">
                <a:solidFill>
                  <a:srgbClr val="000000"/>
                </a:solidFill>
              </a:rPr>
              <a:t>tiinţe </a:t>
            </a:r>
            <a:r>
              <a:rPr lang="ro-RO" dirty="0">
                <a:solidFill>
                  <a:srgbClr val="000000"/>
                </a:solidFill>
              </a:rPr>
              <a:t>(Adina Ciobanu, Daniela Zancu, Lăcrămioara Mişină şi Mariana Ciubotariu).</a:t>
            </a:r>
            <a:br>
              <a:rPr lang="ro-RO" dirty="0">
                <a:solidFill>
                  <a:srgbClr val="000000"/>
                </a:solidFill>
              </a:rPr>
            </a:br>
            <a:endParaRPr lang="ro-RO" dirty="0"/>
          </a:p>
        </p:txBody>
      </p:sp>
      <p:sp>
        <p:nvSpPr>
          <p:cNvPr id="12" name="Dreptunghi 11"/>
          <p:cNvSpPr/>
          <p:nvPr/>
        </p:nvSpPr>
        <p:spPr>
          <a:xfrm>
            <a:off x="1235035" y="539234"/>
            <a:ext cx="7778336" cy="1200329"/>
          </a:xfrm>
          <a:prstGeom prst="rect">
            <a:avLst/>
          </a:prstGeom>
        </p:spPr>
        <p:txBody>
          <a:bodyPr wrap="square">
            <a:spAutoFit/>
          </a:bodyPr>
          <a:lstStyle/>
          <a:p>
            <a:pPr algn="ctr"/>
            <a:r>
              <a:rPr lang="ro-RO" b="1" i="1" dirty="0">
                <a:ln w="22225">
                  <a:solidFill>
                    <a:schemeClr val="accent2"/>
                  </a:solidFill>
                  <a:prstDash val="solid"/>
                </a:ln>
                <a:solidFill>
                  <a:schemeClr val="accent2">
                    <a:lumMod val="40000"/>
                    <a:lumOff val="60000"/>
                  </a:schemeClr>
                </a:solidFill>
              </a:rPr>
              <a:t>Expoziţii, parada modei şi sesiune de comunicări de Ziua </a:t>
            </a:r>
            <a:r>
              <a:rPr lang="ro-RO" b="1" i="1" dirty="0" smtClean="0">
                <a:ln w="22225">
                  <a:solidFill>
                    <a:schemeClr val="accent2"/>
                  </a:solidFill>
                  <a:prstDash val="solid"/>
                </a:ln>
                <a:solidFill>
                  <a:schemeClr val="accent2">
                    <a:lumMod val="40000"/>
                    <a:lumOff val="60000"/>
                  </a:schemeClr>
                </a:solidFill>
              </a:rPr>
              <a:t>mediului</a:t>
            </a:r>
            <a:r>
              <a:rPr lang="ro-RO" b="1" i="1" dirty="0">
                <a:ln w="22225">
                  <a:solidFill>
                    <a:schemeClr val="accent2"/>
                  </a:solidFill>
                  <a:prstDash val="solid"/>
                </a:ln>
                <a:solidFill>
                  <a:schemeClr val="accent2">
                    <a:lumMod val="40000"/>
                    <a:lumOff val="60000"/>
                  </a:schemeClr>
                </a:solidFill>
              </a:rPr>
              <a:t>, la </a:t>
            </a:r>
            <a:r>
              <a:rPr lang="ro-RO" b="1" i="1" dirty="0" smtClean="0">
                <a:ln w="22225">
                  <a:solidFill>
                    <a:schemeClr val="accent2"/>
                  </a:solidFill>
                  <a:prstDash val="solid"/>
                </a:ln>
                <a:solidFill>
                  <a:schemeClr val="accent2">
                    <a:lumMod val="40000"/>
                    <a:lumOff val="60000"/>
                  </a:schemeClr>
                </a:solidFill>
              </a:rPr>
              <a:t>Colegiul Naşional </a:t>
            </a:r>
            <a:r>
              <a:rPr lang="ro-RO" b="1" i="1" dirty="0">
                <a:ln w="22225">
                  <a:solidFill>
                    <a:schemeClr val="accent2"/>
                  </a:solidFill>
                  <a:prstDash val="solid"/>
                </a:ln>
                <a:solidFill>
                  <a:schemeClr val="accent2">
                    <a:lumMod val="40000"/>
                    <a:lumOff val="60000"/>
                  </a:schemeClr>
                </a:solidFill>
              </a:rPr>
              <a:t>„Dragoş Vodă”</a:t>
            </a:r>
            <a:br>
              <a:rPr lang="ro-RO" b="1" i="1" dirty="0">
                <a:ln w="22225">
                  <a:solidFill>
                    <a:schemeClr val="accent2"/>
                  </a:solidFill>
                  <a:prstDash val="solid"/>
                </a:ln>
                <a:solidFill>
                  <a:schemeClr val="accent2">
                    <a:lumMod val="40000"/>
                    <a:lumOff val="60000"/>
                  </a:schemeClr>
                </a:solidFill>
              </a:rPr>
            </a:br>
            <a:r>
              <a:rPr lang="ro-RO" b="1" i="1" dirty="0">
                <a:ln w="22225">
                  <a:solidFill>
                    <a:schemeClr val="accent2"/>
                  </a:solidFill>
                  <a:prstDash val="solid"/>
                </a:ln>
                <a:solidFill>
                  <a:schemeClr val="accent2">
                    <a:lumMod val="40000"/>
                    <a:lumOff val="60000"/>
                  </a:schemeClr>
                </a:solidFill>
              </a:rPr>
              <a:t/>
            </a:r>
            <a:br>
              <a:rPr lang="ro-RO" b="1" i="1" dirty="0">
                <a:ln w="22225">
                  <a:solidFill>
                    <a:schemeClr val="accent2"/>
                  </a:solidFill>
                  <a:prstDash val="solid"/>
                </a:ln>
                <a:solidFill>
                  <a:schemeClr val="accent2">
                    <a:lumMod val="40000"/>
                    <a:lumOff val="60000"/>
                  </a:schemeClr>
                </a:solidFill>
              </a:rPr>
            </a:br>
            <a:endParaRPr lang="ro-RO" b="1" i="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3742457001"/>
      </p:ext>
    </p:extLst>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1805049" y="388833"/>
            <a:ext cx="6365175"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SPECTACOL DE CARITATE AL ELEVILOR </a:t>
            </a:r>
            <a:b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COLEGIULUI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NA</a:t>
            </a:r>
            <a:r>
              <a:rPr lang="ro-RO"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Ţ</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IONAL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“DRAGO</a:t>
            </a:r>
            <a:r>
              <a:rPr lang="ro-RO"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Ş VODĂ</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ro-RO"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DIN </a:t>
            </a:r>
            <a:r>
              <a:rPr lang="ro-RO"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CÂMPULUNG </a:t>
            </a:r>
            <a:r>
              <a:rPr lang="ro-RO"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MOLDOVENESC</a:t>
            </a:r>
            <a:r>
              <a:rPr lang="ro-RO"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o-RO"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kumimoji="0" 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Substituent conținut 3"/>
          <p:cNvGraphicFramePr>
            <a:graphicFrameLocks noGrp="1"/>
          </p:cNvGraphicFramePr>
          <p:nvPr>
            <p:ph idx="1"/>
          </p:nvPr>
        </p:nvGraphicFramePr>
        <p:xfrm>
          <a:off x="3547269" y="3954621"/>
          <a:ext cx="2857500" cy="293370"/>
        </p:xfrm>
        <a:graphic>
          <a:graphicData uri="http://schemas.openxmlformats.org/drawingml/2006/table">
            <a:tbl>
              <a:tblPr/>
              <a:tblGrid>
                <a:gridCol w="1714500"/>
                <a:gridCol w="571500"/>
                <a:gridCol w="571500"/>
              </a:tblGrid>
              <a:tr h="0">
                <a:tc>
                  <a:txBody>
                    <a:bodyPr/>
                    <a:lstStyle/>
                    <a:p>
                      <a:pPr algn="ctr" fontAlgn="ctr"/>
                      <a:endParaRPr lang="ro-RO">
                        <a:effectLst/>
                      </a:endParaRPr>
                    </a:p>
                  </a:txBody>
                  <a:tcPr marL="9525" marR="9525" marT="9525" marB="9525" anchor="ctr">
                    <a:lnL>
                      <a:noFill/>
                    </a:lnL>
                    <a:lnR>
                      <a:noFill/>
                    </a:lnR>
                    <a:lnT>
                      <a:noFill/>
                    </a:lnT>
                    <a:lnB>
                      <a:noFill/>
                    </a:lnB>
                  </a:tcPr>
                </a:tc>
                <a:tc>
                  <a:txBody>
                    <a:bodyPr/>
                    <a:lstStyle/>
                    <a:p>
                      <a:pPr algn="ctr" fontAlgn="ctr"/>
                      <a:endParaRPr lang="ro-RO">
                        <a:effectLst/>
                      </a:endParaRPr>
                    </a:p>
                  </a:txBody>
                  <a:tcPr marL="9525" marR="9525" marT="9525" marB="9525" anchor="ctr">
                    <a:lnL>
                      <a:noFill/>
                    </a:lnL>
                    <a:lnR>
                      <a:noFill/>
                    </a:lnR>
                    <a:lnT>
                      <a:noFill/>
                    </a:lnT>
                    <a:lnB>
                      <a:noFill/>
                    </a:lnB>
                  </a:tcPr>
                </a:tc>
                <a:tc>
                  <a:txBody>
                    <a:bodyPr/>
                    <a:lstStyle/>
                    <a:p>
                      <a:pPr algn="ctr" fontAlgn="base"/>
                      <a:endParaRPr lang="ro-RO" dirty="0">
                        <a:effectLst/>
                      </a:endParaRPr>
                    </a:p>
                  </a:txBody>
                  <a:tcPr marL="9525" marR="9525" marT="9525" marB="9525" anchor="ctr">
                    <a:lnL>
                      <a:noFill/>
                    </a:lnL>
                    <a:lnR>
                      <a:noFill/>
                    </a:lnR>
                    <a:lnT>
                      <a:noFill/>
                    </a:lnT>
                    <a:lnB>
                      <a:noFill/>
                    </a:lnB>
                  </a:tcPr>
                </a:tc>
              </a:tr>
            </a:tbl>
          </a:graphicData>
        </a:graphic>
      </p:graphicFrame>
      <p:graphicFrame>
        <p:nvGraphicFramePr>
          <p:cNvPr id="7" name="Tabel 6"/>
          <p:cNvGraphicFramePr>
            <a:graphicFrameLocks noGrp="1"/>
          </p:cNvGraphicFramePr>
          <p:nvPr/>
        </p:nvGraphicFramePr>
        <p:xfrm>
          <a:off x="3547269" y="3954621"/>
          <a:ext cx="2857500" cy="293370"/>
        </p:xfrm>
        <a:graphic>
          <a:graphicData uri="http://schemas.openxmlformats.org/drawingml/2006/table">
            <a:tbl>
              <a:tblPr/>
              <a:tblGrid>
                <a:gridCol w="1714500"/>
                <a:gridCol w="571500"/>
                <a:gridCol w="571500"/>
              </a:tblGrid>
              <a:tr h="0">
                <a:tc>
                  <a:txBody>
                    <a:bodyPr/>
                    <a:lstStyle/>
                    <a:p>
                      <a:pPr algn="ctr" fontAlgn="ctr"/>
                      <a:endParaRPr lang="ro-RO">
                        <a:effectLst/>
                      </a:endParaRPr>
                    </a:p>
                  </a:txBody>
                  <a:tcPr marL="9525" marR="9525" marT="9525" marB="9525" anchor="ctr">
                    <a:lnL>
                      <a:noFill/>
                    </a:lnL>
                    <a:lnR>
                      <a:noFill/>
                    </a:lnR>
                    <a:lnT>
                      <a:noFill/>
                    </a:lnT>
                    <a:lnB>
                      <a:noFill/>
                    </a:lnB>
                  </a:tcPr>
                </a:tc>
                <a:tc>
                  <a:txBody>
                    <a:bodyPr/>
                    <a:lstStyle/>
                    <a:p>
                      <a:pPr algn="ctr" fontAlgn="ctr"/>
                      <a:endParaRPr lang="ro-RO">
                        <a:effectLst/>
                      </a:endParaRPr>
                    </a:p>
                  </a:txBody>
                  <a:tcPr marL="9525" marR="9525" marT="9525" marB="9525" anchor="ctr">
                    <a:lnL>
                      <a:noFill/>
                    </a:lnL>
                    <a:lnR>
                      <a:noFill/>
                    </a:lnR>
                    <a:lnT>
                      <a:noFill/>
                    </a:lnT>
                    <a:lnB>
                      <a:noFill/>
                    </a:lnB>
                  </a:tcPr>
                </a:tc>
                <a:tc>
                  <a:txBody>
                    <a:bodyPr/>
                    <a:lstStyle/>
                    <a:p>
                      <a:pPr algn="ctr" fontAlgn="base"/>
                      <a:endParaRPr lang="ro-RO" dirty="0">
                        <a:effectLst/>
                      </a:endParaRPr>
                    </a:p>
                  </a:txBody>
                  <a:tcPr marL="9525" marR="9525" marT="9525" marB="9525" anchor="ctr">
                    <a:lnL>
                      <a:noFill/>
                    </a:lnL>
                    <a:lnR>
                      <a:noFill/>
                    </a:lnR>
                    <a:lnT>
                      <a:noFill/>
                    </a:lnT>
                    <a:lnB>
                      <a:noFill/>
                    </a:lnB>
                  </a:tcPr>
                </a:tc>
              </a:tr>
            </a:tbl>
          </a:graphicData>
        </a:graphic>
      </p:graphicFrame>
      <p:sp>
        <p:nvSpPr>
          <p:cNvPr id="9" name="Dreptunghi 8"/>
          <p:cNvSpPr/>
          <p:nvPr/>
        </p:nvSpPr>
        <p:spPr>
          <a:xfrm>
            <a:off x="732312" y="1866161"/>
            <a:ext cx="6096000" cy="3693319"/>
          </a:xfrm>
          <a:prstGeom prst="rect">
            <a:avLst/>
          </a:prstGeom>
        </p:spPr>
        <p:txBody>
          <a:bodyPr>
            <a:spAutoFit/>
          </a:bodyPr>
          <a:lstStyle/>
          <a:p>
            <a:pPr algn="just"/>
            <a:r>
              <a:rPr lang="ro-RO" dirty="0" smtClean="0"/>
              <a:t>	Spectacolul </a:t>
            </a:r>
            <a:r>
              <a:rPr lang="ro-RO" dirty="0"/>
              <a:t>de Craciun pregatit de un grup de elevi ai Colegiului National “</a:t>
            </a:r>
            <a:r>
              <a:rPr lang="ro-RO" dirty="0" smtClean="0"/>
              <a:t>Dragoş </a:t>
            </a:r>
            <a:r>
              <a:rPr lang="ro-RO" dirty="0"/>
              <a:t>Voda” </a:t>
            </a:r>
            <a:r>
              <a:rPr lang="ro-RO" dirty="0" smtClean="0"/>
              <a:t>Câmpulung </a:t>
            </a:r>
            <a:r>
              <a:rPr lang="ro-RO" dirty="0"/>
              <a:t>Moldovenesc a adus </a:t>
            </a:r>
            <a:r>
              <a:rPr lang="ro-RO" dirty="0" smtClean="0"/>
              <a:t>zâmbetul </a:t>
            </a:r>
            <a:r>
              <a:rPr lang="ro-RO" dirty="0"/>
              <a:t>pe chipurile a peste o mie de spectatori, dar, in acelasi timp, a facut ca zece familii </a:t>
            </a:r>
            <a:r>
              <a:rPr lang="ro-RO" dirty="0" smtClean="0"/>
              <a:t>sărace să aibă </a:t>
            </a:r>
            <a:r>
              <a:rPr lang="ro-RO" dirty="0"/>
              <a:t>parte de </a:t>
            </a:r>
            <a:r>
              <a:rPr lang="ro-RO" dirty="0" smtClean="0"/>
              <a:t>sărbatori îmbelşugate</a:t>
            </a:r>
            <a:r>
              <a:rPr lang="ro-RO" dirty="0"/>
              <a:t>.</a:t>
            </a:r>
            <a:br>
              <a:rPr lang="ro-RO" dirty="0"/>
            </a:br>
            <a:r>
              <a:rPr lang="ro-RO" dirty="0"/>
              <a:t/>
            </a:r>
            <a:br>
              <a:rPr lang="ro-RO" dirty="0"/>
            </a:br>
            <a:r>
              <a:rPr lang="ro-RO" dirty="0" smtClean="0"/>
              <a:t>	</a:t>
            </a:r>
            <a:r>
              <a:rPr lang="ro-RO" dirty="0" smtClean="0"/>
              <a:t>Iniţiativa </a:t>
            </a:r>
            <a:r>
              <a:rPr lang="ro-RO" dirty="0"/>
              <a:t>elevilor clasei a XI-a A, </a:t>
            </a:r>
            <a:r>
              <a:rPr lang="ro-RO" dirty="0" smtClean="0"/>
              <a:t>reprezentaţi </a:t>
            </a:r>
            <a:r>
              <a:rPr lang="ro-RO" dirty="0"/>
              <a:t>de </a:t>
            </a:r>
            <a:r>
              <a:rPr lang="ro-RO" dirty="0" smtClean="0"/>
              <a:t>Răzvan Craciunaş, </a:t>
            </a:r>
            <a:r>
              <a:rPr lang="ro-RO" dirty="0"/>
              <a:t>care au venit cu ideea de a organiza un spectacol umanitar - “</a:t>
            </a:r>
            <a:r>
              <a:rPr lang="ro-RO" dirty="0" smtClean="0"/>
              <a:t>Moş Crăciun </a:t>
            </a:r>
            <a:r>
              <a:rPr lang="ro-RO" dirty="0"/>
              <a:t>face minuni”, pentru a </a:t>
            </a:r>
            <a:r>
              <a:rPr lang="ro-RO" dirty="0" smtClean="0"/>
              <a:t>strânge </a:t>
            </a:r>
            <a:r>
              <a:rPr lang="ro-RO" dirty="0"/>
              <a:t>bani pentru familiile </a:t>
            </a:r>
            <a:r>
              <a:rPr lang="ro-RO" dirty="0" smtClean="0"/>
              <a:t>sărmane</a:t>
            </a:r>
            <a:r>
              <a:rPr lang="ro-RO" dirty="0"/>
              <a:t>, s-a concretizat prin realizarea a trei </a:t>
            </a:r>
            <a:r>
              <a:rPr lang="ro-RO" dirty="0" smtClean="0"/>
              <a:t>reprezentaţii, </a:t>
            </a:r>
            <a:r>
              <a:rPr lang="ro-RO" dirty="0"/>
              <a:t>care s-au bucurat de aprecierea a peste o mie de spectatori.</a:t>
            </a:r>
            <a:br>
              <a:rPr lang="ro-RO" dirty="0"/>
            </a:br>
            <a:endParaRPr lang="ro-RO" dirty="0"/>
          </a:p>
        </p:txBody>
      </p:sp>
      <p:pic>
        <p:nvPicPr>
          <p:cNvPr id="11" name="Imagin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94468" y="4774870"/>
            <a:ext cx="609600" cy="609600"/>
          </a:xfrm>
          <a:prstGeom prst="rect">
            <a:avLst/>
          </a:prstGeom>
        </p:spPr>
      </p:pic>
      <p:pic>
        <p:nvPicPr>
          <p:cNvPr id="13" name="Imagin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0019" y="5079669"/>
            <a:ext cx="2402775" cy="2402775"/>
          </a:xfrm>
          <a:prstGeom prst="rect">
            <a:avLst/>
          </a:prstGeom>
        </p:spPr>
      </p:pic>
      <p:pic>
        <p:nvPicPr>
          <p:cNvPr id="14" name="Imagin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1200" y="3124200"/>
            <a:ext cx="609600" cy="609600"/>
          </a:xfrm>
          <a:prstGeom prst="rect">
            <a:avLst/>
          </a:prstGeom>
        </p:spPr>
      </p:pic>
      <p:pic>
        <p:nvPicPr>
          <p:cNvPr id="15" name="Imagine 1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1200" y="3124200"/>
            <a:ext cx="609600" cy="609600"/>
          </a:xfrm>
          <a:prstGeom prst="rect">
            <a:avLst/>
          </a:prstGeom>
        </p:spPr>
      </p:pic>
      <p:pic>
        <p:nvPicPr>
          <p:cNvPr id="25" name="Imagine 24"/>
          <p:cNvPicPr>
            <a:picLocks noChangeAspect="1"/>
          </p:cNvPicPr>
          <p:nvPr/>
        </p:nvPicPr>
        <p:blipFill>
          <a:blip r:embed="rId3"/>
          <a:stretch>
            <a:fillRect/>
          </a:stretch>
        </p:blipFill>
        <p:spPr>
          <a:xfrm>
            <a:off x="7804068" y="2093459"/>
            <a:ext cx="3348842" cy="2454112"/>
          </a:xfrm>
          <a:prstGeom prst="rect">
            <a:avLst/>
          </a:prstGeom>
          <a:effectLst>
            <a:glow rad="1905000">
              <a:schemeClr val="accent1"/>
            </a:glow>
            <a:reflection endPos="0" dist="1041400" dir="5400000" sy="-100000" algn="bl" rotWithShape="0"/>
            <a:softEdge rad="0"/>
          </a:effectLst>
          <a:scene3d>
            <a:camera prst="orthographicFront"/>
            <a:lightRig rig="threePt" dir="t"/>
          </a:scene3d>
          <a:sp3d>
            <a:bevelT prst="relaxedInset"/>
          </a:sp3d>
        </p:spPr>
      </p:pic>
    </p:spTree>
    <p:extLst>
      <p:ext uri="{BB962C8B-B14F-4D97-AF65-F5344CB8AC3E}">
        <p14:creationId xmlns:p14="http://schemas.microsoft.com/office/powerpoint/2010/main" xmlns="" val="401623775"/>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rgbClr val="00B050"/>
          </a:fgClr>
          <a:bgClr>
            <a:schemeClr val="bg1"/>
          </a:bgClr>
        </a:patt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1530818" y="439386"/>
            <a:ext cx="7766936" cy="1508167"/>
          </a:xfrm>
        </p:spPr>
        <p:txBody>
          <a:bodyPr/>
          <a:lstStyle/>
          <a:p>
            <a:r>
              <a:rPr lang="ro-RO" sz="2400" dirty="0" smtClean="0">
                <a:solidFill>
                  <a:srgbClr val="000000"/>
                </a:solidFill>
              </a:rPr>
              <a:t/>
            </a:r>
            <a:br>
              <a:rPr lang="ro-RO" sz="2400" dirty="0" smtClean="0">
                <a:solidFill>
                  <a:srgbClr val="000000"/>
                </a:solidFill>
              </a:rPr>
            </a:br>
            <a:r>
              <a:rPr lang="ro-RO" sz="2400" dirty="0">
                <a:solidFill>
                  <a:srgbClr val="000000"/>
                </a:solidFill>
              </a:rPr>
              <a:t/>
            </a:r>
            <a:br>
              <a:rPr lang="ro-RO" sz="2400" dirty="0">
                <a:solidFill>
                  <a:srgbClr val="000000"/>
                </a:solidFill>
              </a:rPr>
            </a:br>
            <a:r>
              <a:rPr lang="ro-RO" sz="2400" dirty="0" smtClean="0">
                <a:solidFill>
                  <a:srgbClr val="000000"/>
                </a:solidFill>
              </a:rPr>
              <a:t/>
            </a:r>
            <a:br>
              <a:rPr lang="ro-RO" sz="2400" dirty="0" smtClean="0">
                <a:solidFill>
                  <a:srgbClr val="000000"/>
                </a:solidFill>
              </a:rPr>
            </a:br>
            <a:r>
              <a:rPr lang="ro-RO" sz="2400" dirty="0">
                <a:solidFill>
                  <a:srgbClr val="000000"/>
                </a:solidFill>
              </a:rPr>
              <a:t/>
            </a:r>
            <a:br>
              <a:rPr lang="ro-RO" sz="2400" dirty="0">
                <a:solidFill>
                  <a:srgbClr val="000000"/>
                </a:solidFill>
              </a:rPr>
            </a:br>
            <a:r>
              <a:rPr lang="ro-RO" sz="2400" i="1" dirty="0" smtClean="0">
                <a:solidFill>
                  <a:srgbClr val="002060"/>
                </a:solidFill>
              </a:rPr>
              <a:t>Fetele </a:t>
            </a:r>
            <a:r>
              <a:rPr lang="ro-RO" sz="2400" i="1" dirty="0">
                <a:solidFill>
                  <a:srgbClr val="002060"/>
                </a:solidFill>
              </a:rPr>
              <a:t>de la Colegiul National „</a:t>
            </a:r>
            <a:r>
              <a:rPr lang="ro-RO" sz="2400" i="1" dirty="0" err="1">
                <a:solidFill>
                  <a:srgbClr val="002060"/>
                </a:solidFill>
              </a:rPr>
              <a:t>Dragos</a:t>
            </a:r>
            <a:r>
              <a:rPr lang="ro-RO" sz="2400" i="1" dirty="0">
                <a:solidFill>
                  <a:srgbClr val="002060"/>
                </a:solidFill>
              </a:rPr>
              <a:t> Voda” sunt campioane </a:t>
            </a:r>
            <a:r>
              <a:rPr lang="ro-RO" sz="2400" i="1" dirty="0" err="1">
                <a:solidFill>
                  <a:srgbClr val="002060"/>
                </a:solidFill>
              </a:rPr>
              <a:t>judetene</a:t>
            </a:r>
            <a:r>
              <a:rPr lang="ro-RO" sz="2400" i="1" dirty="0">
                <a:solidFill>
                  <a:srgbClr val="002060"/>
                </a:solidFill>
              </a:rPr>
              <a:t> </a:t>
            </a:r>
            <a:r>
              <a:rPr lang="ro-RO" sz="2400" i="1" dirty="0" smtClean="0">
                <a:solidFill>
                  <a:srgbClr val="002060"/>
                </a:solidFill>
              </a:rPr>
              <a:t>(baschet </a:t>
            </a:r>
            <a:r>
              <a:rPr lang="ro-RO" sz="2400" i="1" dirty="0">
                <a:solidFill>
                  <a:srgbClr val="002060"/>
                </a:solidFill>
              </a:rPr>
              <a:t>feminin, Cupa Liceelor</a:t>
            </a:r>
            <a:r>
              <a:rPr lang="ro-RO" sz="2400" dirty="0">
                <a:solidFill>
                  <a:srgbClr val="000000"/>
                </a:solidFill>
              </a:rPr>
              <a:t>)</a:t>
            </a:r>
            <a:br>
              <a:rPr lang="ro-RO" sz="2400" dirty="0">
                <a:solidFill>
                  <a:srgbClr val="000000"/>
                </a:solidFill>
              </a:rPr>
            </a:br>
            <a:r>
              <a:rPr lang="ro-RO" sz="2400" dirty="0">
                <a:solidFill>
                  <a:srgbClr val="000000"/>
                </a:solidFill>
              </a:rPr>
              <a:t/>
            </a:r>
            <a:br>
              <a:rPr lang="ro-RO" sz="2400" dirty="0">
                <a:solidFill>
                  <a:srgbClr val="000000"/>
                </a:solidFill>
              </a:rPr>
            </a:br>
            <a:endParaRPr lang="ro-RO" sz="2400" dirty="0"/>
          </a:p>
        </p:txBody>
      </p:sp>
      <p:sp>
        <p:nvSpPr>
          <p:cNvPr id="4" name="Dreptunghi 3"/>
          <p:cNvSpPr/>
          <p:nvPr/>
        </p:nvSpPr>
        <p:spPr>
          <a:xfrm>
            <a:off x="566057" y="1633985"/>
            <a:ext cx="6096000" cy="3970318"/>
          </a:xfrm>
          <a:prstGeom prst="rect">
            <a:avLst/>
          </a:prstGeom>
        </p:spPr>
        <p:txBody>
          <a:bodyPr>
            <a:spAutoFit/>
          </a:bodyPr>
          <a:lstStyle/>
          <a:p>
            <a:r>
              <a:rPr lang="ro-RO" dirty="0" smtClean="0">
                <a:solidFill>
                  <a:srgbClr val="000000"/>
                </a:solidFill>
              </a:rPr>
              <a:t>	Cupa </a:t>
            </a:r>
            <a:r>
              <a:rPr lang="ro-RO" dirty="0">
                <a:solidFill>
                  <a:srgbClr val="000000"/>
                </a:solidFill>
              </a:rPr>
              <a:t>l</a:t>
            </a:r>
            <a:r>
              <a:rPr lang="ro-RO" dirty="0" smtClean="0">
                <a:solidFill>
                  <a:srgbClr val="000000"/>
                </a:solidFill>
              </a:rPr>
              <a:t>iceelor </a:t>
            </a:r>
            <a:r>
              <a:rPr lang="ro-RO" dirty="0" err="1">
                <a:solidFill>
                  <a:srgbClr val="000000"/>
                </a:solidFill>
              </a:rPr>
              <a:t>şi</a:t>
            </a:r>
            <a:r>
              <a:rPr lang="ro-RO" dirty="0">
                <a:solidFill>
                  <a:srgbClr val="000000"/>
                </a:solidFill>
              </a:rPr>
              <a:t>-a disputat sâmbătă, 14 martie, etapa </a:t>
            </a:r>
            <a:r>
              <a:rPr lang="ro-RO" dirty="0" err="1">
                <a:solidFill>
                  <a:srgbClr val="000000"/>
                </a:solidFill>
              </a:rPr>
              <a:t>judeţeană</a:t>
            </a:r>
            <a:r>
              <a:rPr lang="ro-RO" dirty="0">
                <a:solidFill>
                  <a:srgbClr val="000000"/>
                </a:solidFill>
              </a:rPr>
              <a:t> la baschet-fete, jocurile având loc în sala de sport a Colegiului Tehnic de Industrie Alimentară Suceava.</a:t>
            </a:r>
          </a:p>
          <a:p>
            <a:r>
              <a:rPr lang="ro-RO" dirty="0" smtClean="0">
                <a:solidFill>
                  <a:srgbClr val="000000"/>
                </a:solidFill>
              </a:rPr>
              <a:t>	La </a:t>
            </a:r>
            <a:r>
              <a:rPr lang="ro-RO" dirty="0">
                <a:solidFill>
                  <a:srgbClr val="000000"/>
                </a:solidFill>
              </a:rPr>
              <a:t>etapa </a:t>
            </a:r>
            <a:r>
              <a:rPr lang="ro-RO" dirty="0" err="1">
                <a:solidFill>
                  <a:srgbClr val="000000"/>
                </a:solidFill>
              </a:rPr>
              <a:t>judeţeană</a:t>
            </a:r>
            <a:r>
              <a:rPr lang="ro-RO" dirty="0">
                <a:solidFill>
                  <a:srgbClr val="000000"/>
                </a:solidFill>
              </a:rPr>
              <a:t> s-au calificat </a:t>
            </a:r>
            <a:r>
              <a:rPr lang="ro-RO" dirty="0" err="1">
                <a:solidFill>
                  <a:srgbClr val="000000"/>
                </a:solidFill>
              </a:rPr>
              <a:t>formaţiile</a:t>
            </a:r>
            <a:r>
              <a:rPr lang="ro-RO" dirty="0">
                <a:solidFill>
                  <a:srgbClr val="000000"/>
                </a:solidFill>
              </a:rPr>
              <a:t>: Colegiul Tehnic de Industrie Alimentară Suceava, Colegiul </a:t>
            </a:r>
            <a:r>
              <a:rPr lang="ro-RO" dirty="0" err="1">
                <a:solidFill>
                  <a:srgbClr val="000000"/>
                </a:solidFill>
              </a:rPr>
              <a:t>Naţional</a:t>
            </a:r>
            <a:r>
              <a:rPr lang="ro-RO" dirty="0">
                <a:solidFill>
                  <a:srgbClr val="000000"/>
                </a:solidFill>
              </a:rPr>
              <a:t> „</a:t>
            </a:r>
            <a:r>
              <a:rPr lang="ro-RO" dirty="0" err="1">
                <a:solidFill>
                  <a:srgbClr val="000000"/>
                </a:solidFill>
              </a:rPr>
              <a:t>Ştefan</a:t>
            </a:r>
            <a:r>
              <a:rPr lang="ro-RO" dirty="0">
                <a:solidFill>
                  <a:srgbClr val="000000"/>
                </a:solidFill>
              </a:rPr>
              <a:t> cel Mare” Suceava, Colegiul </a:t>
            </a:r>
            <a:r>
              <a:rPr lang="ro-RO" dirty="0" err="1">
                <a:solidFill>
                  <a:srgbClr val="000000"/>
                </a:solidFill>
              </a:rPr>
              <a:t>Naţional</a:t>
            </a:r>
            <a:r>
              <a:rPr lang="ro-RO" dirty="0">
                <a:solidFill>
                  <a:srgbClr val="000000"/>
                </a:solidFill>
              </a:rPr>
              <a:t> ,,Eudoxiu </a:t>
            </a:r>
            <a:r>
              <a:rPr lang="ro-RO" dirty="0" err="1">
                <a:solidFill>
                  <a:srgbClr val="000000"/>
                </a:solidFill>
              </a:rPr>
              <a:t>Hurmuzachii”Rădăuţi</a:t>
            </a:r>
            <a:r>
              <a:rPr lang="ro-RO" dirty="0">
                <a:solidFill>
                  <a:srgbClr val="000000"/>
                </a:solidFill>
              </a:rPr>
              <a:t> </a:t>
            </a:r>
            <a:r>
              <a:rPr lang="ro-RO" dirty="0" err="1">
                <a:solidFill>
                  <a:srgbClr val="000000"/>
                </a:solidFill>
              </a:rPr>
              <a:t>şi</a:t>
            </a:r>
            <a:r>
              <a:rPr lang="ro-RO" dirty="0">
                <a:solidFill>
                  <a:srgbClr val="000000"/>
                </a:solidFill>
              </a:rPr>
              <a:t> Colegiul </a:t>
            </a:r>
            <a:r>
              <a:rPr lang="ro-RO" dirty="0" err="1">
                <a:solidFill>
                  <a:srgbClr val="000000"/>
                </a:solidFill>
              </a:rPr>
              <a:t>Naţional</a:t>
            </a:r>
            <a:r>
              <a:rPr lang="ro-RO" dirty="0">
                <a:solidFill>
                  <a:srgbClr val="000000"/>
                </a:solidFill>
              </a:rPr>
              <a:t> ,,</a:t>
            </a:r>
            <a:r>
              <a:rPr lang="ro-RO" dirty="0" err="1">
                <a:solidFill>
                  <a:srgbClr val="000000"/>
                </a:solidFill>
              </a:rPr>
              <a:t>Dragoş</a:t>
            </a:r>
            <a:r>
              <a:rPr lang="ro-RO" dirty="0">
                <a:solidFill>
                  <a:srgbClr val="000000"/>
                </a:solidFill>
              </a:rPr>
              <a:t> Vodă” Câmpulung Moldovenesc. Prin tragere la </a:t>
            </a:r>
            <a:r>
              <a:rPr lang="ro-RO" dirty="0" err="1">
                <a:solidFill>
                  <a:srgbClr val="000000"/>
                </a:solidFill>
              </a:rPr>
              <a:t>sorţi</a:t>
            </a:r>
            <a:r>
              <a:rPr lang="ro-RO" dirty="0">
                <a:solidFill>
                  <a:srgbClr val="000000"/>
                </a:solidFill>
              </a:rPr>
              <a:t>, cele patru </a:t>
            </a:r>
            <a:r>
              <a:rPr lang="ro-RO" dirty="0" err="1">
                <a:solidFill>
                  <a:srgbClr val="000000"/>
                </a:solidFill>
              </a:rPr>
              <a:t>formaţii</a:t>
            </a:r>
            <a:r>
              <a:rPr lang="ro-RO" dirty="0">
                <a:solidFill>
                  <a:srgbClr val="000000"/>
                </a:solidFill>
              </a:rPr>
              <a:t> au disputat semifinalele, învingătoarele finala </a:t>
            </a:r>
            <a:r>
              <a:rPr lang="ro-RO" dirty="0" err="1">
                <a:solidFill>
                  <a:srgbClr val="000000"/>
                </a:solidFill>
              </a:rPr>
              <a:t>şi</a:t>
            </a:r>
            <a:r>
              <a:rPr lang="ro-RO" dirty="0">
                <a:solidFill>
                  <a:srgbClr val="000000"/>
                </a:solidFill>
              </a:rPr>
              <a:t> învinsele finala </a:t>
            </a:r>
            <a:r>
              <a:rPr lang="ro-RO" dirty="0" smtClean="0">
                <a:solidFill>
                  <a:srgbClr val="000000"/>
                </a:solidFill>
              </a:rPr>
              <a:t>mică.</a:t>
            </a:r>
            <a:endParaRPr lang="ro-RO" dirty="0">
              <a:solidFill>
                <a:srgbClr val="000000"/>
              </a:solidFill>
            </a:endParaRPr>
          </a:p>
          <a:p>
            <a:r>
              <a:rPr lang="ro-RO" dirty="0">
                <a:solidFill>
                  <a:srgbClr val="000000"/>
                </a:solidFill>
              </a:rPr>
              <a:t/>
            </a:r>
            <a:br>
              <a:rPr lang="ro-RO" dirty="0">
                <a:solidFill>
                  <a:srgbClr val="000000"/>
                </a:solidFill>
              </a:rPr>
            </a:br>
            <a:r>
              <a:rPr lang="ro-RO" dirty="0">
                <a:solidFill>
                  <a:srgbClr val="000000"/>
                </a:solidFill>
              </a:rPr>
              <a:t/>
            </a:r>
            <a:br>
              <a:rPr lang="ro-RO" dirty="0">
                <a:solidFill>
                  <a:srgbClr val="000000"/>
                </a:solidFill>
              </a:rPr>
            </a:br>
            <a:endParaRPr lang="ro-RO" dirty="0"/>
          </a:p>
        </p:txBody>
      </p:sp>
      <p:pic>
        <p:nvPicPr>
          <p:cNvPr id="5" name="Imagin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75244">
            <a:off x="6507676" y="4122006"/>
            <a:ext cx="3569195" cy="2676896"/>
          </a:xfrm>
          <a:prstGeom prst="rect">
            <a:avLst/>
          </a:prstGeom>
        </p:spPr>
      </p:pic>
      <p:pic>
        <p:nvPicPr>
          <p:cNvPr id="6" name="Imagin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1431964">
            <a:off x="6989618" y="1329838"/>
            <a:ext cx="3660460" cy="2232561"/>
          </a:xfrm>
          <a:prstGeom prst="rect">
            <a:avLst/>
          </a:prstGeom>
        </p:spPr>
      </p:pic>
    </p:spTree>
    <p:extLst>
      <p:ext uri="{BB962C8B-B14F-4D97-AF65-F5344CB8AC3E}">
        <p14:creationId xmlns:p14="http://schemas.microsoft.com/office/powerpoint/2010/main" xmlns="" val="4291770962"/>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81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448790" y="609600"/>
            <a:ext cx="7825212" cy="1320800"/>
          </a:xfrm>
        </p:spPr>
        <p:txBody>
          <a:bodyPr>
            <a:normAutofit fontScale="90000"/>
          </a:bodyPr>
          <a:lstStyle/>
          <a:p>
            <a:pPr algn="ctr"/>
            <a:r>
              <a:rPr lang="ro-RO" i="1" dirty="0">
                <a:solidFill>
                  <a:schemeClr val="accent5">
                    <a:lumMod val="50000"/>
                  </a:schemeClr>
                </a:solidFill>
              </a:rPr>
              <a:t>Elevi de la Colegiul </a:t>
            </a:r>
            <a:r>
              <a:rPr lang="ro-RO" i="1" dirty="0" smtClean="0">
                <a:solidFill>
                  <a:schemeClr val="accent5">
                    <a:lumMod val="50000"/>
                  </a:schemeClr>
                </a:solidFill>
              </a:rPr>
              <a:t>Naşional„Dragoş </a:t>
            </a:r>
            <a:r>
              <a:rPr lang="ro-RO" i="1" dirty="0">
                <a:solidFill>
                  <a:schemeClr val="accent5">
                    <a:lumMod val="50000"/>
                  </a:schemeClr>
                </a:solidFill>
              </a:rPr>
              <a:t>Vodă”, premiaţi la </a:t>
            </a:r>
            <a:r>
              <a:rPr lang="ro-RO" i="1" dirty="0" smtClean="0">
                <a:solidFill>
                  <a:schemeClr val="accent5">
                    <a:lumMod val="50000"/>
                  </a:schemeClr>
                </a:solidFill>
              </a:rPr>
              <a:t>concursul </a:t>
            </a:r>
            <a:r>
              <a:rPr lang="ro-RO" i="1" dirty="0">
                <a:solidFill>
                  <a:schemeClr val="accent5">
                    <a:lumMod val="50000"/>
                  </a:schemeClr>
                </a:solidFill>
              </a:rPr>
              <a:t>„Dual PC”, desfăşurat la Sibiu</a:t>
            </a:r>
            <a:br>
              <a:rPr lang="ro-RO" i="1" dirty="0">
                <a:solidFill>
                  <a:schemeClr val="accent5">
                    <a:lumMod val="50000"/>
                  </a:schemeClr>
                </a:solidFill>
              </a:rPr>
            </a:br>
            <a:r>
              <a:rPr lang="ro-RO" dirty="0">
                <a:solidFill>
                  <a:srgbClr val="000000"/>
                </a:solidFill>
              </a:rPr>
              <a:t/>
            </a:r>
            <a:br>
              <a:rPr lang="ro-RO" dirty="0">
                <a:solidFill>
                  <a:srgbClr val="000000"/>
                </a:solidFill>
              </a:rPr>
            </a:br>
            <a:endParaRPr lang="ro-RO" dirty="0"/>
          </a:p>
        </p:txBody>
      </p:sp>
      <p:sp>
        <p:nvSpPr>
          <p:cNvPr id="3" name="Substituent conținut 2"/>
          <p:cNvSpPr>
            <a:spLocks noGrp="1"/>
          </p:cNvSpPr>
          <p:nvPr>
            <p:ph idx="1"/>
          </p:nvPr>
        </p:nvSpPr>
        <p:spPr>
          <a:xfrm>
            <a:off x="404201" y="2445596"/>
            <a:ext cx="7029752" cy="3076429"/>
          </a:xfrm>
        </p:spPr>
        <p:txBody>
          <a:bodyPr>
            <a:normAutofit fontScale="92500" lnSpcReduction="20000"/>
          </a:bodyPr>
          <a:lstStyle/>
          <a:p>
            <a:pPr marL="0" indent="0" algn="just">
              <a:buNone/>
            </a:pPr>
            <a:r>
              <a:rPr lang="ro-RO" dirty="0" smtClean="0">
                <a:solidFill>
                  <a:srgbClr val="000000"/>
                </a:solidFill>
              </a:rPr>
              <a:t>	Mai </a:t>
            </a:r>
            <a:r>
              <a:rPr lang="ro-RO" dirty="0" smtClean="0">
                <a:solidFill>
                  <a:srgbClr val="000000"/>
                </a:solidFill>
              </a:rPr>
              <a:t>mulţi </a:t>
            </a:r>
            <a:r>
              <a:rPr lang="ro-RO" dirty="0">
                <a:solidFill>
                  <a:srgbClr val="000000"/>
                </a:solidFill>
              </a:rPr>
              <a:t>elevi de la Colegiul </a:t>
            </a:r>
            <a:r>
              <a:rPr lang="ro-RO" dirty="0" smtClean="0">
                <a:solidFill>
                  <a:srgbClr val="000000"/>
                </a:solidFill>
              </a:rPr>
              <a:t>Naţional </a:t>
            </a:r>
            <a:r>
              <a:rPr lang="ro-RO" dirty="0">
                <a:solidFill>
                  <a:srgbClr val="000000"/>
                </a:solidFill>
              </a:rPr>
              <a:t>„</a:t>
            </a:r>
            <a:r>
              <a:rPr lang="ro-RO" dirty="0" smtClean="0">
                <a:solidFill>
                  <a:srgbClr val="000000"/>
                </a:solidFill>
              </a:rPr>
              <a:t>Dragoş </a:t>
            </a:r>
            <a:r>
              <a:rPr lang="ro-RO" dirty="0">
                <a:solidFill>
                  <a:srgbClr val="000000"/>
                </a:solidFill>
              </a:rPr>
              <a:t>Vodă” din Câmpulung Moldovenesc, echipa Clubului „IT Elite”, au fost </a:t>
            </a:r>
            <a:r>
              <a:rPr lang="ro-RO" dirty="0" smtClean="0">
                <a:solidFill>
                  <a:srgbClr val="000000"/>
                </a:solidFill>
              </a:rPr>
              <a:t>premiaţi </a:t>
            </a:r>
            <a:r>
              <a:rPr lang="ro-RO" dirty="0">
                <a:solidFill>
                  <a:srgbClr val="000000"/>
                </a:solidFill>
              </a:rPr>
              <a:t>la Concursul „Dual PC”, </a:t>
            </a:r>
            <a:r>
              <a:rPr lang="ro-RO" dirty="0" smtClean="0">
                <a:solidFill>
                  <a:srgbClr val="000000"/>
                </a:solidFill>
              </a:rPr>
              <a:t>ediţia </a:t>
            </a:r>
            <a:r>
              <a:rPr lang="ro-RO" dirty="0">
                <a:solidFill>
                  <a:srgbClr val="000000"/>
                </a:solidFill>
              </a:rPr>
              <a:t>a XI-a, </a:t>
            </a:r>
            <a:r>
              <a:rPr lang="ro-RO" dirty="0" smtClean="0">
                <a:solidFill>
                  <a:srgbClr val="000000"/>
                </a:solidFill>
              </a:rPr>
              <a:t>desfăşurat</a:t>
            </a:r>
            <a:r>
              <a:rPr lang="ro-RO" dirty="0">
                <a:solidFill>
                  <a:srgbClr val="000000"/>
                </a:solidFill>
              </a:rPr>
              <a:t>, în perioada 10-12 aprilie, </a:t>
            </a:r>
            <a:r>
              <a:rPr lang="ro-RO" dirty="0" smtClean="0">
                <a:solidFill>
                  <a:srgbClr val="000000"/>
                </a:solidFill>
              </a:rPr>
              <a:t>la </a:t>
            </a:r>
            <a:r>
              <a:rPr lang="ro-RO" dirty="0">
                <a:solidFill>
                  <a:srgbClr val="000000"/>
                </a:solidFill>
              </a:rPr>
              <a:t>Sibiu. La acest concurs au participat echipaje din </a:t>
            </a:r>
            <a:r>
              <a:rPr lang="ro-RO" dirty="0" smtClean="0">
                <a:solidFill>
                  <a:srgbClr val="000000"/>
                </a:solidFill>
              </a:rPr>
              <a:t>judeţele </a:t>
            </a:r>
            <a:r>
              <a:rPr lang="ro-RO" dirty="0">
                <a:solidFill>
                  <a:srgbClr val="000000"/>
                </a:solidFill>
              </a:rPr>
              <a:t>Olt, Teleorman, Bacău, Vâlcea, Suceava, </a:t>
            </a:r>
            <a:r>
              <a:rPr lang="ro-RO" dirty="0" smtClean="0">
                <a:solidFill>
                  <a:srgbClr val="000000"/>
                </a:solidFill>
              </a:rPr>
              <a:t>Neamţ, </a:t>
            </a:r>
            <a:r>
              <a:rPr lang="ro-RO" dirty="0">
                <a:solidFill>
                  <a:srgbClr val="000000"/>
                </a:solidFill>
              </a:rPr>
              <a:t>Dolj, Gorj, Alba, Bihor, Sibiu şi din Capitală.</a:t>
            </a:r>
          </a:p>
          <a:p>
            <a:pPr marL="0" indent="0" algn="just">
              <a:buNone/>
            </a:pPr>
            <a:r>
              <a:rPr lang="ro-RO" dirty="0" smtClean="0">
                <a:solidFill>
                  <a:srgbClr val="000000"/>
                </a:solidFill>
              </a:rPr>
              <a:t>	Concursul </a:t>
            </a:r>
            <a:r>
              <a:rPr lang="ro-RO" dirty="0">
                <a:solidFill>
                  <a:srgbClr val="000000"/>
                </a:solidFill>
              </a:rPr>
              <a:t>s-a </a:t>
            </a:r>
            <a:r>
              <a:rPr lang="ro-RO" dirty="0" err="1">
                <a:solidFill>
                  <a:srgbClr val="000000"/>
                </a:solidFill>
              </a:rPr>
              <a:t>desfăşurat</a:t>
            </a:r>
            <a:r>
              <a:rPr lang="ro-RO" dirty="0">
                <a:solidFill>
                  <a:srgbClr val="000000"/>
                </a:solidFill>
              </a:rPr>
              <a:t> în trei etape </a:t>
            </a:r>
            <a:r>
              <a:rPr lang="ro-RO" dirty="0" err="1">
                <a:solidFill>
                  <a:srgbClr val="000000"/>
                </a:solidFill>
              </a:rPr>
              <a:t>şi</a:t>
            </a:r>
            <a:r>
              <a:rPr lang="ro-RO" dirty="0">
                <a:solidFill>
                  <a:srgbClr val="000000"/>
                </a:solidFill>
              </a:rPr>
              <a:t> a cuprins mai multe </a:t>
            </a:r>
            <a:r>
              <a:rPr lang="ro-RO" dirty="0" err="1">
                <a:solidFill>
                  <a:srgbClr val="000000"/>
                </a:solidFill>
              </a:rPr>
              <a:t>secţiuni</a:t>
            </a:r>
            <a:r>
              <a:rPr lang="ro-RO" dirty="0">
                <a:solidFill>
                  <a:srgbClr val="000000"/>
                </a:solidFill>
              </a:rPr>
              <a:t>: tehnologii </a:t>
            </a:r>
            <a:r>
              <a:rPr lang="ro-RO" dirty="0" err="1">
                <a:solidFill>
                  <a:srgbClr val="000000"/>
                </a:solidFill>
              </a:rPr>
              <a:t>Paint</a:t>
            </a:r>
            <a:r>
              <a:rPr lang="ro-RO" dirty="0">
                <a:solidFill>
                  <a:srgbClr val="000000"/>
                </a:solidFill>
              </a:rPr>
              <a:t> </a:t>
            </a:r>
            <a:r>
              <a:rPr lang="ro-RO" dirty="0" err="1">
                <a:solidFill>
                  <a:srgbClr val="000000"/>
                </a:solidFill>
              </a:rPr>
              <a:t>şi</a:t>
            </a:r>
            <a:r>
              <a:rPr lang="ro-RO" dirty="0">
                <a:solidFill>
                  <a:srgbClr val="000000"/>
                </a:solidFill>
              </a:rPr>
              <a:t> PowerPoint (clasele V-X); pagini web (clasele IX-XII, în echipe de maxim doi </a:t>
            </a:r>
            <a:r>
              <a:rPr lang="ro-RO" dirty="0" err="1">
                <a:solidFill>
                  <a:srgbClr val="000000"/>
                </a:solidFill>
              </a:rPr>
              <a:t>concurenţi</a:t>
            </a:r>
            <a:r>
              <a:rPr lang="ro-RO" dirty="0">
                <a:solidFill>
                  <a:srgbClr val="000000"/>
                </a:solidFill>
              </a:rPr>
              <a:t>); fotografie (clasele V-XII) </a:t>
            </a:r>
            <a:r>
              <a:rPr lang="ro-RO" dirty="0" err="1">
                <a:solidFill>
                  <a:srgbClr val="000000"/>
                </a:solidFill>
              </a:rPr>
              <a:t>şi</a:t>
            </a:r>
            <a:r>
              <a:rPr lang="ro-RO" dirty="0">
                <a:solidFill>
                  <a:srgbClr val="000000"/>
                </a:solidFill>
              </a:rPr>
              <a:t> fotografie prelucrată (clasele IX-XII).</a:t>
            </a:r>
          </a:p>
          <a:p>
            <a:pPr marL="0" indent="0" algn="just">
              <a:buNone/>
            </a:pPr>
            <a:r>
              <a:rPr lang="ro-RO" dirty="0">
                <a:solidFill>
                  <a:srgbClr val="000000"/>
                </a:solidFill>
              </a:rPr>
              <a:t/>
            </a:r>
            <a:br>
              <a:rPr lang="ro-RO" dirty="0">
                <a:solidFill>
                  <a:srgbClr val="000000"/>
                </a:solidFill>
              </a:rPr>
            </a:br>
            <a:r>
              <a:rPr lang="ro-RO" dirty="0">
                <a:solidFill>
                  <a:srgbClr val="000000"/>
                </a:solidFill>
              </a:rPr>
              <a:t/>
            </a:r>
            <a:br>
              <a:rPr lang="ro-RO" dirty="0">
                <a:solidFill>
                  <a:srgbClr val="000000"/>
                </a:solidFill>
              </a:rPr>
            </a:b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315873">
            <a:off x="7494912" y="2291322"/>
            <a:ext cx="3996806" cy="3245943"/>
          </a:xfrm>
          <a:prstGeom prst="rect">
            <a:avLst/>
          </a:prstGeom>
        </p:spPr>
      </p:pic>
    </p:spTree>
    <p:extLst>
      <p:ext uri="{BB962C8B-B14F-4D97-AF65-F5344CB8AC3E}">
        <p14:creationId xmlns:p14="http://schemas.microsoft.com/office/powerpoint/2010/main" xmlns="" val="2999376173"/>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126761" y="361295"/>
            <a:ext cx="4910319" cy="1200329"/>
          </a:xfrm>
          <a:prstGeom prst="rect">
            <a:avLst/>
          </a:prstGeom>
          <a:noFill/>
        </p:spPr>
        <p:txBody>
          <a:bodyPr wrap="none" lIns="91440" tIns="45720" rIns="91440" bIns="45720">
            <a:spAutoFit/>
          </a:bodyPr>
          <a:lstStyle/>
          <a:p>
            <a:pPr algn="ctr"/>
            <a:r>
              <a:rPr lang="vi-VN" sz="2400" i="1" dirty="0" smtClean="0">
                <a:solidFill>
                  <a:srgbClr val="00B050"/>
                </a:solidFill>
              </a:rPr>
              <a:t>Cercul </a:t>
            </a:r>
            <a:r>
              <a:rPr lang="vi-VN" sz="2400" i="1" dirty="0" smtClean="0">
                <a:solidFill>
                  <a:srgbClr val="00B050"/>
                </a:solidFill>
              </a:rPr>
              <a:t>de informatică, redeschis </a:t>
            </a:r>
            <a:r>
              <a:rPr lang="vi-VN" sz="2400" i="1" dirty="0" smtClean="0">
                <a:solidFill>
                  <a:srgbClr val="00B050"/>
                </a:solidFill>
              </a:rPr>
              <a:t>la</a:t>
            </a:r>
            <a:endParaRPr lang="en-US" sz="2400" i="1" dirty="0" smtClean="0">
              <a:solidFill>
                <a:srgbClr val="00B050"/>
              </a:solidFill>
            </a:endParaRPr>
          </a:p>
          <a:p>
            <a:pPr algn="ctr"/>
            <a:r>
              <a:rPr lang="vi-VN" sz="2400" i="1" dirty="0" smtClean="0">
                <a:solidFill>
                  <a:srgbClr val="00B050"/>
                </a:solidFill>
              </a:rPr>
              <a:t>Colegiul </a:t>
            </a:r>
            <a:r>
              <a:rPr lang="vi-VN" sz="2400" i="1" dirty="0" smtClean="0">
                <a:solidFill>
                  <a:srgbClr val="00B050"/>
                </a:solidFill>
              </a:rPr>
              <a:t>Naţional „Dragoş Vodă</a:t>
            </a:r>
            <a:r>
              <a:rPr lang="vi-VN" sz="2400" i="1" dirty="0" smtClean="0">
                <a:solidFill>
                  <a:srgbClr val="00B050"/>
                </a:solidFill>
              </a:rPr>
              <a:t>”</a:t>
            </a:r>
            <a:r>
              <a:rPr lang="vi-VN" sz="2400" i="1" dirty="0" smtClean="0">
                <a:solidFill>
                  <a:srgbClr val="00B050"/>
                </a:solidFill>
              </a:rPr>
              <a:t/>
            </a:r>
            <a:br>
              <a:rPr lang="vi-VN" sz="2400" i="1" dirty="0" smtClean="0">
                <a:solidFill>
                  <a:srgbClr val="00B050"/>
                </a:solidFill>
              </a:rPr>
            </a:br>
            <a:r>
              <a:rPr lang="vi-VN" sz="2400" i="1" dirty="0" smtClean="0">
                <a:solidFill>
                  <a:srgbClr val="00B050"/>
                </a:solidFill>
              </a:rPr>
              <a:t> </a:t>
            </a:r>
            <a:endParaRPr lang="en-US" sz="2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609600" y="1259623"/>
            <a:ext cx="6096000" cy="5632311"/>
          </a:xfrm>
          <a:prstGeom prst="rect">
            <a:avLst/>
          </a:prstGeom>
        </p:spPr>
        <p:txBody>
          <a:bodyPr wrap="square">
            <a:spAutoFit/>
          </a:bodyPr>
          <a:lstStyle/>
          <a:p>
            <a:pPr algn="just"/>
            <a:r>
              <a:rPr lang="en-US" dirty="0" smtClean="0"/>
              <a:t>	</a:t>
            </a:r>
            <a:r>
              <a:rPr lang="vi-VN" dirty="0" smtClean="0">
                <a:solidFill>
                  <a:schemeClr val="accent2">
                    <a:lumMod val="75000"/>
                  </a:schemeClr>
                </a:solidFill>
              </a:rPr>
              <a:t>Cercul </a:t>
            </a:r>
            <a:r>
              <a:rPr lang="vi-VN" dirty="0" smtClean="0">
                <a:solidFill>
                  <a:schemeClr val="accent2">
                    <a:lumMod val="75000"/>
                  </a:schemeClr>
                </a:solidFill>
              </a:rPr>
              <a:t>de </a:t>
            </a:r>
            <a:r>
              <a:rPr lang="vi-VN" dirty="0" smtClean="0">
                <a:solidFill>
                  <a:schemeClr val="accent2">
                    <a:lumMod val="75000"/>
                  </a:schemeClr>
                </a:solidFill>
              </a:rPr>
              <a:t>Informatică</a:t>
            </a:r>
            <a:r>
              <a:rPr lang="en-US" dirty="0" smtClean="0">
                <a:solidFill>
                  <a:schemeClr val="accent2">
                    <a:lumMod val="75000"/>
                  </a:schemeClr>
                </a:solidFill>
              </a:rPr>
              <a:t> </a:t>
            </a:r>
            <a:r>
              <a:rPr lang="vi-VN" dirty="0" smtClean="0">
                <a:solidFill>
                  <a:schemeClr val="accent2">
                    <a:lumMod val="75000"/>
                  </a:schemeClr>
                </a:solidFill>
              </a:rPr>
              <a:t>şi </a:t>
            </a:r>
            <a:r>
              <a:rPr lang="vi-VN" dirty="0" smtClean="0">
                <a:solidFill>
                  <a:schemeClr val="accent2">
                    <a:lumMod val="75000"/>
                  </a:schemeClr>
                </a:solidFill>
              </a:rPr>
              <a:t>Tehnologia Informaţiei şi </a:t>
            </a:r>
            <a:r>
              <a:rPr lang="vi-VN" dirty="0" smtClean="0">
                <a:solidFill>
                  <a:schemeClr val="accent2">
                    <a:lumMod val="75000"/>
                  </a:schemeClr>
                </a:solidFill>
              </a:rPr>
              <a:t>Comunicării</a:t>
            </a:r>
            <a:r>
              <a:rPr lang="en-US" dirty="0" smtClean="0">
                <a:solidFill>
                  <a:schemeClr val="accent2">
                    <a:lumMod val="75000"/>
                  </a:schemeClr>
                </a:solidFill>
              </a:rPr>
              <a:t> </a:t>
            </a:r>
            <a:r>
              <a:rPr lang="vi-VN" dirty="0" smtClean="0">
                <a:solidFill>
                  <a:schemeClr val="accent2">
                    <a:lumMod val="75000"/>
                  </a:schemeClr>
                </a:solidFill>
              </a:rPr>
              <a:t>(</a:t>
            </a:r>
            <a:r>
              <a:rPr lang="vi-VN" dirty="0" smtClean="0">
                <a:solidFill>
                  <a:schemeClr val="accent2">
                    <a:lumMod val="75000"/>
                  </a:schemeClr>
                </a:solidFill>
              </a:rPr>
              <a:t>T.I.C.) a fost redeschis la Colegiul Naţional „Dragoş Vodă” din Câmpulung Moldovenesc. Activitatea a fost reluată, la începutul acestui an şcolar, sub îndrumarea profesoarei Marieta Sabie.Încă de la primul curs, elevii interesaţi de acumularea unor noi cunoştinţe în domeniul informaticii, dar şi cei care doresc să desfăşoare cât mai multe activităţi extraşcolare plăcute şi cu caracter informativ s-au prezentat cu o mulţime de idei şi propuneri pentru anul şcolar 2011-2012</a:t>
            </a:r>
            <a:r>
              <a:rPr lang="vi-VN" dirty="0" smtClean="0">
                <a:solidFill>
                  <a:schemeClr val="accent2">
                    <a:lumMod val="75000"/>
                  </a:schemeClr>
                </a:solidFill>
              </a:rPr>
              <a:t>.</a:t>
            </a:r>
            <a:endParaRPr lang="en-US" dirty="0" smtClean="0">
              <a:solidFill>
                <a:schemeClr val="accent2">
                  <a:lumMod val="75000"/>
                </a:schemeClr>
              </a:solidFill>
            </a:endParaRPr>
          </a:p>
          <a:p>
            <a:pPr algn="just"/>
            <a:r>
              <a:rPr lang="ro-RO" dirty="0" smtClean="0">
                <a:solidFill>
                  <a:schemeClr val="accent2">
                    <a:lumMod val="75000"/>
                  </a:schemeClr>
                </a:solidFill>
              </a:rPr>
              <a:t>	</a:t>
            </a:r>
            <a:r>
              <a:rPr lang="vi-VN" dirty="0" smtClean="0">
                <a:solidFill>
                  <a:schemeClr val="accent2">
                    <a:lumMod val="75000"/>
                  </a:schemeClr>
                </a:solidFill>
              </a:rPr>
              <a:t>Anul </a:t>
            </a:r>
            <a:r>
              <a:rPr lang="vi-VN" dirty="0" smtClean="0">
                <a:solidFill>
                  <a:schemeClr val="accent2">
                    <a:lumMod val="75000"/>
                  </a:schemeClr>
                </a:solidFill>
              </a:rPr>
              <a:t>precedent a fost unul plin de realizări pentru elevii înscrişi la Cercul de Informaticăşi T.I.C. deoarece, pe lângă concursurile şi premiile obţinute, care au implicat deplasări în diferite oraşe ale ţării, a fost semnat şi un parteneriat între Colegiul Naţional „Dragoş Vodă” şi Liceul de Arte din Sibiu.        </a:t>
            </a:r>
            <a:r>
              <a:rPr lang="vi-VN" dirty="0" smtClean="0"/>
              <a:t>    </a:t>
            </a:r>
            <a:br>
              <a:rPr lang="vi-VN" dirty="0" smtClean="0"/>
            </a:br>
            <a:r>
              <a:rPr lang="vi-VN" dirty="0" smtClean="0"/>
              <a:t/>
            </a:r>
            <a:br>
              <a:rPr lang="vi-VN" dirty="0" smtClean="0"/>
            </a:br>
            <a:r>
              <a:rPr lang="vi-VN" dirty="0" smtClean="0"/>
              <a:t/>
            </a:r>
            <a:br>
              <a:rPr lang="vi-VN" dirty="0" smtClean="0"/>
            </a:br>
            <a:r>
              <a:rPr lang="vi-VN" dirty="0" smtClean="0"/>
              <a:t/>
            </a:r>
            <a:br>
              <a:rPr lang="vi-VN" dirty="0" smtClean="0"/>
            </a:br>
            <a:endParaRPr lang="en-US" dirty="0"/>
          </a:p>
        </p:txBody>
      </p:sp>
      <p:pic>
        <p:nvPicPr>
          <p:cNvPr id="1026" name="Picture 2" descr="http://media.monitorulsv.ro/poze/2011/10/28/228607mare.jpg"/>
          <p:cNvPicPr>
            <a:picLocks noChangeAspect="1" noChangeArrowheads="1"/>
          </p:cNvPicPr>
          <p:nvPr/>
        </p:nvPicPr>
        <p:blipFill>
          <a:blip r:embed="rId3"/>
          <a:srcRect/>
          <a:stretch>
            <a:fillRect/>
          </a:stretch>
        </p:blipFill>
        <p:spPr bwMode="auto">
          <a:xfrm rot="541035">
            <a:off x="7162800" y="937260"/>
            <a:ext cx="3211195" cy="2415540"/>
          </a:xfrm>
          <a:prstGeom prst="rect">
            <a:avLst/>
          </a:prstGeom>
          <a:noFill/>
        </p:spPr>
      </p:pic>
      <p:pic>
        <p:nvPicPr>
          <p:cNvPr id="1028" name="Picture 4" descr="Cercul de informatică, redeschis la Colegiul Naţional „Dragoş Vodă”"/>
          <p:cNvPicPr>
            <a:picLocks noChangeAspect="1" noChangeArrowheads="1"/>
          </p:cNvPicPr>
          <p:nvPr/>
        </p:nvPicPr>
        <p:blipFill>
          <a:blip r:embed="rId4"/>
          <a:srcRect/>
          <a:stretch>
            <a:fillRect/>
          </a:stretch>
        </p:blipFill>
        <p:spPr bwMode="auto">
          <a:xfrm>
            <a:off x="7162800" y="3886200"/>
            <a:ext cx="3017520" cy="2499360"/>
          </a:xfrm>
          <a:prstGeom prst="rect">
            <a:avLst/>
          </a:prstGeom>
          <a:noFill/>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255</TotalTime>
  <Words>197</Words>
  <Application>Microsoft Office PowerPoint</Application>
  <PresentationFormat>Custom</PresentationFormat>
  <Paragraphs>67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Fațetă</vt:lpstr>
      <vt:lpstr>Slide 1</vt:lpstr>
      <vt:lpstr> Liceul a fost înființat în anul 1907 când, la insistențele contelui Franz von Bellegarde (1833-1912), deputatul de Câmpulung în parlamentul austriac, împăratul Franz Iosif a emis Decretul împăratesc austriac pentru întemeierea unui gimnaziu complet cu 8 clase în orașul Câmpulung Moldovenesc. Cu urmare, prin Decretul nr. 40301/3.10.1907 Ministerului de Culte și Instrucțiune al Austriei, se stabilea statutul noului gimnaziu care urma să fie dirijat de un director, de 10 cadre didactice și "un servitor definitiv".  Primul director al gimnaziului a fost Daniil Verenca, venit din Cernăuți. Dintre primii profesori ai liceului sunt de menționat Modest cavaler de Sorocean, Dimitrie Logigan și Ion Ștefureac. </vt:lpstr>
      <vt:lpstr>ŞCOALA ALTFEL</vt:lpstr>
      <vt:lpstr> Zilele “Colegiului Naţional Dragoş Voda“ Câmpulung Moldovenesc</vt:lpstr>
      <vt:lpstr>Slide 5</vt:lpstr>
      <vt:lpstr>SPECTACOL DE CARITATE AL ELEVILOR  COLEGIULUI NAŢIONAL “DRAGOŞ VODĂ„ DIN CÂMPULUNG MOLDOVENESC </vt:lpstr>
      <vt:lpstr>    Fetele de la Colegiul National „Dragos Voda” sunt campioane judetene (baschet feminin, Cupa Liceelor)  </vt:lpstr>
      <vt:lpstr>Elevi de la Colegiul Naşional„Dragoş Vodă”, premiaţi la concursul „Dual PC”, desfăşurat la Sibiu  </vt:lpstr>
      <vt:lpstr>Slide 9</vt:lpstr>
      <vt:lpstr>Întâlniri cu scriitori, lansări de carte, carnaval, la Colegiul  National„Dragoş Vodă” Câmpulung Moldovenesc  </vt:lpstr>
      <vt:lpstr>„Şcoala altfel”, la Colegiul Naţional „Dragoş Vodă” </vt:lpstr>
      <vt:lpstr>„Dialogul artelor”, la Colegiul Naţional „Dragoş Vodă”</vt:lpstr>
      <vt:lpstr>„Moş Crăciun, eşti cel mai bun!”, eveniment caritabil la „Dragoş Vodă”  </vt:lpstr>
      <vt:lpstr>Dragobete în Bucovina </vt:lpstr>
      <vt:lpstr>Spectacolul de caritate al elevilor de la "Dragos Voda" a fermecat peste o mie de spectatori </vt:lpstr>
      <vt:lpstr>Concursul interjudeţean  de matematică</vt:lpstr>
      <vt:lpstr>Concursuri sportive - handbal, baschet, maraton şi ciclism   </vt:lpstr>
      <vt:lpstr>Seară specială, cu tradiţii şi obiceiuri româneşti, la Colegiul „Dragoş Vodă”  </vt:lpstr>
      <vt:lpstr>Bibliografie</vt:lpstr>
      <vt:lpstr>Colegiul Naţional “Dragoş vodă” Specializarea: Ştiinţe sociale Clasa: XI-F   prof. coord.,                                    elev, Anastasiu Gabriel                            Niga Teodor                           Câmpulung Moldovenesc                                     2013</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Elev</dc:creator>
  <cp:lastModifiedBy>Niga Teodora</cp:lastModifiedBy>
  <cp:revision>29</cp:revision>
  <dcterms:created xsi:type="dcterms:W3CDTF">2013-10-18T08:21:25Z</dcterms:created>
  <dcterms:modified xsi:type="dcterms:W3CDTF">2013-11-15T18:57:11Z</dcterms:modified>
</cp:coreProperties>
</file>