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5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98410B8-EE59-42A7-AF13-CA3E2F2736C9}" type="datetimeFigureOut">
              <a:rPr lang="en-US" smtClean="0"/>
              <a:pPr/>
              <a:t>2/17/2014</a:t>
            </a:fld>
            <a:endParaRPr lang="en-US"/>
          </a:p>
        </p:txBody>
      </p:sp>
      <p:sp>
        <p:nvSpPr>
          <p:cNvPr id="16" name="Slide Number Placeholder 15"/>
          <p:cNvSpPr>
            <a:spLocks noGrp="1"/>
          </p:cNvSpPr>
          <p:nvPr>
            <p:ph type="sldNum" sz="quarter" idx="11"/>
          </p:nvPr>
        </p:nvSpPr>
        <p:spPr/>
        <p:txBody>
          <a:bodyPr/>
          <a:lstStyle/>
          <a:p>
            <a:fld id="{545D620B-BCD0-4D02-8418-47693A393B61}"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8410B8-EE59-42A7-AF13-CA3E2F2736C9}"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D620B-BCD0-4D02-8418-47693A393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8410B8-EE59-42A7-AF13-CA3E2F2736C9}"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D620B-BCD0-4D02-8418-47693A393B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98410B8-EE59-42A7-AF13-CA3E2F2736C9}" type="datetimeFigureOut">
              <a:rPr lang="en-US" smtClean="0"/>
              <a:pPr/>
              <a:t>2/17/2014</a:t>
            </a:fld>
            <a:endParaRPr lang="en-US"/>
          </a:p>
        </p:txBody>
      </p:sp>
      <p:sp>
        <p:nvSpPr>
          <p:cNvPr id="15" name="Slide Number Placeholder 14"/>
          <p:cNvSpPr>
            <a:spLocks noGrp="1"/>
          </p:cNvSpPr>
          <p:nvPr>
            <p:ph type="sldNum" sz="quarter" idx="15"/>
          </p:nvPr>
        </p:nvSpPr>
        <p:spPr/>
        <p:txBody>
          <a:bodyPr/>
          <a:lstStyle>
            <a:lvl1pPr algn="ctr">
              <a:defRPr/>
            </a:lvl1pPr>
          </a:lstStyle>
          <a:p>
            <a:fld id="{545D620B-BCD0-4D02-8418-47693A393B61}"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8410B8-EE59-42A7-AF13-CA3E2F2736C9}"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D620B-BCD0-4D02-8418-47693A393B61}"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8410B8-EE59-42A7-AF13-CA3E2F2736C9}"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5D620B-BCD0-4D02-8418-47693A393B6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45D620B-BCD0-4D02-8418-47693A393B61}"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98410B8-EE59-42A7-AF13-CA3E2F2736C9}" type="datetimeFigureOut">
              <a:rPr lang="en-US" smtClean="0"/>
              <a:pPr/>
              <a:t>2/17/2014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8410B8-EE59-42A7-AF13-CA3E2F2736C9}" type="datetimeFigureOut">
              <a:rPr lang="en-US" smtClean="0"/>
              <a:pPr/>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5D620B-BCD0-4D02-8418-47693A393B61}"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410B8-EE59-42A7-AF13-CA3E2F2736C9}" type="datetimeFigureOut">
              <a:rPr lang="en-US" smtClean="0"/>
              <a:pPr/>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5D620B-BCD0-4D02-8418-47693A393B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98410B8-EE59-42A7-AF13-CA3E2F2736C9}" type="datetimeFigureOut">
              <a:rPr lang="en-US" smtClean="0"/>
              <a:pPr/>
              <a:t>2/17/2014</a:t>
            </a:fld>
            <a:endParaRPr lang="en-US"/>
          </a:p>
        </p:txBody>
      </p:sp>
      <p:sp>
        <p:nvSpPr>
          <p:cNvPr id="9" name="Slide Number Placeholder 8"/>
          <p:cNvSpPr>
            <a:spLocks noGrp="1"/>
          </p:cNvSpPr>
          <p:nvPr>
            <p:ph type="sldNum" sz="quarter" idx="15"/>
          </p:nvPr>
        </p:nvSpPr>
        <p:spPr/>
        <p:txBody>
          <a:bodyPr/>
          <a:lstStyle/>
          <a:p>
            <a:fld id="{545D620B-BCD0-4D02-8418-47693A393B61}"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98410B8-EE59-42A7-AF13-CA3E2F2736C9}" type="datetimeFigureOut">
              <a:rPr lang="en-US" smtClean="0"/>
              <a:pPr/>
              <a:t>2/17/2014</a:t>
            </a:fld>
            <a:endParaRPr lang="en-US"/>
          </a:p>
        </p:txBody>
      </p:sp>
      <p:sp>
        <p:nvSpPr>
          <p:cNvPr id="9" name="Slide Number Placeholder 8"/>
          <p:cNvSpPr>
            <a:spLocks noGrp="1"/>
          </p:cNvSpPr>
          <p:nvPr>
            <p:ph type="sldNum" sz="quarter" idx="11"/>
          </p:nvPr>
        </p:nvSpPr>
        <p:spPr/>
        <p:txBody>
          <a:bodyPr/>
          <a:lstStyle/>
          <a:p>
            <a:fld id="{545D620B-BCD0-4D02-8418-47693A393B6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98410B8-EE59-42A7-AF13-CA3E2F2736C9}" type="datetimeFigureOut">
              <a:rPr lang="en-US" smtClean="0"/>
              <a:pPr/>
              <a:t>2/17/2014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45D620B-BCD0-4D02-8418-47693A393B61}"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ro/search?hl=ro&amp;site=imghp&amp;tbm=isch&amp;source=hp&amp;biw=1422&amp;bih=1032&amp;q=portul+traditional+osenesc&amp;oq=portul+traditional+osenesc&amp;gs_l=img.3...2633.2633.0.4124.1.1.0.0.0.0.84.84.1.1.0....0...1ac..32.img..1.0.0.n_puEX47Nxw" TargetMode="External"/><Relationship Id="rId2" Type="http://schemas.openxmlformats.org/officeDocument/2006/relationships/hyperlink" Target="http://www.satumare.insse.ro/main.php?id=4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14356"/>
            <a:ext cx="8305800" cy="3786214"/>
          </a:xfrm>
        </p:spPr>
        <p:txBody>
          <a:bodyPr/>
          <a:lstStyle/>
          <a:p>
            <a:r>
              <a:rPr sz="6000" smtClean="0">
                <a:solidFill>
                  <a:srgbClr val="FF0000"/>
                </a:solidFill>
              </a:rPr>
              <a:t>GENERALIT</a:t>
            </a:r>
            <a:r>
              <a:rPr lang="ro-RO" sz="6000" dirty="0" smtClean="0">
                <a:solidFill>
                  <a:srgbClr val="FF0000"/>
                </a:solidFill>
              </a:rPr>
              <a:t>ĂŢI </a:t>
            </a:r>
            <a:r>
              <a:rPr lang="ro-RO" sz="6000" dirty="0" smtClean="0">
                <a:solidFill>
                  <a:srgbClr val="FF0000"/>
                </a:solidFill>
              </a:rPr>
              <a:t/>
            </a:r>
            <a:br>
              <a:rPr lang="ro-RO" sz="6000" dirty="0" smtClean="0">
                <a:solidFill>
                  <a:srgbClr val="FF0000"/>
                </a:solidFill>
              </a:rPr>
            </a:br>
            <a:r>
              <a:rPr lang="ro-RO" sz="6000" dirty="0" smtClean="0">
                <a:solidFill>
                  <a:srgbClr val="FF0000"/>
                </a:solidFill>
              </a:rPr>
              <a:t>despre</a:t>
            </a:r>
            <a:br>
              <a:rPr lang="ro-RO" sz="6000" dirty="0" smtClean="0">
                <a:solidFill>
                  <a:srgbClr val="FF0000"/>
                </a:solidFill>
              </a:rPr>
            </a:br>
            <a:r>
              <a:rPr lang="en-US" sz="6000" dirty="0" smtClean="0">
                <a:solidFill>
                  <a:srgbClr val="FF0000"/>
                </a:solidFill>
              </a:rPr>
              <a:t>PORTUL O</a:t>
            </a:r>
            <a:r>
              <a:rPr lang="ro-RO" sz="6000" dirty="0" smtClean="0">
                <a:solidFill>
                  <a:srgbClr val="FF0000"/>
                </a:solidFill>
              </a:rPr>
              <a:t>ŞENESC</a:t>
            </a:r>
            <a:endParaRPr lang="en-US" sz="60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1536" y="2438400"/>
            <a:ext cx="5786478" cy="3990996"/>
          </a:xfrm>
        </p:spPr>
        <p:txBody>
          <a:bodyPr>
            <a:normAutofit/>
          </a:bodyPr>
          <a:lstStyle/>
          <a:p>
            <a:pPr lvl="2" algn="just">
              <a:buNone/>
            </a:pPr>
            <a:r>
              <a:rPr lang="ro-RO" sz="2000" dirty="0" smtClean="0">
                <a:solidFill>
                  <a:schemeClr val="tx2">
                    <a:lumMod val="75000"/>
                  </a:schemeClr>
                </a:solidFill>
              </a:rPr>
              <a:t>           La costumul actual “găiciile” şi “cipciile” s-au înlocuit cu zgărzii </a:t>
            </a:r>
            <a:r>
              <a:rPr lang="ro-RO" sz="2000" dirty="0" smtClean="0">
                <a:solidFill>
                  <a:schemeClr val="tx2">
                    <a:lumMod val="75000"/>
                  </a:schemeClr>
                </a:solidFill>
              </a:rPr>
              <a:t>ş</a:t>
            </a:r>
            <a:r>
              <a:rPr lang="ro-RO" sz="2000" dirty="0" smtClean="0">
                <a:solidFill>
                  <a:schemeClr val="tx2">
                    <a:lumMod val="75000"/>
                  </a:schemeClr>
                </a:solidFill>
              </a:rPr>
              <a:t>i </a:t>
            </a:r>
            <a:r>
              <a:rPr lang="ro-RO" sz="2000" dirty="0" smtClean="0">
                <a:solidFill>
                  <a:schemeClr val="tx2">
                    <a:lumMod val="75000"/>
                  </a:schemeClr>
                </a:solidFill>
              </a:rPr>
              <a:t>ş</a:t>
            </a:r>
            <a:r>
              <a:rPr lang="ro-RO" sz="2000" dirty="0" smtClean="0">
                <a:solidFill>
                  <a:schemeClr val="tx2">
                    <a:lumMod val="75000"/>
                  </a:schemeClr>
                </a:solidFill>
              </a:rPr>
              <a:t>nururii de mărgele, şi acestea sunt confecţionate acasă, manual.  Pânza este cumparată iar cizmele sunt din lac, având tot acceaşi formă ca şi cele de piele!  </a:t>
            </a:r>
          </a:p>
          <a:p>
            <a:pPr lvl="2" algn="just">
              <a:buNone/>
            </a:pPr>
            <a:r>
              <a:rPr lang="ro-RO" sz="2000" dirty="0" smtClean="0">
                <a:solidFill>
                  <a:schemeClr val="tx2">
                    <a:lumMod val="75000"/>
                  </a:schemeClr>
                </a:solidFill>
              </a:rPr>
              <a:t>         Cununa se poarta şi in ziua când viitori miri, merg să cheme nuntaşii. Punerea cununii se face în dimineaţa nunţi, de o femeie pricepută ajutata de fetele nemăritate.  </a:t>
            </a:r>
            <a:endParaRPr lang="ro-RO" sz="2000" dirty="0">
              <a:solidFill>
                <a:schemeClr val="tx2">
                  <a:lumMod val="75000"/>
                </a:schemeClr>
              </a:solidFill>
            </a:endParaRPr>
          </a:p>
        </p:txBody>
      </p:sp>
      <p:sp>
        <p:nvSpPr>
          <p:cNvPr id="2" name="Title 1"/>
          <p:cNvSpPr>
            <a:spLocks noGrp="1"/>
          </p:cNvSpPr>
          <p:nvPr>
            <p:ph type="title"/>
          </p:nvPr>
        </p:nvSpPr>
        <p:spPr>
          <a:xfrm>
            <a:off x="228600" y="533400"/>
            <a:ext cx="5181600" cy="1828800"/>
          </a:xfrm>
        </p:spPr>
        <p:txBody>
          <a:bodyPr>
            <a:noAutofit/>
          </a:bodyPr>
          <a:lstStyle/>
          <a:p>
            <a:pPr algn="just"/>
            <a:r>
              <a:rPr lang="ro-RO" sz="2000" dirty="0" smtClean="0">
                <a:solidFill>
                  <a:schemeClr val="accent1">
                    <a:lumMod val="50000"/>
                  </a:schemeClr>
                </a:solidFill>
              </a:rPr>
              <a:t>Cununa pe care o confecţionau bunicii sau străbunicii noştri era lucrată manual în totalitate. Atât cununa cât </a:t>
            </a:r>
            <a:r>
              <a:rPr lang="ro-RO" sz="2000" dirty="0" smtClean="0">
                <a:solidFill>
                  <a:schemeClr val="accent1">
                    <a:lumMod val="50000"/>
                  </a:schemeClr>
                </a:solidFill>
              </a:rPr>
              <a:t>ş</a:t>
            </a:r>
            <a:r>
              <a:rPr lang="ro-RO" sz="2000" dirty="0" smtClean="0">
                <a:solidFill>
                  <a:schemeClr val="accent1">
                    <a:lumMod val="50000"/>
                  </a:schemeClr>
                </a:solidFill>
              </a:rPr>
              <a:t>i costumul era confecţionat  acasă de la femeiile mai în</a:t>
            </a:r>
            <a:r>
              <a:rPr sz="2000" smtClean="0">
                <a:solidFill>
                  <a:schemeClr val="accent1">
                    <a:lumMod val="50000"/>
                  </a:schemeClr>
                </a:solidFill>
              </a:rPr>
              <a:t> </a:t>
            </a:r>
            <a:r>
              <a:rPr lang="ro-RO" sz="2000" dirty="0" smtClean="0">
                <a:solidFill>
                  <a:schemeClr val="accent1">
                    <a:lumMod val="50000"/>
                  </a:schemeClr>
                </a:solidFill>
              </a:rPr>
              <a:t>vârstă până la fetele nemăritate,</a:t>
            </a:r>
            <a:r>
              <a:rPr sz="2000" smtClean="0">
                <a:solidFill>
                  <a:schemeClr val="accent1">
                    <a:lumMod val="50000"/>
                  </a:schemeClr>
                </a:solidFill>
              </a:rPr>
              <a:t> </a:t>
            </a:r>
            <a:r>
              <a:rPr lang="ro-RO" sz="2000" dirty="0" smtClean="0">
                <a:solidFill>
                  <a:schemeClr val="accent1">
                    <a:lumMod val="50000"/>
                  </a:schemeClr>
                </a:solidFill>
              </a:rPr>
              <a:t> materialul (panza) o torceau , cipciile si şnururile </a:t>
            </a:r>
            <a:r>
              <a:rPr sz="2000" smtClean="0">
                <a:solidFill>
                  <a:schemeClr val="accent1">
                    <a:lumMod val="50000"/>
                  </a:schemeClr>
                </a:solidFill>
              </a:rPr>
              <a:t> </a:t>
            </a:r>
            <a:r>
              <a:rPr lang="ro-RO" sz="2000" dirty="0" smtClean="0">
                <a:solidFill>
                  <a:schemeClr val="accent1">
                    <a:lumMod val="50000"/>
                  </a:schemeClr>
                </a:solidFill>
              </a:rPr>
              <a:t>erau </a:t>
            </a:r>
            <a:r>
              <a:rPr sz="2000" smtClean="0">
                <a:solidFill>
                  <a:schemeClr val="accent1">
                    <a:lumMod val="50000"/>
                  </a:schemeClr>
                </a:solidFill>
              </a:rPr>
              <a:t> </a:t>
            </a:r>
            <a:r>
              <a:rPr lang="ro-RO" sz="2000" dirty="0" smtClean="0">
                <a:solidFill>
                  <a:schemeClr val="accent1">
                    <a:lumMod val="50000"/>
                  </a:schemeClr>
                </a:solidFill>
              </a:rPr>
              <a:t>făcute cu </a:t>
            </a:r>
            <a:r>
              <a:rPr sz="2000" smtClean="0">
                <a:solidFill>
                  <a:schemeClr val="accent1">
                    <a:lumMod val="50000"/>
                  </a:schemeClr>
                </a:solidFill>
              </a:rPr>
              <a:t>"</a:t>
            </a:r>
            <a:r>
              <a:rPr lang="ro-RO" sz="2000" dirty="0" smtClean="0">
                <a:solidFill>
                  <a:schemeClr val="accent1">
                    <a:lumMod val="50000"/>
                  </a:schemeClr>
                </a:solidFill>
              </a:rPr>
              <a:t>acu cipci</a:t>
            </a:r>
            <a:r>
              <a:rPr sz="2000" smtClean="0">
                <a:solidFill>
                  <a:schemeClr val="accent1">
                    <a:lumMod val="50000"/>
                  </a:schemeClr>
                </a:solidFill>
              </a:rPr>
              <a:t>"</a:t>
            </a:r>
            <a:r>
              <a:rPr lang="ro-RO" sz="2000" dirty="0" smtClean="0">
                <a:solidFill>
                  <a:schemeClr val="accent1">
                    <a:lumMod val="50000"/>
                  </a:schemeClr>
                </a:solidFill>
              </a:rPr>
              <a:t>. </a:t>
            </a:r>
            <a:endParaRPr lang="ro-RO" sz="2000" dirty="0">
              <a:solidFill>
                <a:schemeClr val="accent1">
                  <a:lumMod val="50000"/>
                </a:schemeClr>
              </a:solidFill>
            </a:endParaRPr>
          </a:p>
        </p:txBody>
      </p:sp>
      <p:pic>
        <p:nvPicPr>
          <p:cNvPr id="7" name="Picture 6" descr="418694_360998250642478_986940645_n.jpg"/>
          <p:cNvPicPr>
            <a:picLocks noChangeAspect="1"/>
          </p:cNvPicPr>
          <p:nvPr/>
        </p:nvPicPr>
        <p:blipFill>
          <a:blip r:embed="rId2" cstate="print"/>
          <a:stretch>
            <a:fillRect/>
          </a:stretch>
        </p:blipFill>
        <p:spPr>
          <a:xfrm>
            <a:off x="5410200" y="838200"/>
            <a:ext cx="2844800" cy="457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ro-RO" sz="3200" dirty="0" smtClean="0">
                <a:solidFill>
                  <a:srgbClr val="FF0000"/>
                </a:solidFill>
              </a:rPr>
              <a:t>			</a:t>
            </a:r>
            <a:r>
              <a:rPr lang="vi-VN" sz="3200" dirty="0" smtClean="0">
                <a:solidFill>
                  <a:schemeClr val="tx2">
                    <a:lumMod val="10000"/>
                  </a:schemeClr>
                </a:solidFill>
              </a:rPr>
              <a:t>În concluzie, portul oşenesc cu toate modificările survenite în el de-a lungul timpului, păstrează încă destul de bine, nu numai aspecte ale felului de viaţă, ci şi dinamismul şi efervescenţa de fiecare</a:t>
            </a:r>
            <a:r>
              <a:rPr lang="en-US" sz="3200" dirty="0" smtClean="0">
                <a:solidFill>
                  <a:schemeClr val="tx2">
                    <a:lumMod val="10000"/>
                  </a:schemeClr>
                </a:solidFill>
              </a:rPr>
              <a:t> </a:t>
            </a:r>
            <a:r>
              <a:rPr lang="ro-RO" sz="3200" dirty="0" smtClean="0">
                <a:solidFill>
                  <a:schemeClr val="tx2">
                    <a:lumMod val="10000"/>
                  </a:schemeClr>
                </a:solidFill>
              </a:rPr>
              <a:t>zi a</a:t>
            </a:r>
            <a:r>
              <a:rPr lang="en-US" sz="3200" dirty="0" smtClean="0">
                <a:solidFill>
                  <a:schemeClr val="tx2">
                    <a:lumMod val="10000"/>
                  </a:schemeClr>
                </a:solidFill>
              </a:rPr>
              <a:t> </a:t>
            </a:r>
            <a:r>
              <a:rPr lang="vi-VN" sz="3200" dirty="0" smtClean="0">
                <a:solidFill>
                  <a:schemeClr val="tx2">
                    <a:lumMod val="10000"/>
                  </a:schemeClr>
                </a:solidFill>
              </a:rPr>
              <a:t>acestuia.</a:t>
            </a:r>
            <a:endParaRPr lang="en-US" sz="3200" dirty="0">
              <a:solidFill>
                <a:schemeClr val="tx2">
                  <a:lumMod val="1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ro-RO" dirty="0" smtClean="0"/>
              <a:t>Portul popular-Elena Lupşan, Ed.Didactică şi Pedagocică 2006</a:t>
            </a:r>
            <a:endParaRPr lang="en-US" dirty="0" smtClean="0"/>
          </a:p>
          <a:p>
            <a:pPr lvl="0"/>
            <a:r>
              <a:rPr lang="en-US" u="sng" dirty="0" smtClean="0">
                <a:solidFill>
                  <a:srgbClr val="00B0F0"/>
                </a:solidFill>
                <a:hlinkClick r:id="rId2"/>
              </a:rPr>
              <a:t>http://www.satumare.insse.ro/main.php?id=440</a:t>
            </a:r>
            <a:endParaRPr lang="en-US" dirty="0" smtClean="0">
              <a:solidFill>
                <a:srgbClr val="00B0F0"/>
              </a:solidFill>
            </a:endParaRPr>
          </a:p>
          <a:p>
            <a:r>
              <a:rPr lang="en-US" u="sng" dirty="0" smtClean="0">
                <a:solidFill>
                  <a:srgbClr val="00B0F0"/>
                </a:solidFill>
                <a:hlinkClick r:id="rId3"/>
              </a:rPr>
              <a:t>https://www.google.ro/search?hl=ro&amp;site=imghp&amp;tbm=isch&amp;source=hp&amp;biw=1422&amp;bih=1032&amp;q=portul+traditional+osenesc&amp;oq=portul+traditional+osenesc&amp;gs_l=img.3...2633.2633.0.4124.1.1.0.0.0.0.84.84.1.1.0....0...1ac..32.img..1.0.0.n_puEX47Nxw#imgdi</a:t>
            </a:r>
            <a:endParaRPr lang="en-US" dirty="0">
              <a:solidFill>
                <a:srgbClr val="00B0F0"/>
              </a:solidFill>
            </a:endParaRPr>
          </a:p>
        </p:txBody>
      </p:sp>
      <p:sp>
        <p:nvSpPr>
          <p:cNvPr id="3" name="Title 2"/>
          <p:cNvSpPr>
            <a:spLocks noGrp="1"/>
          </p:cNvSpPr>
          <p:nvPr>
            <p:ph type="title"/>
          </p:nvPr>
        </p:nvSpPr>
        <p:spPr/>
        <p:txBody>
          <a:bodyPr/>
          <a:lstStyle/>
          <a:p>
            <a:r>
              <a:rPr lang="ro-RO" dirty="0" smtClean="0"/>
              <a:t>BIBLIOGRAFIE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214974"/>
          </a:xfrm>
        </p:spPr>
        <p:txBody>
          <a:bodyPr>
            <a:noAutofit/>
          </a:bodyPr>
          <a:lstStyle/>
          <a:p>
            <a:pPr algn="just"/>
            <a:r>
              <a:rPr lang="en-US" sz="2000" dirty="0" smtClean="0"/>
              <a:t>      </a:t>
            </a:r>
            <a:r>
              <a:rPr lang="vi-VN" sz="2000" dirty="0" smtClean="0"/>
              <a:t>Mai mult decât în orice împrejurare, oşenii poartă costumul lor popular la horă, la biserică, la sărbători tradiţionale şi ocazii folclorice. Cea mai conservatoare în păstrarea portului popular este partea feminină, care nu a eliminat nici o piesă a costumului ei, cu excepţia „zadiei", adică a şorţului, care astăzi se poartă mai rar. La bărbaţi şi tineri, din costumaţia lor tradiţională au dispărut mai multe piese. în primul rând aproape nimeni nu mai poartă astăzi „gaci", pantaloni trei sferturi foarte largi la picior şi sus, care, legaţi la brâu cu şnur, formau o sumedenie de cute egal repartizate în jurul şoldului. Piesa era, fără excepţie, din pânză de cânepă sau bumbac. De asemenea, „bonda cu cătători", împrumutată de la maramureşeni, a dispărut, după ce a fost purtată în zonă vreo 20 de ani. Bonda oşenească din pănură, dimie groasă, împodobită cu înflorituri şi şnururi colorate, şi-a reluat locul, însă şi ea se poartă rar. A dispărut din port mai peste tot „clopul ridicat", adică pălărioara din pâslă neagră, cu marginile întoarse drept în sus, aşa cum se mai păstrează încă astăzi în Târşolţ, Cămărzana, Lechinţa şi Gherţa, în cele mai multe sate din Oaş, clopul din pâslă a fost înlocuit cu cel din pai. </a:t>
            </a:r>
            <a:endParaRPr lang="en-US" sz="2000" dirty="0"/>
          </a:p>
        </p:txBody>
      </p:sp>
      <p:sp>
        <p:nvSpPr>
          <p:cNvPr id="2" name="Title 1"/>
          <p:cNvSpPr>
            <a:spLocks noGrp="1"/>
          </p:cNvSpPr>
          <p:nvPr>
            <p:ph type="title"/>
          </p:nvPr>
        </p:nvSpPr>
        <p:spPr>
          <a:xfrm>
            <a:off x="457200" y="152400"/>
            <a:ext cx="8229600" cy="919146"/>
          </a:xfrm>
        </p:spPr>
        <p:txBody>
          <a:bodyPr>
            <a:normAutofit/>
          </a:bodyPr>
          <a:lstStyle/>
          <a:p>
            <a:r>
              <a:rPr lang="ro-RO" sz="3600" dirty="0" smtClean="0">
                <a:solidFill>
                  <a:srgbClr val="FFFF00"/>
                </a:solidFill>
                <a:latin typeface="Arial Black" pitchFamily="34" charset="0"/>
              </a:rPr>
              <a:t>Portul</a:t>
            </a:r>
            <a:r>
              <a:rPr lang="ro-RO" sz="3600" dirty="0" smtClean="0">
                <a:latin typeface="Arial Black" pitchFamily="34" charset="0"/>
              </a:rPr>
              <a:t> </a:t>
            </a:r>
            <a:r>
              <a:rPr lang="ro-RO" sz="3600" dirty="0" smtClean="0">
                <a:solidFill>
                  <a:srgbClr val="FF0000"/>
                </a:solidFill>
                <a:latin typeface="Arial Black" pitchFamily="34" charset="0"/>
              </a:rPr>
              <a:t>tradiţional </a:t>
            </a:r>
            <a:r>
              <a:rPr lang="ro-RO" sz="3600" dirty="0" smtClean="0">
                <a:solidFill>
                  <a:srgbClr val="92D050"/>
                </a:solidFill>
                <a:latin typeface="Arial Black" pitchFamily="34" charset="0"/>
              </a:rPr>
              <a:t>oşenesc</a:t>
            </a:r>
            <a:endParaRPr lang="ro-RO" sz="3600" dirty="0">
              <a:solidFill>
                <a:srgbClr val="92D050"/>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52400"/>
            <a:ext cx="5143536" cy="4705359"/>
          </a:xfrm>
        </p:spPr>
        <p:txBody>
          <a:bodyPr>
            <a:noAutofit/>
          </a:bodyPr>
          <a:lstStyle/>
          <a:p>
            <a:pPr algn="just"/>
            <a:r>
              <a:rPr lang="en-US" sz="2400" dirty="0" smtClean="0"/>
              <a:t>     </a:t>
            </a:r>
            <a:r>
              <a:rPr lang="vi-VN" sz="2400" dirty="0" smtClean="0"/>
              <a:t>Cămaşa este simplă, făcută din pânză de cânepă sau bumbac, cu mânecile lungi şi largi. Partea din faţă este mai scurtă decât cea din spate. în unele sate (Certeze, Bixad) cămăşile se poartă cu „pumnişori", un fel de „partă" cu cusături foarte frumoase. Cândva, cămaşa se încingea cu curea lată, un fel de chimir; cu cât era mai scurtă cămaşa, cu atât cureaua era mai lată. Astăzi aceasta nu se mai poartă decât foarte rar, mai ales la lucru, protejându-i pe oşeni în muncile lor dure.</a:t>
            </a:r>
            <a:endParaRPr lang="en-US" sz="2400" dirty="0"/>
          </a:p>
        </p:txBody>
      </p:sp>
      <p:sp>
        <p:nvSpPr>
          <p:cNvPr id="2" name="Title 1"/>
          <p:cNvSpPr>
            <a:spLocks noGrp="1"/>
          </p:cNvSpPr>
          <p:nvPr>
            <p:ph type="title"/>
          </p:nvPr>
        </p:nvSpPr>
        <p:spPr>
          <a:xfrm>
            <a:off x="457200" y="5214950"/>
            <a:ext cx="4900618" cy="1071570"/>
          </a:xfrm>
        </p:spPr>
        <p:txBody>
          <a:bodyPr>
            <a:normAutofit fontScale="90000"/>
          </a:bodyPr>
          <a:lstStyle/>
          <a:p>
            <a:pPr algn="just"/>
            <a:r>
              <a:rPr lang="en-US" sz="2400" dirty="0" smtClean="0">
                <a:solidFill>
                  <a:srgbClr val="FF0000"/>
                </a:solidFill>
              </a:rPr>
              <a:t>    </a:t>
            </a:r>
            <a:r>
              <a:rPr lang="vi-VN" sz="2400" dirty="0" smtClean="0">
                <a:solidFill>
                  <a:srgbClr val="FF0000"/>
                </a:solidFill>
              </a:rPr>
              <a:t>La această costumaţie, „straiţa" era </a:t>
            </a:r>
            <a:r>
              <a:rPr lang="en-US" sz="2400" dirty="0" smtClean="0">
                <a:solidFill>
                  <a:srgbClr val="FF0000"/>
                </a:solidFill>
              </a:rPr>
              <a:t>                </a:t>
            </a:r>
            <a:r>
              <a:rPr lang="vi-VN" sz="2400" dirty="0" smtClean="0">
                <a:solidFill>
                  <a:srgbClr val="FF0000"/>
                </a:solidFill>
              </a:rPr>
              <a:t>nelipsită, unde se purta, fără excepţie,</a:t>
            </a:r>
            <a:r>
              <a:rPr lang="en-US" sz="2400" dirty="0" smtClean="0">
                <a:solidFill>
                  <a:srgbClr val="FF0000"/>
                </a:solidFill>
              </a:rPr>
              <a:t/>
            </a:r>
            <a:br>
              <a:rPr lang="en-US" sz="2400" dirty="0" smtClean="0">
                <a:solidFill>
                  <a:srgbClr val="FF0000"/>
                </a:solidFill>
              </a:rPr>
            </a:br>
            <a:r>
              <a:rPr lang="vi-VN" sz="2400" dirty="0" smtClean="0">
                <a:solidFill>
                  <a:srgbClr val="FF0000"/>
                </a:solidFill>
              </a:rPr>
              <a:t>cuţitul, batista sau tutunul pentru cei fumători</a:t>
            </a:r>
            <a:r>
              <a:rPr lang="en-US" sz="2000" dirty="0" smtClean="0"/>
              <a:t>.</a:t>
            </a:r>
            <a:endParaRPr lang="en-US" sz="2000" dirty="0"/>
          </a:p>
        </p:txBody>
      </p:sp>
      <p:pic>
        <p:nvPicPr>
          <p:cNvPr id="4" name="Picture 3" descr="OasMCM02-114x220.jpg"/>
          <p:cNvPicPr>
            <a:picLocks noChangeAspect="1"/>
          </p:cNvPicPr>
          <p:nvPr/>
        </p:nvPicPr>
        <p:blipFill>
          <a:blip r:embed="rId2" cstate="print"/>
          <a:stretch>
            <a:fillRect/>
          </a:stretch>
        </p:blipFill>
        <p:spPr>
          <a:xfrm>
            <a:off x="5486400" y="1071546"/>
            <a:ext cx="3207808" cy="5253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4643470" cy="5357850"/>
          </a:xfrm>
        </p:spPr>
        <p:txBody>
          <a:bodyPr>
            <a:normAutofit fontScale="92500" lnSpcReduction="10000"/>
          </a:bodyPr>
          <a:lstStyle/>
          <a:p>
            <a:pPr algn="just">
              <a:lnSpc>
                <a:spcPct val="160000"/>
              </a:lnSpc>
            </a:pPr>
            <a:r>
              <a:rPr lang="en-US" sz="2000" dirty="0" smtClean="0"/>
              <a:t>     </a:t>
            </a:r>
            <a:r>
              <a:rPr lang="vi-VN" sz="1900" dirty="0" smtClean="0"/>
              <a:t>Gacii de care am vorbit sunt înlocuiţi în timpul iernii prin „cioareci" de lână, pănură albă. Aceste două articole au tendinţa de înlocuire totală, cu pantalonul modern obişnuit. în picioare oşenii încalţă cizme din piele (pantofi mai rar), iar în zilele obişnuite folosesc mult cizmele de cauciuc. în nici un caz însă nu se mai încalţă opinci. Acestea au dispărut din port de toartă multă vreme. Mai demult, oşenii purtau şi suman de lână, ca un simbol al bogăţiei, care era obligatoriu şi în costumaţia mirilor, indiferent de anotimp</a:t>
            </a:r>
            <a:r>
              <a:rPr lang="en-US" sz="1900" dirty="0" smtClean="0"/>
              <a:t>.</a:t>
            </a:r>
            <a:endParaRPr lang="en-US" sz="1900" dirty="0"/>
          </a:p>
        </p:txBody>
      </p:sp>
      <p:sp>
        <p:nvSpPr>
          <p:cNvPr id="2" name="Title 1"/>
          <p:cNvSpPr>
            <a:spLocks noGrp="1"/>
          </p:cNvSpPr>
          <p:nvPr>
            <p:ph type="title"/>
          </p:nvPr>
        </p:nvSpPr>
        <p:spPr>
          <a:xfrm>
            <a:off x="457200" y="152400"/>
            <a:ext cx="8229600" cy="919146"/>
          </a:xfrm>
        </p:spPr>
        <p:txBody>
          <a:bodyPr/>
          <a:lstStyle/>
          <a:p>
            <a:r>
              <a:rPr smtClean="0"/>
              <a:t> "</a:t>
            </a:r>
            <a:r>
              <a:rPr lang="ro-RO" dirty="0" smtClean="0"/>
              <a:t>GACII</a:t>
            </a:r>
            <a:r>
              <a:rPr smtClean="0"/>
              <a:t>"</a:t>
            </a:r>
            <a:endParaRPr lang="en-US" dirty="0"/>
          </a:p>
        </p:txBody>
      </p:sp>
      <p:pic>
        <p:nvPicPr>
          <p:cNvPr id="4" name="Picture 3" descr="1551729_718122324878224_1716234733_n.jpg"/>
          <p:cNvPicPr>
            <a:picLocks noChangeAspect="1"/>
          </p:cNvPicPr>
          <p:nvPr/>
        </p:nvPicPr>
        <p:blipFill>
          <a:blip r:embed="rId2" cstate="print"/>
          <a:stretch>
            <a:fillRect/>
          </a:stretch>
        </p:blipFill>
        <p:spPr>
          <a:xfrm>
            <a:off x="5143504" y="1785926"/>
            <a:ext cx="3469623" cy="3571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72056" cy="4648200"/>
          </a:xfrm>
        </p:spPr>
        <p:txBody>
          <a:bodyPr>
            <a:normAutofit/>
          </a:bodyPr>
          <a:lstStyle/>
          <a:p>
            <a:pPr algn="just"/>
            <a:r>
              <a:rPr lang="en-US" sz="1600" dirty="0" smtClean="0"/>
              <a:t>    </a:t>
            </a:r>
            <a:r>
              <a:rPr lang="vi-VN" sz="1800" dirty="0" smtClean="0"/>
              <a:t>Femeile spuneam că sunt mai conservatoare în ceea ce priveşte portul. Acesta este la ele mult mai pitoresc decât </a:t>
            </a:r>
            <a:r>
              <a:rPr lang="en-US" sz="1800" dirty="0" smtClean="0"/>
              <a:t>l</a:t>
            </a:r>
            <a:r>
              <a:rPr lang="vi-VN" sz="1800" dirty="0" smtClean="0"/>
              <a:t>a bărbaţi. Pe cap găsim permanentul „chischineu", basma înflorată din material „de păr" foarte scump şi rar, procurat în exclusivitate din străinătate, la care se preferă culorile vii</a:t>
            </a:r>
            <a:r>
              <a:rPr lang="en-US" sz="1800" dirty="0" smtClean="0"/>
              <a:t>.</a:t>
            </a:r>
          </a:p>
          <a:p>
            <a:pPr algn="just"/>
            <a:r>
              <a:rPr lang="en-US" sz="1800" dirty="0" smtClean="0"/>
              <a:t>     </a:t>
            </a:r>
            <a:r>
              <a:rPr lang="vi-VN" sz="1800" dirty="0" smtClean="0"/>
              <a:t>„Cămeşa" se face din pânză, cu mâneca lungă şl largă </a:t>
            </a:r>
            <a:r>
              <a:rPr lang="en-US" sz="1800" dirty="0" smtClean="0"/>
              <a:t>l</a:t>
            </a:r>
            <a:r>
              <a:rPr lang="vi-VN" sz="1800" dirty="0" smtClean="0"/>
              <a:t>a cot, strânsă şi largă la pumn. Este ornamentată având cusături viu colorate, cu motive florale sau geometrice în jurul gâtului, unde găsim „cheptarul" cămeşii. Acesta are forma dreptunghiulară egal împărţit în faţă şi în spate. Cusături ornamentale se mai găsesc şi pe mânecă, atât pe partea ei exterioară, cât şi pe manşetă „pomnişor</a:t>
            </a:r>
            <a:r>
              <a:rPr lang="vi-VN" sz="1600" dirty="0" smtClean="0"/>
              <a:t>".</a:t>
            </a:r>
            <a:endParaRPr lang="en-US" sz="1600" dirty="0"/>
          </a:p>
        </p:txBody>
      </p:sp>
      <p:sp>
        <p:nvSpPr>
          <p:cNvPr id="2" name="Title 1"/>
          <p:cNvSpPr>
            <a:spLocks noGrp="1"/>
          </p:cNvSpPr>
          <p:nvPr>
            <p:ph type="title"/>
          </p:nvPr>
        </p:nvSpPr>
        <p:spPr/>
        <p:txBody>
          <a:bodyPr>
            <a:normAutofit/>
          </a:bodyPr>
          <a:lstStyle/>
          <a:p>
            <a:r>
              <a:rPr sz="4800" smtClean="0">
                <a:solidFill>
                  <a:srgbClr val="FF0000"/>
                </a:solidFill>
              </a:rPr>
              <a:t>Costumul femeiesc - o</a:t>
            </a:r>
            <a:r>
              <a:rPr lang="ro-RO" sz="4800" dirty="0" smtClean="0">
                <a:solidFill>
                  <a:srgbClr val="FF0000"/>
                </a:solidFill>
              </a:rPr>
              <a:t>şenesc</a:t>
            </a:r>
            <a:endParaRPr lang="en-US" sz="4800" dirty="0">
              <a:solidFill>
                <a:srgbClr val="FF0000"/>
              </a:solidFill>
            </a:endParaRPr>
          </a:p>
        </p:txBody>
      </p:sp>
      <p:pic>
        <p:nvPicPr>
          <p:cNvPr id="4" name="Picture 3" descr="199728_138741389528834_5185329_n.jpg"/>
          <p:cNvPicPr>
            <a:picLocks noChangeAspect="1"/>
          </p:cNvPicPr>
          <p:nvPr/>
        </p:nvPicPr>
        <p:blipFill>
          <a:blip r:embed="rId2" cstate="print"/>
          <a:stretch>
            <a:fillRect/>
          </a:stretch>
        </p:blipFill>
        <p:spPr>
          <a:xfrm>
            <a:off x="5867400" y="1524000"/>
            <a:ext cx="2209800" cy="45161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3886200" cy="6000792"/>
          </a:xfrm>
        </p:spPr>
        <p:txBody>
          <a:bodyPr>
            <a:noAutofit/>
          </a:bodyPr>
          <a:lstStyle/>
          <a:p>
            <a:pPr algn="just"/>
            <a:r>
              <a:rPr lang="vi-VN" sz="2400" dirty="0" smtClean="0">
                <a:solidFill>
                  <a:srgbClr val="FF0000"/>
                </a:solidFill>
              </a:rPr>
              <a:t>„Pindileul"</a:t>
            </a:r>
            <a:r>
              <a:rPr lang="vi-VN" sz="2400" dirty="0" smtClean="0">
                <a:solidFill>
                  <a:schemeClr val="tx2">
                    <a:lumMod val="75000"/>
                  </a:schemeClr>
                </a:solidFill>
              </a:rPr>
              <a:t>, fusta, se face tot din material ca şi cămeşa, împodobit de asemenea cu cusături pe poale şi în talie, unde găsim un brâu lat de la 10-14 cm, numit „pogmată", Aceste două piese sunt înlocuite cu bluza şi „sumnă" (tot fusta) din material înflorat şi viu colorat, asemănător cu ce</a:t>
            </a:r>
            <a:r>
              <a:rPr lang="en-US" sz="2400" dirty="0" smtClean="0">
                <a:solidFill>
                  <a:schemeClr val="tx2">
                    <a:lumMod val="75000"/>
                  </a:schemeClr>
                </a:solidFill>
              </a:rPr>
              <a:t>l</a:t>
            </a:r>
            <a:r>
              <a:rPr lang="vi-VN" sz="2400" dirty="0" smtClean="0">
                <a:solidFill>
                  <a:schemeClr val="tx2">
                    <a:lumMod val="75000"/>
                  </a:schemeClr>
                </a:solidFill>
              </a:rPr>
              <a:t> a</a:t>
            </a:r>
            <a:r>
              <a:rPr lang="en-US" sz="2400" dirty="0" smtClean="0">
                <a:solidFill>
                  <a:schemeClr val="tx2">
                    <a:lumMod val="75000"/>
                  </a:schemeClr>
                </a:solidFill>
              </a:rPr>
              <a:t>l</a:t>
            </a:r>
            <a:r>
              <a:rPr lang="vi-VN" sz="2400" dirty="0" smtClean="0">
                <a:solidFill>
                  <a:schemeClr val="tx2">
                    <a:lumMod val="75000"/>
                  </a:schemeClr>
                </a:solidFill>
              </a:rPr>
              <a:t> chischineului şi „zadiei". Piesele acestea sunt şi ele ornamentate cu şnururi viu colorate, „cipci" şi dantele, fiind preferate de fete </a:t>
            </a:r>
            <a:r>
              <a:rPr lang="vi-VN" sz="2400" dirty="0" smtClean="0">
                <a:solidFill>
                  <a:schemeClr val="tx2">
                    <a:lumMod val="75000"/>
                  </a:schemeClr>
                </a:solidFill>
              </a:rPr>
              <a:t>ş</a:t>
            </a:r>
            <a:r>
              <a:rPr lang="ro-RO" sz="2400" dirty="0" smtClean="0">
                <a:solidFill>
                  <a:schemeClr val="tx2">
                    <a:lumMod val="75000"/>
                  </a:schemeClr>
                </a:solidFill>
              </a:rPr>
              <a:t>i</a:t>
            </a:r>
            <a:r>
              <a:rPr lang="vi-VN" sz="2400" dirty="0" smtClean="0">
                <a:solidFill>
                  <a:schemeClr val="tx2">
                    <a:lumMod val="75000"/>
                  </a:schemeClr>
                </a:solidFill>
              </a:rPr>
              <a:t> </a:t>
            </a:r>
            <a:r>
              <a:rPr lang="vi-VN" sz="2400" dirty="0" smtClean="0">
                <a:solidFill>
                  <a:schemeClr val="tx2">
                    <a:lumMod val="75000"/>
                  </a:schemeClr>
                </a:solidFill>
              </a:rPr>
              <a:t>femeile tinere.</a:t>
            </a:r>
            <a:endParaRPr lang="en-US" sz="2400" dirty="0">
              <a:solidFill>
                <a:schemeClr val="tx2">
                  <a:lumMod val="75000"/>
                </a:schemeClr>
              </a:solidFill>
            </a:endParaRPr>
          </a:p>
        </p:txBody>
      </p:sp>
      <p:pic>
        <p:nvPicPr>
          <p:cNvPr id="4" name="Picture 3" descr="ghgggggg-293x219.jpg"/>
          <p:cNvPicPr>
            <a:picLocks noChangeAspect="1"/>
          </p:cNvPicPr>
          <p:nvPr/>
        </p:nvPicPr>
        <p:blipFill>
          <a:blip r:embed="rId2" cstate="print"/>
          <a:stretch>
            <a:fillRect/>
          </a:stretch>
        </p:blipFill>
        <p:spPr>
          <a:xfrm>
            <a:off x="4572000" y="1571612"/>
            <a:ext cx="3975970" cy="36433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425512_549150858496796_1122440046_n.jpg"/>
          <p:cNvPicPr>
            <a:picLocks noGrp="1" noChangeAspect="1"/>
          </p:cNvPicPr>
          <p:nvPr>
            <p:ph idx="1"/>
          </p:nvPr>
        </p:nvPicPr>
        <p:blipFill>
          <a:blip r:embed="rId2" cstate="print"/>
          <a:stretch>
            <a:fillRect/>
          </a:stretch>
        </p:blipFill>
        <p:spPr>
          <a:xfrm>
            <a:off x="304800" y="3505200"/>
            <a:ext cx="3962401" cy="2590800"/>
          </a:xfrm>
        </p:spPr>
      </p:pic>
      <p:sp>
        <p:nvSpPr>
          <p:cNvPr id="2" name="Title 1"/>
          <p:cNvSpPr>
            <a:spLocks noGrp="1"/>
          </p:cNvSpPr>
          <p:nvPr>
            <p:ph type="title"/>
          </p:nvPr>
        </p:nvSpPr>
        <p:spPr>
          <a:xfrm>
            <a:off x="457200" y="274638"/>
            <a:ext cx="8229600" cy="3154362"/>
          </a:xfrm>
        </p:spPr>
        <p:txBody>
          <a:bodyPr>
            <a:noAutofit/>
          </a:bodyPr>
          <a:lstStyle/>
          <a:p>
            <a:pPr algn="just"/>
            <a:r>
              <a:rPr lang="en-US" sz="2000" dirty="0" smtClean="0"/>
              <a:t>      </a:t>
            </a:r>
            <a:r>
              <a:rPr lang="ro-RO" sz="2000" dirty="0" smtClean="0"/>
              <a:t/>
            </a:r>
            <a:br>
              <a:rPr lang="ro-RO" sz="2000" dirty="0" smtClean="0"/>
            </a:br>
            <a:r>
              <a:rPr lang="ro-RO" sz="2000" dirty="0" smtClean="0"/>
              <a:t>	</a:t>
            </a:r>
            <a:r>
              <a:rPr lang="ro-RO" sz="2000" dirty="0" smtClean="0"/>
              <a:t/>
            </a:r>
            <a:br>
              <a:rPr lang="ro-RO" sz="2000" dirty="0" smtClean="0"/>
            </a:br>
            <a:r>
              <a:rPr lang="en-US" sz="2000" dirty="0" smtClean="0"/>
              <a:t> </a:t>
            </a:r>
            <a:r>
              <a:rPr lang="ro-RO" sz="2000" dirty="0" smtClean="0"/>
              <a:t>	</a:t>
            </a:r>
            <a:br>
              <a:rPr lang="ro-RO" sz="2000" dirty="0" smtClean="0"/>
            </a:br>
            <a:r>
              <a:rPr lang="vi-VN" sz="2400" dirty="0" smtClean="0">
                <a:solidFill>
                  <a:srgbClr val="FF0000"/>
                </a:solidFill>
              </a:rPr>
              <a:t>Ca </a:t>
            </a:r>
            <a:r>
              <a:rPr lang="vi-VN" sz="2400" dirty="0" smtClean="0">
                <a:solidFill>
                  <a:srgbClr val="FF0000"/>
                </a:solidFill>
              </a:rPr>
              <a:t>podoabă, oşeanca poartă </a:t>
            </a:r>
            <a:r>
              <a:rPr lang="en-US" sz="2400" dirty="0" smtClean="0">
                <a:solidFill>
                  <a:srgbClr val="FF0000"/>
                </a:solidFill>
              </a:rPr>
              <a:t>l</a:t>
            </a:r>
            <a:r>
              <a:rPr lang="vi-VN" sz="2400" dirty="0" smtClean="0">
                <a:solidFill>
                  <a:srgbClr val="FF0000"/>
                </a:solidFill>
              </a:rPr>
              <a:t>a gât celebra „zgardă" din mărgele mărunte </a:t>
            </a:r>
            <a:r>
              <a:rPr lang="vi-VN" sz="2400" dirty="0" smtClean="0">
                <a:solidFill>
                  <a:srgbClr val="FF0000"/>
                </a:solidFill>
              </a:rPr>
              <a:t>viu </a:t>
            </a:r>
            <a:r>
              <a:rPr lang="vi-VN" sz="2400" dirty="0" smtClean="0">
                <a:solidFill>
                  <a:srgbClr val="FF0000"/>
                </a:solidFill>
              </a:rPr>
              <a:t>colorate şi ţesute în aţă tare cu modele florale sau geometrice. </a:t>
            </a:r>
            <a:r>
              <a:rPr lang="en-US" sz="2400" dirty="0" smtClean="0">
                <a:solidFill>
                  <a:srgbClr val="FF0000"/>
                </a:solidFill>
              </a:rPr>
              <a:t>I</a:t>
            </a:r>
            <a:r>
              <a:rPr lang="vi-VN" sz="2400" dirty="0" smtClean="0">
                <a:solidFill>
                  <a:srgbClr val="FF0000"/>
                </a:solidFill>
              </a:rPr>
              <a:t>n zilele noastre podoabele oşencelor s-au înmulţit, fiind admirate şi purtate cu multă plăcere, obiecte de aur cum ar fi: inele, cercei, coliere, lănţişoare, pe care acestea </a:t>
            </a:r>
            <a:r>
              <a:rPr lang="en-US" sz="2400" dirty="0" smtClean="0">
                <a:solidFill>
                  <a:srgbClr val="FF0000"/>
                </a:solidFill>
              </a:rPr>
              <a:t>l</a:t>
            </a:r>
            <a:r>
              <a:rPr lang="vi-VN" sz="2400" dirty="0" smtClean="0">
                <a:solidFill>
                  <a:srgbClr val="FF0000"/>
                </a:solidFill>
              </a:rPr>
              <a:t>e etalează la diferite ocazii. Portul feminin este completat cu cizme din piele cu toc, folosite în sărbători, iar în rest, sandale şi pantofi obişnuiţi, care aduc un aspect de eleganţă. </a:t>
            </a:r>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pic>
        <p:nvPicPr>
          <p:cNvPr id="6" name="Picture 5" descr="181076_540044106017333_224934614_n.jpg"/>
          <p:cNvPicPr>
            <a:picLocks noChangeAspect="1"/>
          </p:cNvPicPr>
          <p:nvPr/>
        </p:nvPicPr>
        <p:blipFill>
          <a:blip r:embed="rId3" cstate="print"/>
          <a:stretch>
            <a:fillRect/>
          </a:stretch>
        </p:blipFill>
        <p:spPr>
          <a:xfrm>
            <a:off x="4687019" y="3548082"/>
            <a:ext cx="4025660" cy="2667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496" y="642918"/>
            <a:ext cx="4762504" cy="5834082"/>
          </a:xfrm>
        </p:spPr>
        <p:txBody>
          <a:bodyPr>
            <a:noAutofit/>
          </a:bodyPr>
          <a:lstStyle/>
          <a:p>
            <a:pPr algn="just"/>
            <a:r>
              <a:rPr lang="en-US" sz="2000" dirty="0" smtClean="0">
                <a:solidFill>
                  <a:srgbClr val="FFFF00"/>
                </a:solidFill>
              </a:rPr>
              <a:t>      </a:t>
            </a:r>
            <a:r>
              <a:rPr lang="vi-VN" sz="2000" dirty="0" smtClean="0">
                <a:solidFill>
                  <a:srgbClr val="FFFF00"/>
                </a:solidFill>
              </a:rPr>
              <a:t>Păstrători ai unor valori etno-culturale autentice, oșenii au reușit să transmită din generație în generație ceea ce are mai de preț un popor: limba, portul și datinile strămoșești. Țara Oașului a devenit celebră prin portul popular, prin arta, muzica și dansul specific oșenesc, care se desfășoară privirilor în special cu ocazia unor evenimente deosebite: nunți, hore, șezători, sâmbre,</a:t>
            </a:r>
            <a:r>
              <a:rPr lang="en-US" sz="2000" dirty="0" smtClean="0">
                <a:solidFill>
                  <a:srgbClr val="FFFF00"/>
                </a:solidFill>
              </a:rPr>
              <a:t> </a:t>
            </a:r>
            <a:r>
              <a:rPr lang="vi-VN" sz="2000" dirty="0" smtClean="0">
                <a:solidFill>
                  <a:srgbClr val="FFFF00"/>
                </a:solidFill>
              </a:rPr>
              <a:t>și alte sărbători. Nunta oșenească reprezintă una dintre cele mai spectaculoase elemente ale culturii populare din nord-vestul Transilvaniei</a:t>
            </a:r>
            <a:r>
              <a:rPr lang="vi-VN" sz="2000" dirty="0" smtClean="0">
                <a:solidFill>
                  <a:srgbClr val="FFFF00"/>
                </a:solidFill>
              </a:rPr>
              <a:t>.</a:t>
            </a:r>
            <a:r>
              <a:rPr lang="ro-RO" sz="2000" dirty="0" smtClean="0">
                <a:solidFill>
                  <a:srgbClr val="FFFF00"/>
                </a:solidFill>
              </a:rPr>
              <a:t> </a:t>
            </a:r>
            <a:r>
              <a:rPr lang="vi-VN" sz="2000" dirty="0" smtClean="0">
                <a:solidFill>
                  <a:srgbClr val="FFFF00"/>
                </a:solidFill>
              </a:rPr>
              <a:t>Pregătit </a:t>
            </a:r>
            <a:r>
              <a:rPr lang="vi-VN" sz="2000" dirty="0" smtClean="0">
                <a:solidFill>
                  <a:srgbClr val="FFFF00"/>
                </a:solidFill>
              </a:rPr>
              <a:t>din timp de tineri și de părinți, acest moment este polivalent, având implicații în viața socială a comunității, în sistemul de moștenire a averii, în viața economică a familiilor în cauză. </a:t>
            </a:r>
            <a:endParaRPr lang="en-US" sz="2000" dirty="0">
              <a:solidFill>
                <a:srgbClr val="FFFF00"/>
              </a:solidFill>
            </a:endParaRPr>
          </a:p>
        </p:txBody>
      </p:sp>
      <p:pic>
        <p:nvPicPr>
          <p:cNvPr id="4" name="Picture 3" descr="100_9592-300x224.jpg"/>
          <p:cNvPicPr>
            <a:picLocks noChangeAspect="1"/>
          </p:cNvPicPr>
          <p:nvPr/>
        </p:nvPicPr>
        <p:blipFill>
          <a:blip r:embed="rId2" cstate="print"/>
          <a:stretch>
            <a:fillRect/>
          </a:stretch>
        </p:blipFill>
        <p:spPr>
          <a:xfrm>
            <a:off x="714347" y="1428736"/>
            <a:ext cx="3172411" cy="32147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64727_349127028501668_19069082_n.jpg"/>
          <p:cNvPicPr>
            <a:picLocks noGrp="1" noChangeAspect="1"/>
          </p:cNvPicPr>
          <p:nvPr>
            <p:ph idx="1"/>
          </p:nvPr>
        </p:nvPicPr>
        <p:blipFill>
          <a:blip r:embed="rId2" cstate="print"/>
          <a:srcRect l="17623" t="8418" r="14403" b="10768"/>
          <a:stretch>
            <a:fillRect/>
          </a:stretch>
        </p:blipFill>
        <p:spPr>
          <a:xfrm>
            <a:off x="914400" y="1600200"/>
            <a:ext cx="2667000" cy="4199467"/>
          </a:xfrm>
        </p:spPr>
      </p:pic>
      <p:sp>
        <p:nvSpPr>
          <p:cNvPr id="2" name="Title 1"/>
          <p:cNvSpPr>
            <a:spLocks noGrp="1"/>
          </p:cNvSpPr>
          <p:nvPr>
            <p:ph type="title"/>
          </p:nvPr>
        </p:nvSpPr>
        <p:spPr/>
        <p:txBody>
          <a:bodyPr>
            <a:normAutofit/>
          </a:bodyPr>
          <a:lstStyle/>
          <a:p>
            <a:r>
              <a:rPr lang="ro-RO" sz="3600" dirty="0" smtClean="0">
                <a:solidFill>
                  <a:srgbClr val="FF0000"/>
                </a:solidFill>
                <a:latin typeface="Arial Black" pitchFamily="34" charset="0"/>
              </a:rPr>
              <a:t>Asemănări şi deosebiri între costumul nou şi cel vechi</a:t>
            </a:r>
            <a:r>
              <a:rPr sz="3600" smtClean="0">
                <a:solidFill>
                  <a:srgbClr val="FF0000"/>
                </a:solidFill>
                <a:latin typeface="Arial Black" pitchFamily="34" charset="0"/>
              </a:rPr>
              <a:t>:</a:t>
            </a:r>
            <a:endParaRPr lang="ro-RO" sz="3600" dirty="0">
              <a:solidFill>
                <a:srgbClr val="FF0000"/>
              </a:solidFill>
              <a:latin typeface="Arial Black" pitchFamily="34" charset="0"/>
            </a:endParaRPr>
          </a:p>
        </p:txBody>
      </p:sp>
      <p:pic>
        <p:nvPicPr>
          <p:cNvPr id="5" name="Picture 4" descr="1555675_610734995648162_983835909_n.jpg"/>
          <p:cNvPicPr>
            <a:picLocks noChangeAspect="1"/>
          </p:cNvPicPr>
          <p:nvPr/>
        </p:nvPicPr>
        <p:blipFill>
          <a:blip r:embed="rId3" cstate="print"/>
          <a:srcRect l="5556" t="5555" r="8519"/>
          <a:stretch>
            <a:fillRect/>
          </a:stretch>
        </p:blipFill>
        <p:spPr>
          <a:xfrm>
            <a:off x="4572000" y="1676400"/>
            <a:ext cx="3234466" cy="435916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371</TotalTime>
  <Words>1024</Words>
  <Application>Microsoft Office PowerPoint</Application>
  <PresentationFormat>On-screen Show (4:3)</PresentationFormat>
  <Paragraphs>22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GENERALITĂŢI  despre PORTUL OŞENESC</vt:lpstr>
      <vt:lpstr>Portul tradiţional oşenesc</vt:lpstr>
      <vt:lpstr>    La această costumaţie, „straiţa" era                 nelipsită, unde se purta, fără excepţie, cuţitul, batista sau tutunul pentru cei fumători.</vt:lpstr>
      <vt:lpstr> "GACII"</vt:lpstr>
      <vt:lpstr>Costumul femeiesc - oşenesc</vt:lpstr>
      <vt:lpstr>Slide 6</vt:lpstr>
      <vt:lpstr>            Ca podoabă, oşeanca poartă la gât celebra „zgardă" din mărgele mărunte viu colorate şi ţesute în aţă tare cu modele florale sau geometrice. In zilele noastre podoabele oşencelor s-au înmulţit, fiind admirate şi purtate cu multă plăcere, obiecte de aur cum ar fi: inele, cercei, coliere, lănţişoare, pe care acestea le etalează la diferite ocazii. Portul feminin este completat cu cizme din piele cu toc, folosite în sărbători, iar în rest, sandale şi pantofi obişnuiţi, care aduc un aspect de eleganţă.  </vt:lpstr>
      <vt:lpstr>Slide 8</vt:lpstr>
      <vt:lpstr>Asemănări şi deosebiri între costumul nou şi cel vechi:</vt:lpstr>
      <vt:lpstr>Cununa pe care o confecţionau bunicii sau străbunicii noştri era lucrată manual în totalitate. Atât cununa cât şi costumul era confecţionat  acasă de la femeiile mai în vârstă până la fetele nemăritate,  materialul (panza) o torceau , cipciile si şnururile  erau  făcute cu "acu cipci". </vt:lpstr>
      <vt:lpstr>Slide 11</vt:lpstr>
      <vt:lpstr>BIBLIOGRAFIE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Lary</dc:creator>
  <cp:lastModifiedBy>Cristian</cp:lastModifiedBy>
  <cp:revision>21</cp:revision>
  <dcterms:created xsi:type="dcterms:W3CDTF">2014-01-31T02:10:17Z</dcterms:created>
  <dcterms:modified xsi:type="dcterms:W3CDTF">2014-02-17T16:42:18Z</dcterms:modified>
</cp:coreProperties>
</file>