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6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EAE979B-ABF3-4DA7-8043-749A6396092D}" type="datetimeFigureOut">
              <a:rPr lang="en-US"/>
              <a:pPr>
                <a:defRPr/>
              </a:pPr>
              <a:t>10/12/2013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516FD99-7780-46A2-99BF-345BD060F5F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160C631-C06E-497B-AAFC-872A9984D76A}" type="datetimeFigureOut">
              <a:rPr lang="en-US"/>
              <a:pPr>
                <a:defRPr/>
              </a:pPr>
              <a:t>10/12/2013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2B3A31-D797-423D-9E46-8EBBD6FE3A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EC38586-1141-41D0-BC27-D2480D038862}" type="datetimeFigureOut">
              <a:rPr lang="en-US"/>
              <a:pPr>
                <a:defRPr/>
              </a:pPr>
              <a:t>10/12/2013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C2CA7E-A909-4FD9-804A-5A58709040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143DE67-EC0B-4B55-AE18-B1C19800FE09}" type="datetimeFigureOut">
              <a:rPr lang="en-US"/>
              <a:pPr>
                <a:defRPr/>
              </a:pPr>
              <a:t>10/12/2013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966E2B-4EE3-49CE-BC37-AC22EBDC64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E5F63D-4E70-41F9-8ABF-98FFBC7960A2}" type="datetimeFigureOut">
              <a:rPr lang="en-US"/>
              <a:pPr>
                <a:defRPr/>
              </a:pPr>
              <a:t>10/12/2013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0D56B6-CA26-4E0A-AB5E-1DA190EA0A1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9218457-1220-4115-8156-8600D8BDE17B}" type="datetimeFigureOut">
              <a:rPr lang="en-US"/>
              <a:pPr>
                <a:defRPr/>
              </a:pPr>
              <a:t>10/12/2013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E5EDE21-48A5-4280-AE3C-BA87056725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6774FD5-B8A4-47A0-A243-2DAC77201095}" type="datetimeFigureOut">
              <a:rPr lang="en-US"/>
              <a:pPr>
                <a:defRPr/>
              </a:pPr>
              <a:t>10/12/2013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630B8AB-34E4-4D47-9DEB-C2233883D2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97E7972-771E-439D-AB90-E1A8B5DF2AEC}" type="datetimeFigureOut">
              <a:rPr lang="en-US"/>
              <a:pPr>
                <a:defRPr/>
              </a:pPr>
              <a:t>10/12/2013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39E7558-DD36-430A-8E9D-8535CDA1F2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03FA2ED-F642-447B-A35C-ED6EFFF3A115}" type="datetimeFigureOut">
              <a:rPr lang="en-US"/>
              <a:pPr>
                <a:defRPr/>
              </a:pPr>
              <a:t>10/12/2013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31B3B35-1222-4423-A9B6-4139744F61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10864CB-9001-4E21-B35A-9B382E8CBDC6}" type="datetimeFigureOut">
              <a:rPr lang="en-US"/>
              <a:pPr>
                <a:defRPr/>
              </a:pPr>
              <a:t>10/12/2013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9E1B0AC-D87E-4C27-9C63-405DAF9AE1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94C6B5E-600B-4B9C-AB37-55410FFDEE14}" type="datetimeFigureOut">
              <a:rPr lang="en-US"/>
              <a:pPr>
                <a:defRPr/>
              </a:pPr>
              <a:t>10/12/2013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0C4C6FB-98B5-4CAC-B595-6254C57490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197CEFD8-8C29-46BD-ADB9-D0069752730E}" type="datetimeFigureOut">
              <a:rPr lang="en-US"/>
              <a:pPr>
                <a:defRPr/>
              </a:pPr>
              <a:t>10/12/2013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52FB3ED-C6EC-47F6-BC3F-01CB6BA474C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76" r:id="rId1"/>
    <p:sldLayoutId id="2147483875" r:id="rId2"/>
    <p:sldLayoutId id="2147483877" r:id="rId3"/>
    <p:sldLayoutId id="2147483874" r:id="rId4"/>
    <p:sldLayoutId id="2147483873" r:id="rId5"/>
    <p:sldLayoutId id="2147483872" r:id="rId6"/>
    <p:sldLayoutId id="2147483871" r:id="rId7"/>
    <p:sldLayoutId id="2147483870" r:id="rId8"/>
    <p:sldLayoutId id="2147483878" r:id="rId9"/>
    <p:sldLayoutId id="2147483869" r:id="rId10"/>
    <p:sldLayoutId id="2147483868"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I:\Salvati%20Natura\04%20-%20Blinded%20by%20your%20love.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audio" Target="file:///I:\Salvati%20Natura\16%20-%20ABBA%20-%20One%20Of%20Us.mp3"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851648" cy="1828800"/>
          </a:xfrm>
        </p:spPr>
        <p:txBody>
          <a:bodyPr/>
          <a:lstStyle/>
          <a:p>
            <a:pPr fontAlgn="auto">
              <a:spcAft>
                <a:spcPts val="0"/>
              </a:spcAft>
              <a:defRPr/>
            </a:pPr>
            <a:r>
              <a:rPr lang="en-US" sz="9600" dirty="0" err="1" smtClean="0">
                <a:effectLst>
                  <a:outerShdw blurRad="50800" dist="38100" dir="5400000" algn="t" rotWithShape="0">
                    <a:prstClr val="black">
                      <a:alpha val="40000"/>
                    </a:prstClr>
                  </a:outerShdw>
                  <a:reflection blurRad="6350" stA="55000" endA="300" endPos="45500" dir="5400000" sy="-100000" algn="bl" rotWithShape="0"/>
                </a:effectLst>
              </a:rPr>
              <a:t>Salvati</a:t>
            </a:r>
            <a:r>
              <a:rPr lang="en-US" sz="9600" dirty="0" smtClean="0">
                <a:effectLst>
                  <a:outerShdw blurRad="38100" dist="25400" dir="5400000" algn="tl" rotWithShape="0">
                    <a:srgbClr val="000000">
                      <a:alpha val="43000"/>
                    </a:srgbClr>
                  </a:outerShdw>
                  <a:reflection blurRad="6350" stA="55000" endA="300" endPos="45500" dir="5400000" sy="-100000" algn="bl" rotWithShape="0"/>
                </a:effectLst>
              </a:rPr>
              <a:t> </a:t>
            </a:r>
            <a:r>
              <a:rPr lang="en-US" sz="9600" dirty="0" err="1" smtClean="0">
                <a:effectLst>
                  <a:outerShdw blurRad="38100" dist="25400" dir="5400000" algn="tl" rotWithShape="0">
                    <a:srgbClr val="000000">
                      <a:alpha val="43000"/>
                    </a:srgbClr>
                  </a:outerShdw>
                  <a:reflection blurRad="6350" stA="55000" endA="300" endPos="45500" dir="5400000" sy="-100000" algn="bl" rotWithShape="0"/>
                </a:effectLst>
              </a:rPr>
              <a:t>natura</a:t>
            </a:r>
            <a:r>
              <a:rPr lang="en-US" sz="9600" dirty="0" smtClean="0">
                <a:effectLst>
                  <a:outerShdw blurRad="38100" dist="25400" dir="5400000" algn="tl" rotWithShape="0">
                    <a:srgbClr val="000000">
                      <a:alpha val="43000"/>
                    </a:srgbClr>
                  </a:outerShdw>
                  <a:reflection blurRad="6350" stA="55000" endA="300" endPos="45500" dir="5400000" sy="-100000" algn="bl" rotWithShape="0"/>
                </a:effectLst>
              </a:rPr>
              <a:t>!</a:t>
            </a:r>
            <a:endParaRPr lang="en-US" sz="9600" dirty="0">
              <a:effectLst>
                <a:outerShdw blurRad="38100" dist="25400" dir="5400000" algn="tl" rotWithShape="0">
                  <a:srgbClr val="000000">
                    <a:alpha val="43000"/>
                  </a:srgbClr>
                </a:outerShdw>
                <a:reflection blurRad="6350" stA="55000" endA="300" endPos="45500" dir="5400000" sy="-100000" algn="bl" rotWithShape="0"/>
              </a:effectLst>
            </a:endParaRPr>
          </a:p>
        </p:txBody>
      </p:sp>
      <p:pic>
        <p:nvPicPr>
          <p:cNvPr id="4" name="Picture 3" descr="tree-planting_325.jpg"/>
          <p:cNvPicPr>
            <a:picLocks noChangeAspect="1"/>
          </p:cNvPicPr>
          <p:nvPr/>
        </p:nvPicPr>
        <p:blipFill>
          <a:blip r:embed="rId3" cstate="print"/>
          <a:stretch>
            <a:fillRect/>
          </a:stretch>
        </p:blipFill>
        <p:spPr>
          <a:xfrm>
            <a:off x="2362200" y="3352800"/>
            <a:ext cx="4572000" cy="3028950"/>
          </a:xfrm>
          <a:prstGeom prst="rect">
            <a:avLst/>
          </a:prstGeom>
          <a:ln>
            <a:noFill/>
          </a:ln>
          <a:effectLst>
            <a:softEdge rad="112500"/>
          </a:effectLst>
        </p:spPr>
      </p:pic>
      <p:pic>
        <p:nvPicPr>
          <p:cNvPr id="5" name="04 - Blinded by your love.mp3">
            <a:hlinkClick r:id="" action="ppaction://media"/>
          </p:cNvPr>
          <p:cNvPicPr>
            <a:picLocks noRot="1" noChangeAspect="1"/>
          </p:cNvPicPr>
          <p:nvPr>
            <a:audioFile r:link="rId1"/>
          </p:nvPr>
        </p:nvPicPr>
        <p:blipFill>
          <a:blip r:embed="rId4"/>
          <a:srcRect/>
          <a:stretch>
            <a:fillRect/>
          </a:stretch>
        </p:blipFill>
        <p:spPr bwMode="auto">
          <a:xfrm>
            <a:off x="152400" y="228600"/>
            <a:ext cx="304800" cy="3048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19200"/>
            <a:ext cx="4038600" cy="5135563"/>
          </a:xfrm>
        </p:spPr>
        <p:txBody>
          <a:bodyPr>
            <a:normAutofit fontScale="92500" lnSpcReduction="10000"/>
          </a:bodyPr>
          <a:lstStyle/>
          <a:p>
            <a:pPr marL="274320" indent="-274320" fontAlgn="auto">
              <a:spcAft>
                <a:spcPts val="0"/>
              </a:spcAft>
              <a:buClr>
                <a:schemeClr val="accent3"/>
              </a:buClr>
              <a:buFont typeface="Wingdings 2"/>
              <a:buChar char=""/>
              <a:defRPr/>
            </a:pPr>
            <a:r>
              <a:rPr lang="vi-VN" dirty="0" smtClean="0"/>
              <a:t>Fără pomi,plante,verdeaţă, lumea ar fi cuprinsă de un întuneric sumbru, poluarea s-ar răvăşi asupra mediului şi în acelaşi timp asupra noastră, iar cantitatea de oxigen ar scădea din ce în ce mai mult.Cu alte cuvnte,noi,oamenii am trăi in dezordine şi într-un haos total, până când vom dispărea de pe faţa Pământului în lipsa cantităţii de oxigen şi mai ales a poluării excesive.</a:t>
            </a:r>
            <a:endParaRPr lang="en-US" dirty="0"/>
          </a:p>
        </p:txBody>
      </p:sp>
      <p:pic>
        <p:nvPicPr>
          <p:cNvPr id="7" name="Content Placeholder 6" descr="poluare.jpg"/>
          <p:cNvPicPr>
            <a:picLocks noGrp="1" noChangeAspect="1"/>
          </p:cNvPicPr>
          <p:nvPr>
            <p:ph sz="half" idx="2"/>
          </p:nvPr>
        </p:nvPicPr>
        <p:blipFill>
          <a:blip r:embed="rId2" cstate="print"/>
          <a:stretch>
            <a:fillRect/>
          </a:stretch>
        </p:blipFill>
        <p:spPr>
          <a:xfrm>
            <a:off x="4343400" y="1143000"/>
            <a:ext cx="4572000" cy="51054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19200"/>
            <a:ext cx="4038600" cy="4800600"/>
          </a:xfrm>
        </p:spPr>
        <p:txBody>
          <a:bodyPr>
            <a:normAutofit lnSpcReduction="10000"/>
          </a:bodyPr>
          <a:lstStyle/>
          <a:p>
            <a:pPr marL="274320" indent="-274320" fontAlgn="auto">
              <a:spcAft>
                <a:spcPts val="0"/>
              </a:spcAft>
              <a:buClr>
                <a:schemeClr val="accent3"/>
              </a:buClr>
              <a:buFont typeface="Wingdings 2"/>
              <a:buChar char=""/>
              <a:defRPr/>
            </a:pP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Natura</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e o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comoara</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ce</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trebuie</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pastrata</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Natura</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trebuie</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salvata</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nu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poluata</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endParaRPr>
          </a:p>
        </p:txBody>
      </p:sp>
      <p:pic>
        <p:nvPicPr>
          <p:cNvPr id="5" name="Content Placeholder 4" descr="natura-1015_10073427007b5e.jpg"/>
          <p:cNvPicPr>
            <a:picLocks noGrp="1" noChangeAspect="1"/>
          </p:cNvPicPr>
          <p:nvPr>
            <p:ph sz="half" idx="2"/>
          </p:nvPr>
        </p:nvPicPr>
        <p:blipFill>
          <a:blip r:embed="rId2" cstate="print"/>
          <a:stretch>
            <a:fillRect/>
          </a:stretch>
        </p:blipFill>
        <p:spPr>
          <a:xfrm>
            <a:off x="4267200" y="838200"/>
            <a:ext cx="4648200" cy="54102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990600"/>
            <a:ext cx="7086600" cy="3791712"/>
          </a:xfrm>
        </p:spPr>
        <p:txBody>
          <a:bodyPr>
            <a:noAutofit/>
          </a:bodyPr>
          <a:lstStyle/>
          <a:p>
            <a:pPr fontAlgn="auto">
              <a:spcAft>
                <a:spcPts val="0"/>
              </a:spcAft>
              <a:defRPr/>
            </a:pP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si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totusi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eu</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cred</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ca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oamenii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sunt</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buni.VoM</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reusi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sa</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salvAM</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natura</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b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pentru</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ca,</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TOTUL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STA IN MAINILE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NOASTRE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endParaRPr>
          </a:p>
        </p:txBody>
      </p:sp>
      <p:pic>
        <p:nvPicPr>
          <p:cNvPr id="7" name="Content Placeholder 6" descr="save-the-planet.gif"/>
          <p:cNvPicPr>
            <a:picLocks noGrp="1" noChangeAspect="1"/>
          </p:cNvPicPr>
          <p:nvPr>
            <p:ph idx="1"/>
          </p:nvPr>
        </p:nvPicPr>
        <p:blipFill>
          <a:blip r:embed="rId2" cstate="print"/>
          <a:stretch>
            <a:fillRect/>
          </a:stretch>
        </p:blipFill>
        <p:spPr>
          <a:xfrm>
            <a:off x="4495800" y="2133600"/>
            <a:ext cx="4389437" cy="4389437"/>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133600"/>
            <a:ext cx="7851648" cy="1828800"/>
          </a:xfrm>
        </p:spPr>
        <p:txBody>
          <a:bodyPr>
            <a:prstTxWarp prst="textPlain">
              <a:avLst/>
            </a:prstTxWarp>
            <a:sp3d extrusionH="57150" prstMaterial="flat">
              <a:bevelT w="38100" h="38100"/>
              <a:contourClr>
                <a:schemeClr val="tx2"/>
              </a:contourClr>
            </a:sp3d>
          </a:bodyPr>
          <a:lstStyle/>
          <a:p>
            <a:pPr fontAlgn="auto">
              <a:spcAft>
                <a:spcPts val="0"/>
              </a:spcAft>
              <a:defRPr/>
            </a:pPr>
            <a:r>
              <a:rPr lang="en-US" sz="9600" dirty="0" err="1" smtClean="0">
                <a:effectLst>
                  <a:reflection blurRad="6350" stA="60000" endA="900" endPos="58000" dir="5400000" sy="-100000" algn="bl" rotWithShape="0"/>
                </a:effectLst>
                <a:latin typeface="Algerian" pitchFamily="82" charset="0"/>
                <a:cs typeface="Times New Roman" pitchFamily="18" charset="0"/>
              </a:rPr>
              <a:t>Sfarsit</a:t>
            </a:r>
            <a:endParaRPr lang="en-US" sz="9600" dirty="0">
              <a:effectLst>
                <a:reflection blurRad="6350" stA="60000" endA="900" endPos="58000" dir="5400000" sy="-100000" algn="bl" rotWithShape="0"/>
              </a:effectLst>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pPr algn="ctr" fontAlgn="auto">
              <a:spcAft>
                <a:spcPts val="0"/>
              </a:spcAft>
              <a:defRPr/>
            </a:pP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Natura</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endParaRPr>
          </a:p>
        </p:txBody>
      </p:sp>
      <p:sp>
        <p:nvSpPr>
          <p:cNvPr id="5" name="Content Placeholder 4"/>
          <p:cNvSpPr>
            <a:spLocks noGrp="1"/>
          </p:cNvSpPr>
          <p:nvPr>
            <p:ph sz="half" idx="1"/>
          </p:nvPr>
        </p:nvSpPr>
        <p:spPr>
          <a:xfrm>
            <a:off x="457200" y="1447800"/>
            <a:ext cx="4038600" cy="4906963"/>
          </a:xfrm>
        </p:spPr>
        <p:txBody>
          <a:bodyPr/>
          <a:lstStyle/>
          <a:p>
            <a:r>
              <a:rPr lang="en-US" sz="1900" smtClean="0"/>
              <a:t>Natura ne daruieste cu bucurie si simplitate, din plin, neconditionat, toate bunurile sale. Dar, de cele mai multe ori, omul n-a stiut sau a uitat sa protejeze aceste daruri pentru el si pentru generatiile urmatoare.</a:t>
            </a:r>
          </a:p>
          <a:p>
            <a:r>
              <a:rPr lang="en-US" sz="1900" smtClean="0"/>
              <a:t>In conditiile epocii contemporane, caracterizate prin crestere demografica, industrializare si prin actiunea deseori necontrolata a omului asupra mediului, se pune tot mai acut problema protectiei mediului inconjurator. In aceasta problema latura educativa are un rol determinant.</a:t>
            </a:r>
          </a:p>
        </p:txBody>
      </p:sp>
      <p:pic>
        <p:nvPicPr>
          <p:cNvPr id="7" name="Content Placeholder 6" descr="992645_493699217395057_1969665538_n.jpg"/>
          <p:cNvPicPr>
            <a:picLocks noGrp="1" noChangeAspect="1"/>
          </p:cNvPicPr>
          <p:nvPr>
            <p:ph sz="half" idx="2"/>
          </p:nvPr>
        </p:nvPicPr>
        <p:blipFill>
          <a:blip r:embed="rId2" cstate="print"/>
          <a:stretch>
            <a:fillRect/>
          </a:stretch>
        </p:blipFill>
        <p:spPr>
          <a:xfrm>
            <a:off x="4953000" y="1447800"/>
            <a:ext cx="3733800" cy="4839697"/>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143000"/>
            <a:ext cx="4038600" cy="5211763"/>
          </a:xfrm>
        </p:spPr>
        <p:txBody>
          <a:bodyPr/>
          <a:lstStyle/>
          <a:p>
            <a:r>
              <a:rPr lang="en-US" sz="1900" smtClean="0"/>
              <a:t>Educatia pentru mediu ne priveste in egala masura pe toti, adulti sau copii, iar problema., desi nu e noua, se pune tot mai acut, devenind obiect de studiu la unele clase, sau obiectiv in cadrul unor discipline ca stiinte, chimie, biologie, geografie,etc.</a:t>
            </a:r>
          </a:p>
          <a:p>
            <a:r>
              <a:rPr lang="en-US" sz="1900" smtClean="0"/>
              <a:t>Daca ne intrebam ce sansa are educatia pentru mediu intr-o lume manata de interese materiale si ce efecte ar avea, nu trebuie sa fim parasiti de optimism, sa fim convinsi ca, inceputa de la cea mai frageda varsta, educatia ecologica are sanse mari.</a:t>
            </a:r>
          </a:p>
        </p:txBody>
      </p:sp>
      <p:pic>
        <p:nvPicPr>
          <p:cNvPr id="8" name="Content Placeholder 7" descr="1384706_493706250727687_616864210_n.jpg"/>
          <p:cNvPicPr>
            <a:picLocks noGrp="1" noChangeAspect="1"/>
          </p:cNvPicPr>
          <p:nvPr>
            <p:ph sz="half" idx="2"/>
          </p:nvPr>
        </p:nvPicPr>
        <p:blipFill>
          <a:blip r:embed="rId2"/>
          <a:stretch>
            <a:fillRect/>
          </a:stretch>
        </p:blipFill>
        <p:spPr>
          <a:xfrm>
            <a:off x="4953000" y="1219200"/>
            <a:ext cx="3733800" cy="2797175"/>
          </a:xfrm>
          <a:effectLst>
            <a:outerShdw blurRad="292100" dist="139700" dir="2700000" algn="tl" rotWithShape="0">
              <a:srgbClr val="333333">
                <a:alpha val="65000"/>
              </a:srgbClr>
            </a:outerShdw>
          </a:effectLst>
        </p:spPr>
      </p:pic>
      <p:pic>
        <p:nvPicPr>
          <p:cNvPr id="9" name="Picture 8" descr="1381098_493706414061004_1736738029_n.jpg"/>
          <p:cNvPicPr>
            <a:picLocks noChangeAspect="1"/>
          </p:cNvPicPr>
          <p:nvPr/>
        </p:nvPicPr>
        <p:blipFill>
          <a:blip r:embed="rId3"/>
          <a:stretch>
            <a:fillRect/>
          </a:stretch>
        </p:blipFill>
        <p:spPr>
          <a:xfrm>
            <a:off x="4953000" y="4038600"/>
            <a:ext cx="365760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8305800" cy="1981200"/>
          </a:xfrm>
        </p:spPr>
        <p:txBody>
          <a:bodyPr>
            <a:normAutofit fontScale="92500" lnSpcReduction="20000"/>
          </a:bodyPr>
          <a:lstStyle/>
          <a:p>
            <a:pPr marL="274320" indent="-274320" fontAlgn="auto">
              <a:spcAft>
                <a:spcPts val="0"/>
              </a:spcAft>
              <a:buClr>
                <a:schemeClr val="accent3"/>
              </a:buClr>
              <a:buFont typeface="Wingdings 2"/>
              <a:buChar char=""/>
              <a:defRPr/>
            </a:pPr>
            <a:r>
              <a:rPr lang="en-US" dirty="0" err="1" smtClean="0"/>
              <a:t>Cei</a:t>
            </a:r>
            <a:r>
              <a:rPr lang="en-US" dirty="0" smtClean="0"/>
              <a:t> </a:t>
            </a:r>
            <a:r>
              <a:rPr lang="en-US" dirty="0" err="1" smtClean="0"/>
              <a:t>mici</a:t>
            </a:r>
            <a:r>
              <a:rPr lang="en-US" dirty="0" smtClean="0"/>
              <a:t> </a:t>
            </a:r>
            <a:r>
              <a:rPr lang="en-US" dirty="0" err="1" smtClean="0"/>
              <a:t>trebuie</a:t>
            </a:r>
            <a:r>
              <a:rPr lang="en-US" dirty="0" smtClean="0"/>
              <a:t> </a:t>
            </a:r>
            <a:r>
              <a:rPr lang="en-US" dirty="0" err="1" smtClean="0"/>
              <a:t>sa</a:t>
            </a:r>
            <a:r>
              <a:rPr lang="en-US" dirty="0" smtClean="0"/>
              <a:t> </a:t>
            </a:r>
            <a:r>
              <a:rPr lang="en-US" dirty="0" err="1" smtClean="0"/>
              <a:t>inteleaga</a:t>
            </a:r>
            <a:r>
              <a:rPr lang="en-US" dirty="0" smtClean="0"/>
              <a:t> ca </a:t>
            </a:r>
            <a:r>
              <a:rPr lang="en-US" dirty="0" err="1" smtClean="0"/>
              <a:t>pe</a:t>
            </a:r>
            <a:r>
              <a:rPr lang="en-US" dirty="0" smtClean="0"/>
              <a:t> Terra </a:t>
            </a:r>
            <a:r>
              <a:rPr lang="en-US" dirty="0" err="1" smtClean="0"/>
              <a:t>exista</a:t>
            </a:r>
            <a:r>
              <a:rPr lang="en-US" dirty="0" smtClean="0"/>
              <a:t> </a:t>
            </a:r>
            <a:r>
              <a:rPr lang="en-US" dirty="0" err="1" smtClean="0"/>
              <a:t>interdependenta</a:t>
            </a:r>
            <a:r>
              <a:rPr lang="en-US" dirty="0" smtClean="0"/>
              <a:t> </a:t>
            </a:r>
            <a:r>
              <a:rPr lang="en-US" dirty="0" err="1" smtClean="0"/>
              <a:t>intre</a:t>
            </a:r>
            <a:r>
              <a:rPr lang="en-US" dirty="0" smtClean="0"/>
              <a:t> </a:t>
            </a:r>
            <a:r>
              <a:rPr lang="en-US" dirty="0" err="1" smtClean="0"/>
              <a:t>populatia</a:t>
            </a:r>
            <a:r>
              <a:rPr lang="en-US" dirty="0" smtClean="0"/>
              <a:t> </a:t>
            </a:r>
            <a:r>
              <a:rPr lang="en-US" dirty="0" err="1" smtClean="0"/>
              <a:t>umana</a:t>
            </a:r>
            <a:r>
              <a:rPr lang="en-US" dirty="0" smtClean="0"/>
              <a:t> </a:t>
            </a:r>
            <a:r>
              <a:rPr lang="en-US" dirty="0" err="1" smtClean="0"/>
              <a:t>si</a:t>
            </a:r>
            <a:r>
              <a:rPr lang="en-US" dirty="0" smtClean="0"/>
              <a:t> </a:t>
            </a:r>
            <a:r>
              <a:rPr lang="en-US" dirty="0" err="1" smtClean="0"/>
              <a:t>nenumaratele</a:t>
            </a:r>
            <a:r>
              <a:rPr lang="en-US" dirty="0" smtClean="0"/>
              <a:t> </a:t>
            </a:r>
            <a:r>
              <a:rPr lang="en-US" dirty="0" err="1" smtClean="0"/>
              <a:t>specii</a:t>
            </a:r>
            <a:r>
              <a:rPr lang="en-US" dirty="0" smtClean="0"/>
              <a:t> de </a:t>
            </a:r>
            <a:r>
              <a:rPr lang="en-US" dirty="0" err="1" smtClean="0"/>
              <a:t>plante</a:t>
            </a:r>
            <a:r>
              <a:rPr lang="en-US" dirty="0" smtClean="0"/>
              <a:t> </a:t>
            </a:r>
            <a:r>
              <a:rPr lang="en-US" dirty="0" err="1" smtClean="0"/>
              <a:t>si</a:t>
            </a:r>
            <a:r>
              <a:rPr lang="en-US" dirty="0" smtClean="0"/>
              <a:t> </a:t>
            </a:r>
            <a:r>
              <a:rPr lang="en-US" dirty="0" err="1" smtClean="0"/>
              <a:t>animale</a:t>
            </a:r>
            <a:r>
              <a:rPr lang="en-US" dirty="0" smtClean="0"/>
              <a:t>, </a:t>
            </a:r>
            <a:r>
              <a:rPr lang="en-US" dirty="0" err="1" smtClean="0"/>
              <a:t>intre</a:t>
            </a:r>
            <a:r>
              <a:rPr lang="en-US" dirty="0" smtClean="0"/>
              <a:t> </a:t>
            </a:r>
            <a:r>
              <a:rPr lang="en-US" dirty="0" err="1" smtClean="0"/>
              <a:t>societate</a:t>
            </a:r>
            <a:r>
              <a:rPr lang="en-US" dirty="0" smtClean="0"/>
              <a:t> </a:t>
            </a:r>
            <a:r>
              <a:rPr lang="en-US" dirty="0" err="1" smtClean="0"/>
              <a:t>si</a:t>
            </a:r>
            <a:r>
              <a:rPr lang="en-US" dirty="0" smtClean="0"/>
              <a:t> </a:t>
            </a:r>
            <a:r>
              <a:rPr lang="en-US" dirty="0" err="1" smtClean="0"/>
              <a:t>ciclurile</a:t>
            </a:r>
            <a:r>
              <a:rPr lang="en-US" dirty="0" smtClean="0"/>
              <a:t> </a:t>
            </a:r>
            <a:r>
              <a:rPr lang="en-US" dirty="0" err="1" smtClean="0"/>
              <a:t>biologice</a:t>
            </a:r>
            <a:r>
              <a:rPr lang="en-US" dirty="0" smtClean="0"/>
              <a:t> din </a:t>
            </a:r>
            <a:r>
              <a:rPr lang="en-US" dirty="0" err="1" smtClean="0"/>
              <a:t>natura</a:t>
            </a:r>
            <a:r>
              <a:rPr lang="en-US" dirty="0" smtClean="0"/>
              <a:t>. </a:t>
            </a:r>
            <a:r>
              <a:rPr lang="en-US" dirty="0" err="1" smtClean="0"/>
              <a:t>Aceasta</a:t>
            </a:r>
            <a:r>
              <a:rPr lang="en-US" dirty="0" smtClean="0"/>
              <a:t> se </a:t>
            </a:r>
            <a:r>
              <a:rPr lang="en-US" dirty="0" err="1" smtClean="0"/>
              <a:t>poate</a:t>
            </a:r>
            <a:r>
              <a:rPr lang="en-US" dirty="0" smtClean="0"/>
              <a:t> face </a:t>
            </a:r>
            <a:r>
              <a:rPr lang="en-US" dirty="0" err="1" smtClean="0"/>
              <a:t>atat</a:t>
            </a:r>
            <a:r>
              <a:rPr lang="en-US" dirty="0" smtClean="0"/>
              <a:t> </a:t>
            </a:r>
            <a:r>
              <a:rPr lang="en-US" dirty="0" err="1" smtClean="0"/>
              <a:t>prin</a:t>
            </a:r>
            <a:r>
              <a:rPr lang="en-US" dirty="0" smtClean="0"/>
              <a:t> </a:t>
            </a:r>
            <a:r>
              <a:rPr lang="en-US" dirty="0" err="1" smtClean="0"/>
              <a:t>lectiile</a:t>
            </a:r>
            <a:r>
              <a:rPr lang="en-US" dirty="0" smtClean="0"/>
              <a:t> de la </a:t>
            </a:r>
            <a:r>
              <a:rPr lang="en-US" dirty="0" err="1" smtClean="0"/>
              <a:t>limba</a:t>
            </a:r>
            <a:r>
              <a:rPr lang="en-US" dirty="0" smtClean="0"/>
              <a:t> </a:t>
            </a:r>
            <a:r>
              <a:rPr lang="en-US" dirty="0" err="1" smtClean="0"/>
              <a:t>romana</a:t>
            </a:r>
            <a:r>
              <a:rPr lang="en-US" dirty="0" smtClean="0"/>
              <a:t>, </a:t>
            </a:r>
            <a:r>
              <a:rPr lang="en-US" dirty="0" err="1" smtClean="0"/>
              <a:t>cunoasterea</a:t>
            </a:r>
            <a:r>
              <a:rPr lang="en-US" dirty="0" smtClean="0"/>
              <a:t> </a:t>
            </a:r>
            <a:r>
              <a:rPr lang="en-US" dirty="0" err="1" smtClean="0"/>
              <a:t>mediului</a:t>
            </a:r>
            <a:r>
              <a:rPr lang="en-US" dirty="0" smtClean="0"/>
              <a:t>, </a:t>
            </a:r>
            <a:r>
              <a:rPr lang="en-US" dirty="0" err="1" smtClean="0"/>
              <a:t>stiinte</a:t>
            </a:r>
            <a:r>
              <a:rPr lang="en-US" dirty="0" smtClean="0"/>
              <a:t>, </a:t>
            </a:r>
            <a:r>
              <a:rPr lang="en-US" dirty="0" err="1" smtClean="0"/>
              <a:t>educatie</a:t>
            </a:r>
            <a:r>
              <a:rPr lang="en-US" dirty="0" smtClean="0"/>
              <a:t> </a:t>
            </a:r>
            <a:r>
              <a:rPr lang="en-US" dirty="0" err="1" smtClean="0"/>
              <a:t>plastica</a:t>
            </a:r>
            <a:r>
              <a:rPr lang="en-US" dirty="0" smtClean="0"/>
              <a:t>, </a:t>
            </a:r>
            <a:r>
              <a:rPr lang="en-US" dirty="0" err="1" smtClean="0"/>
              <a:t>dar</a:t>
            </a:r>
            <a:r>
              <a:rPr lang="en-US" dirty="0" smtClean="0"/>
              <a:t> </a:t>
            </a:r>
            <a:r>
              <a:rPr lang="en-US" dirty="0" err="1" smtClean="0"/>
              <a:t>si</a:t>
            </a:r>
            <a:r>
              <a:rPr lang="en-US" dirty="0" smtClean="0"/>
              <a:t> </a:t>
            </a:r>
            <a:r>
              <a:rPr lang="en-US" dirty="0" err="1" smtClean="0"/>
              <a:t>prin</a:t>
            </a:r>
            <a:r>
              <a:rPr lang="en-US" dirty="0" smtClean="0"/>
              <a:t> </a:t>
            </a:r>
            <a:r>
              <a:rPr lang="en-US" dirty="0" err="1" smtClean="0"/>
              <a:t>activitatile</a:t>
            </a:r>
            <a:r>
              <a:rPr lang="en-US" dirty="0" smtClean="0"/>
              <a:t> </a:t>
            </a:r>
            <a:r>
              <a:rPr lang="en-US" dirty="0" err="1" smtClean="0"/>
              <a:t>extracurriculare</a:t>
            </a:r>
            <a:r>
              <a:rPr lang="en-US" dirty="0" smtClean="0"/>
              <a:t> </a:t>
            </a:r>
            <a:r>
              <a:rPr lang="en-US" dirty="0" err="1" smtClean="0"/>
              <a:t>speciale</a:t>
            </a:r>
            <a:endParaRPr lang="en-US" dirty="0"/>
          </a:p>
        </p:txBody>
      </p:sp>
      <p:pic>
        <p:nvPicPr>
          <p:cNvPr id="5" name="Content Placeholder 4" descr="1388033_493706637394315_1571372558_n.jpg"/>
          <p:cNvPicPr>
            <a:picLocks noGrp="1" noChangeAspect="1"/>
          </p:cNvPicPr>
          <p:nvPr>
            <p:ph sz="half" idx="2"/>
          </p:nvPr>
        </p:nvPicPr>
        <p:blipFill>
          <a:blip r:embed="rId2" cstate="print"/>
          <a:stretch>
            <a:fillRect/>
          </a:stretch>
        </p:blipFill>
        <p:spPr>
          <a:xfrm>
            <a:off x="4724400" y="2971800"/>
            <a:ext cx="4038600" cy="3043244"/>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Picture 5" descr="dscn0282.jpg"/>
          <p:cNvPicPr>
            <a:picLocks noChangeAspect="1"/>
          </p:cNvPicPr>
          <p:nvPr/>
        </p:nvPicPr>
        <p:blipFill>
          <a:blip r:embed="rId3" cstate="print"/>
          <a:stretch>
            <a:fillRect/>
          </a:stretch>
        </p:blipFill>
        <p:spPr>
          <a:xfrm>
            <a:off x="533400" y="2971800"/>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287963"/>
          </a:xfrm>
        </p:spPr>
        <p:txBody>
          <a:bodyPr>
            <a:normAutofit fontScale="92500" lnSpcReduction="20000"/>
          </a:bodyPr>
          <a:lstStyle/>
          <a:p>
            <a:pPr marL="274320" indent="-274320" fontAlgn="auto">
              <a:spcAft>
                <a:spcPts val="0"/>
              </a:spcAft>
              <a:buClr>
                <a:schemeClr val="accent3"/>
              </a:buClr>
              <a:buFont typeface="Wingdings 2"/>
              <a:buChar char=""/>
              <a:defRPr/>
            </a:pPr>
            <a:r>
              <a:rPr lang="en-US" dirty="0" err="1" smtClean="0"/>
              <a:t>Apoi</a:t>
            </a:r>
            <a:r>
              <a:rPr lang="en-US" dirty="0" smtClean="0"/>
              <a:t> </a:t>
            </a:r>
            <a:r>
              <a:rPr lang="en-US" dirty="0" err="1" smtClean="0"/>
              <a:t>sa-i</a:t>
            </a:r>
            <a:r>
              <a:rPr lang="en-US" dirty="0" smtClean="0"/>
              <a:t> </a:t>
            </a:r>
            <a:r>
              <a:rPr lang="en-US" dirty="0" err="1" smtClean="0"/>
              <a:t>facem</a:t>
            </a:r>
            <a:r>
              <a:rPr lang="en-US" dirty="0" smtClean="0"/>
              <a:t> </a:t>
            </a:r>
            <a:r>
              <a:rPr lang="en-US" dirty="0" err="1" smtClean="0"/>
              <a:t>sa</a:t>
            </a:r>
            <a:r>
              <a:rPr lang="en-US" dirty="0" smtClean="0"/>
              <a:t> </a:t>
            </a:r>
            <a:r>
              <a:rPr lang="en-US" dirty="0" err="1" smtClean="0"/>
              <a:t>inteleaga</a:t>
            </a:r>
            <a:r>
              <a:rPr lang="en-US" dirty="0" smtClean="0"/>
              <a:t> </a:t>
            </a:r>
            <a:r>
              <a:rPr lang="en-US" dirty="0" err="1" smtClean="0"/>
              <a:t>necesitatea</a:t>
            </a:r>
            <a:r>
              <a:rPr lang="en-US" dirty="0" smtClean="0"/>
              <a:t> </a:t>
            </a:r>
            <a:r>
              <a:rPr lang="en-US" dirty="0" err="1" smtClean="0"/>
              <a:t>cuceririlor</a:t>
            </a:r>
            <a:r>
              <a:rPr lang="en-US" dirty="0" smtClean="0"/>
              <a:t> </a:t>
            </a:r>
            <a:r>
              <a:rPr lang="en-US" dirty="0" err="1" smtClean="0"/>
              <a:t>stiintei</a:t>
            </a:r>
            <a:r>
              <a:rPr lang="en-US" dirty="0" smtClean="0"/>
              <a:t> </a:t>
            </a:r>
            <a:r>
              <a:rPr lang="en-US" dirty="0" err="1" smtClean="0"/>
              <a:t>si</a:t>
            </a:r>
            <a:r>
              <a:rPr lang="en-US" dirty="0" smtClean="0"/>
              <a:t> </a:t>
            </a:r>
            <a:r>
              <a:rPr lang="en-US" dirty="0" err="1" smtClean="0"/>
              <a:t>tehnicii</a:t>
            </a:r>
            <a:r>
              <a:rPr lang="en-US" dirty="0" smtClean="0"/>
              <a:t> care nu </a:t>
            </a:r>
            <a:r>
              <a:rPr lang="en-US" dirty="0" err="1" smtClean="0"/>
              <a:t>trebuie</a:t>
            </a:r>
            <a:r>
              <a:rPr lang="en-US" dirty="0" smtClean="0"/>
              <a:t> </a:t>
            </a:r>
            <a:r>
              <a:rPr lang="en-US" dirty="0" err="1" smtClean="0"/>
              <a:t>sa</a:t>
            </a:r>
            <a:r>
              <a:rPr lang="en-US" dirty="0" smtClean="0"/>
              <a:t> </a:t>
            </a:r>
            <a:r>
              <a:rPr lang="en-US" dirty="0" err="1" smtClean="0"/>
              <a:t>devina</a:t>
            </a:r>
            <a:r>
              <a:rPr lang="en-US" dirty="0" smtClean="0"/>
              <a:t> </a:t>
            </a:r>
            <a:r>
              <a:rPr lang="en-US" dirty="0" err="1" smtClean="0"/>
              <a:t>dusmani</a:t>
            </a:r>
            <a:r>
              <a:rPr lang="en-US" dirty="0" smtClean="0"/>
              <a:t> </a:t>
            </a:r>
            <a:r>
              <a:rPr lang="en-US" dirty="0" err="1" smtClean="0"/>
              <a:t>ai</a:t>
            </a:r>
            <a:r>
              <a:rPr lang="en-US" dirty="0" smtClean="0"/>
              <a:t> </a:t>
            </a:r>
            <a:r>
              <a:rPr lang="en-US" dirty="0" err="1" smtClean="0"/>
              <a:t>naturii</a:t>
            </a:r>
            <a:r>
              <a:rPr lang="en-US" dirty="0" smtClean="0"/>
              <a:t>, </a:t>
            </a:r>
            <a:r>
              <a:rPr lang="en-US" dirty="0" err="1" smtClean="0"/>
              <a:t>ci</a:t>
            </a:r>
            <a:r>
              <a:rPr lang="en-US" dirty="0" smtClean="0"/>
              <a:t> in </a:t>
            </a:r>
            <a:r>
              <a:rPr lang="en-US" dirty="0" err="1" smtClean="0"/>
              <a:t>concordanta</a:t>
            </a:r>
            <a:r>
              <a:rPr lang="en-US" dirty="0" smtClean="0"/>
              <a:t> cu </a:t>
            </a:r>
            <a:r>
              <a:rPr lang="en-US" dirty="0" err="1" smtClean="0"/>
              <a:t>aceasta</a:t>
            </a:r>
            <a:r>
              <a:rPr lang="en-US" dirty="0" smtClean="0"/>
              <a:t>, </a:t>
            </a:r>
            <a:r>
              <a:rPr lang="en-US" dirty="0" err="1" smtClean="0"/>
              <a:t>pentru</a:t>
            </a:r>
            <a:r>
              <a:rPr lang="en-US" dirty="0" smtClean="0"/>
              <a:t> a </a:t>
            </a:r>
            <a:r>
              <a:rPr lang="en-US" dirty="0" err="1" smtClean="0"/>
              <a:t>pastra</a:t>
            </a:r>
            <a:r>
              <a:rPr lang="en-US" dirty="0" smtClean="0"/>
              <a:t> </a:t>
            </a:r>
            <a:r>
              <a:rPr lang="en-US" dirty="0" err="1" smtClean="0"/>
              <a:t>resursele</a:t>
            </a:r>
            <a:r>
              <a:rPr lang="en-US" dirty="0" smtClean="0"/>
              <a:t> </a:t>
            </a:r>
            <a:r>
              <a:rPr lang="en-US" dirty="0" err="1" smtClean="0"/>
              <a:t>Terrei</a:t>
            </a:r>
            <a:r>
              <a:rPr lang="en-US" dirty="0" smtClean="0"/>
              <a:t> ,</a:t>
            </a:r>
            <a:r>
              <a:rPr lang="en-US" dirty="0" err="1" smtClean="0"/>
              <a:t>exploatarea</a:t>
            </a:r>
            <a:r>
              <a:rPr lang="en-US" dirty="0" smtClean="0"/>
              <a:t> </a:t>
            </a:r>
            <a:r>
              <a:rPr lang="en-US" dirty="0" err="1" smtClean="0"/>
              <a:t>judicioasa</a:t>
            </a:r>
            <a:r>
              <a:rPr lang="en-US" dirty="0" smtClean="0"/>
              <a:t> a </a:t>
            </a:r>
            <a:r>
              <a:rPr lang="en-US" dirty="0" err="1" smtClean="0"/>
              <a:t>padurilor</a:t>
            </a:r>
            <a:r>
              <a:rPr lang="en-US" dirty="0" smtClean="0"/>
              <a:t>, a </a:t>
            </a:r>
            <a:r>
              <a:rPr lang="en-US" dirty="0" err="1" smtClean="0"/>
              <a:t>bogatiilor</a:t>
            </a:r>
            <a:r>
              <a:rPr lang="en-US" dirty="0" smtClean="0"/>
              <a:t> </a:t>
            </a:r>
            <a:r>
              <a:rPr lang="en-US" dirty="0" err="1" smtClean="0"/>
              <a:t>solului</a:t>
            </a:r>
            <a:r>
              <a:rPr lang="en-US" dirty="0" smtClean="0"/>
              <a:t> </a:t>
            </a:r>
            <a:r>
              <a:rPr lang="en-US" dirty="0" err="1" smtClean="0"/>
              <a:t>si</a:t>
            </a:r>
            <a:r>
              <a:rPr lang="en-US" dirty="0" smtClean="0"/>
              <a:t> </a:t>
            </a:r>
            <a:r>
              <a:rPr lang="en-US" dirty="0" err="1" smtClean="0"/>
              <a:t>subsolului</a:t>
            </a:r>
            <a:r>
              <a:rPr lang="en-US" dirty="0" smtClean="0"/>
              <a:t>, </a:t>
            </a:r>
            <a:r>
              <a:rPr lang="en-US" dirty="0" err="1" smtClean="0"/>
              <a:t>pentru</a:t>
            </a:r>
            <a:r>
              <a:rPr lang="en-US" dirty="0" smtClean="0"/>
              <a:t> a </a:t>
            </a:r>
            <a:r>
              <a:rPr lang="en-US" dirty="0" err="1" smtClean="0"/>
              <a:t>pastra</a:t>
            </a:r>
            <a:r>
              <a:rPr lang="en-US" dirty="0" smtClean="0"/>
              <a:t> </a:t>
            </a:r>
            <a:r>
              <a:rPr lang="en-US" dirty="0" err="1" smtClean="0"/>
              <a:t>frumusetile</a:t>
            </a:r>
            <a:r>
              <a:rPr lang="en-US" dirty="0" smtClean="0"/>
              <a:t> </a:t>
            </a:r>
            <a:r>
              <a:rPr lang="en-US" dirty="0" err="1" smtClean="0"/>
              <a:t>naturale</a:t>
            </a:r>
            <a:r>
              <a:rPr lang="en-US" dirty="0" smtClean="0"/>
              <a:t> ale </a:t>
            </a:r>
            <a:r>
              <a:rPr lang="en-US" dirty="0" err="1" smtClean="0"/>
              <a:t>muntilor</a:t>
            </a:r>
            <a:r>
              <a:rPr lang="en-US" dirty="0" smtClean="0"/>
              <a:t>, </a:t>
            </a:r>
            <a:r>
              <a:rPr lang="en-US" dirty="0" err="1" smtClean="0"/>
              <a:t>curatenia</a:t>
            </a:r>
            <a:r>
              <a:rPr lang="en-US" dirty="0" smtClean="0"/>
              <a:t> </a:t>
            </a:r>
            <a:r>
              <a:rPr lang="en-US" dirty="0" err="1" smtClean="0"/>
              <a:t>apelor</a:t>
            </a:r>
            <a:r>
              <a:rPr lang="en-US" dirty="0" smtClean="0"/>
              <a:t>, a </a:t>
            </a:r>
            <a:r>
              <a:rPr lang="en-US" dirty="0" err="1" smtClean="0"/>
              <a:t>aerului</a:t>
            </a:r>
            <a:r>
              <a:rPr lang="en-US" dirty="0" smtClean="0"/>
              <a:t>, </a:t>
            </a:r>
            <a:r>
              <a:rPr lang="en-US" dirty="0" err="1" smtClean="0"/>
              <a:t>atat</a:t>
            </a:r>
            <a:r>
              <a:rPr lang="en-US" dirty="0" smtClean="0"/>
              <a:t> de </a:t>
            </a:r>
            <a:r>
              <a:rPr lang="en-US" dirty="0" err="1" smtClean="0"/>
              <a:t>necesare</a:t>
            </a:r>
            <a:r>
              <a:rPr lang="en-US" dirty="0" smtClean="0"/>
              <a:t> </a:t>
            </a:r>
            <a:r>
              <a:rPr lang="en-US" dirty="0" err="1" smtClean="0"/>
              <a:t>plantelor</a:t>
            </a:r>
            <a:r>
              <a:rPr lang="en-US" dirty="0" smtClean="0"/>
              <a:t>, </a:t>
            </a:r>
            <a:r>
              <a:rPr lang="en-US" dirty="0" err="1" smtClean="0"/>
              <a:t>animalelor</a:t>
            </a:r>
            <a:r>
              <a:rPr lang="en-US" dirty="0" smtClean="0"/>
              <a:t> </a:t>
            </a:r>
            <a:r>
              <a:rPr lang="en-US" dirty="0" err="1" smtClean="0"/>
              <a:t>si</a:t>
            </a:r>
            <a:r>
              <a:rPr lang="en-US" dirty="0" smtClean="0"/>
              <a:t> implicit </a:t>
            </a:r>
            <a:r>
              <a:rPr lang="en-US" dirty="0" err="1" smtClean="0"/>
              <a:t>omului</a:t>
            </a:r>
            <a:r>
              <a:rPr lang="en-US" dirty="0" smtClean="0"/>
              <a:t>.</a:t>
            </a:r>
            <a:endParaRPr lang="en-US" dirty="0"/>
          </a:p>
        </p:txBody>
      </p:sp>
      <p:pic>
        <p:nvPicPr>
          <p:cNvPr id="7" name="Content Placeholder 6" descr="1388602_493712937393685_1903650319_n.jpg"/>
          <p:cNvPicPr>
            <a:picLocks noGrp="1" noChangeAspect="1"/>
          </p:cNvPicPr>
          <p:nvPr>
            <p:ph sz="half" idx="2"/>
          </p:nvPr>
        </p:nvPicPr>
        <p:blipFill>
          <a:blip r:embed="rId2"/>
          <a:stretch>
            <a:fillRect/>
          </a:stretch>
        </p:blipFill>
        <p:spPr>
          <a:xfrm>
            <a:off x="4495800" y="838200"/>
            <a:ext cx="4267200" cy="2781300"/>
          </a:xfrm>
          <a:effectLst>
            <a:outerShdw blurRad="292100" dist="139700" dir="2700000" algn="tl" rotWithShape="0">
              <a:srgbClr val="333333">
                <a:alpha val="65000"/>
              </a:srgbClr>
            </a:outerShdw>
          </a:effectLst>
        </p:spPr>
      </p:pic>
      <p:pic>
        <p:nvPicPr>
          <p:cNvPr id="8" name="Picture 7" descr="905_poluare.jpg"/>
          <p:cNvPicPr>
            <a:picLocks noChangeAspect="1"/>
          </p:cNvPicPr>
          <p:nvPr/>
        </p:nvPicPr>
        <p:blipFill>
          <a:blip r:embed="rId3"/>
          <a:stretch>
            <a:fillRect/>
          </a:stretch>
        </p:blipFill>
        <p:spPr>
          <a:xfrm>
            <a:off x="4495800" y="3657600"/>
            <a:ext cx="4267200" cy="2782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7848600" cy="2362200"/>
          </a:xfrm>
        </p:spPr>
        <p:txBody>
          <a:bodyPr>
            <a:normAutofit fontScale="92500" lnSpcReduction="20000"/>
          </a:bodyPr>
          <a:lstStyle/>
          <a:p>
            <a:pPr marL="274320" indent="-274320" fontAlgn="auto">
              <a:spcAft>
                <a:spcPts val="0"/>
              </a:spcAft>
              <a:buClr>
                <a:schemeClr val="accent3"/>
              </a:buClr>
              <a:buFont typeface="Wingdings 2"/>
              <a:buChar char=""/>
              <a:defRPr/>
            </a:pPr>
            <a:r>
              <a:rPr lang="en-US" dirty="0" err="1" smtClean="0"/>
              <a:t>Elevii</a:t>
            </a:r>
            <a:r>
              <a:rPr lang="en-US" dirty="0" smtClean="0"/>
              <a:t> </a:t>
            </a:r>
            <a:r>
              <a:rPr lang="en-US" dirty="0" err="1" smtClean="0"/>
              <a:t>trebuie</a:t>
            </a:r>
            <a:r>
              <a:rPr lang="en-US" dirty="0" smtClean="0"/>
              <a:t> </a:t>
            </a:r>
            <a:r>
              <a:rPr lang="en-US" dirty="0" err="1" smtClean="0"/>
              <a:t>sa</a:t>
            </a:r>
            <a:r>
              <a:rPr lang="en-US" dirty="0" smtClean="0"/>
              <a:t> </a:t>
            </a:r>
            <a:r>
              <a:rPr lang="en-US" dirty="0" err="1" smtClean="0"/>
              <a:t>devina</a:t>
            </a:r>
            <a:r>
              <a:rPr lang="en-US" dirty="0" smtClean="0"/>
              <a:t> </a:t>
            </a:r>
            <a:r>
              <a:rPr lang="en-US" dirty="0" err="1" smtClean="0"/>
              <a:t>prieteni</a:t>
            </a:r>
            <a:r>
              <a:rPr lang="en-US" dirty="0" smtClean="0"/>
              <a:t> </a:t>
            </a:r>
            <a:r>
              <a:rPr lang="en-US" dirty="0" err="1" smtClean="0"/>
              <a:t>ai</a:t>
            </a:r>
            <a:r>
              <a:rPr lang="en-US" dirty="0" smtClean="0"/>
              <a:t> </a:t>
            </a:r>
            <a:r>
              <a:rPr lang="en-US" dirty="0" err="1" smtClean="0"/>
              <a:t>naturii</a:t>
            </a:r>
            <a:r>
              <a:rPr lang="en-US" dirty="0" smtClean="0"/>
              <a:t>, cu </a:t>
            </a:r>
            <a:r>
              <a:rPr lang="en-US" dirty="0" err="1" smtClean="0"/>
              <a:t>conditia</a:t>
            </a:r>
            <a:r>
              <a:rPr lang="en-US" dirty="0" smtClean="0"/>
              <a:t> </a:t>
            </a:r>
            <a:r>
              <a:rPr lang="en-US" dirty="0" err="1" smtClean="0"/>
              <a:t>sa</a:t>
            </a:r>
            <a:r>
              <a:rPr lang="en-US" dirty="0" smtClean="0"/>
              <a:t> </a:t>
            </a:r>
            <a:r>
              <a:rPr lang="en-US" dirty="0" err="1" smtClean="0"/>
              <a:t>respecte</a:t>
            </a:r>
            <a:r>
              <a:rPr lang="en-US" dirty="0" smtClean="0"/>
              <a:t> </a:t>
            </a:r>
            <a:r>
              <a:rPr lang="en-US" dirty="0" err="1" smtClean="0"/>
              <a:t>natura</a:t>
            </a:r>
            <a:r>
              <a:rPr lang="en-US" dirty="0" smtClean="0"/>
              <a:t>. </a:t>
            </a:r>
            <a:r>
              <a:rPr lang="en-US" dirty="0" err="1" smtClean="0"/>
              <a:t>Aceasta</a:t>
            </a:r>
            <a:r>
              <a:rPr lang="en-US" dirty="0" smtClean="0"/>
              <a:t> </a:t>
            </a:r>
            <a:r>
              <a:rPr lang="en-US" dirty="0" err="1" smtClean="0"/>
              <a:t>inseamna</a:t>
            </a:r>
            <a:r>
              <a:rPr lang="en-US" dirty="0" smtClean="0"/>
              <a:t> </a:t>
            </a:r>
            <a:r>
              <a:rPr lang="en-US" dirty="0" err="1" smtClean="0"/>
              <a:t>azi</a:t>
            </a:r>
            <a:r>
              <a:rPr lang="en-US" dirty="0" smtClean="0"/>
              <a:t>, </a:t>
            </a:r>
            <a:r>
              <a:rPr lang="en-US" dirty="0" err="1" smtClean="0"/>
              <a:t>mai</a:t>
            </a:r>
            <a:r>
              <a:rPr lang="en-US" dirty="0" smtClean="0"/>
              <a:t> </a:t>
            </a:r>
            <a:r>
              <a:rPr lang="en-US" dirty="0" err="1" smtClean="0"/>
              <a:t>mult</a:t>
            </a:r>
            <a:r>
              <a:rPr lang="en-US" dirty="0" smtClean="0"/>
              <a:t> ca </a:t>
            </a:r>
            <a:r>
              <a:rPr lang="en-US" dirty="0" err="1" smtClean="0"/>
              <a:t>oricand</a:t>
            </a:r>
            <a:r>
              <a:rPr lang="en-US" dirty="0" smtClean="0"/>
              <a:t>, s-o </a:t>
            </a:r>
            <a:r>
              <a:rPr lang="en-US" dirty="0" err="1" smtClean="0"/>
              <a:t>privesti</a:t>
            </a:r>
            <a:r>
              <a:rPr lang="en-US" dirty="0" smtClean="0"/>
              <a:t> ca un </a:t>
            </a:r>
            <a:r>
              <a:rPr lang="en-US" dirty="0" err="1" smtClean="0"/>
              <a:t>adevarat</a:t>
            </a:r>
            <a:r>
              <a:rPr lang="en-US" dirty="0" smtClean="0"/>
              <a:t> </a:t>
            </a:r>
            <a:r>
              <a:rPr lang="en-US" dirty="0" err="1" smtClean="0"/>
              <a:t>ecolog-cetatean</a:t>
            </a:r>
            <a:r>
              <a:rPr lang="en-US" dirty="0" smtClean="0"/>
              <a:t> </a:t>
            </a:r>
            <a:r>
              <a:rPr lang="en-US" dirty="0" err="1" smtClean="0"/>
              <a:t>ce</a:t>
            </a:r>
            <a:r>
              <a:rPr lang="en-US" dirty="0" smtClean="0"/>
              <a:t> </a:t>
            </a:r>
            <a:r>
              <a:rPr lang="en-US" dirty="0" err="1" smtClean="0"/>
              <a:t>doreste</a:t>
            </a:r>
            <a:r>
              <a:rPr lang="en-US" dirty="0" smtClean="0"/>
              <a:t> nu o </a:t>
            </a:r>
            <a:r>
              <a:rPr lang="en-US" dirty="0" err="1" smtClean="0"/>
              <a:t>natura</a:t>
            </a:r>
            <a:r>
              <a:rPr lang="en-US" dirty="0" smtClean="0"/>
              <a:t> </a:t>
            </a:r>
            <a:r>
              <a:rPr lang="en-US" dirty="0" err="1" smtClean="0"/>
              <a:t>strivita</a:t>
            </a:r>
            <a:r>
              <a:rPr lang="en-US" dirty="0" smtClean="0"/>
              <a:t>, cu </a:t>
            </a:r>
            <a:r>
              <a:rPr lang="en-US" dirty="0" err="1" smtClean="0"/>
              <a:t>gandul</a:t>
            </a:r>
            <a:r>
              <a:rPr lang="en-US" dirty="0" smtClean="0"/>
              <a:t> </a:t>
            </a:r>
            <a:r>
              <a:rPr lang="en-US" dirty="0" err="1" smtClean="0"/>
              <a:t>refacerii</a:t>
            </a:r>
            <a:r>
              <a:rPr lang="en-US" dirty="0" smtClean="0"/>
              <a:t> </a:t>
            </a:r>
            <a:r>
              <a:rPr lang="en-US" dirty="0" err="1" smtClean="0"/>
              <a:t>ei</a:t>
            </a:r>
            <a:r>
              <a:rPr lang="en-US" dirty="0" smtClean="0"/>
              <a:t>, </a:t>
            </a:r>
            <a:r>
              <a:rPr lang="en-US" dirty="0" err="1" smtClean="0"/>
              <a:t>ci</a:t>
            </a:r>
            <a:r>
              <a:rPr lang="en-US" dirty="0" smtClean="0"/>
              <a:t> </a:t>
            </a:r>
            <a:r>
              <a:rPr lang="en-US" dirty="0" err="1" smtClean="0"/>
              <a:t>constient</a:t>
            </a:r>
            <a:r>
              <a:rPr lang="en-US" dirty="0" smtClean="0"/>
              <a:t> ca </a:t>
            </a:r>
            <a:r>
              <a:rPr lang="en-US" dirty="0" err="1" smtClean="0"/>
              <a:t>apara</a:t>
            </a:r>
            <a:r>
              <a:rPr lang="en-US" dirty="0" smtClean="0"/>
              <a:t> </a:t>
            </a:r>
            <a:r>
              <a:rPr lang="en-US" dirty="0" err="1" smtClean="0"/>
              <a:t>si</a:t>
            </a:r>
            <a:r>
              <a:rPr lang="en-US" dirty="0" smtClean="0"/>
              <a:t> </a:t>
            </a:r>
            <a:r>
              <a:rPr lang="en-US" dirty="0" err="1" smtClean="0"/>
              <a:t>conserva</a:t>
            </a:r>
            <a:r>
              <a:rPr lang="en-US" dirty="0" smtClean="0"/>
              <a:t> </a:t>
            </a:r>
            <a:r>
              <a:rPr lang="en-US" dirty="0" err="1" smtClean="0"/>
              <a:t>una</a:t>
            </a:r>
            <a:r>
              <a:rPr lang="en-US" dirty="0" smtClean="0"/>
              <a:t> </a:t>
            </a:r>
            <a:r>
              <a:rPr lang="en-US" dirty="0" err="1" smtClean="0"/>
              <a:t>dintre</a:t>
            </a:r>
            <a:r>
              <a:rPr lang="en-US" dirty="0" smtClean="0"/>
              <a:t> </a:t>
            </a:r>
            <a:r>
              <a:rPr lang="en-US" dirty="0" err="1" smtClean="0"/>
              <a:t>bogatiile</a:t>
            </a:r>
            <a:r>
              <a:rPr lang="en-US" dirty="0" smtClean="0"/>
              <a:t> cu care </a:t>
            </a:r>
            <a:r>
              <a:rPr lang="en-US" dirty="0" err="1" smtClean="0"/>
              <a:t>noi</a:t>
            </a:r>
            <a:r>
              <a:rPr lang="en-US" dirty="0" smtClean="0"/>
              <a:t>, </a:t>
            </a:r>
            <a:r>
              <a:rPr lang="en-US" dirty="0" err="1" smtClean="0"/>
              <a:t>romanii</a:t>
            </a:r>
            <a:r>
              <a:rPr lang="en-US" dirty="0" smtClean="0"/>
              <a:t> ne </a:t>
            </a:r>
            <a:r>
              <a:rPr lang="en-US" dirty="0" err="1" smtClean="0"/>
              <a:t>mandrim</a:t>
            </a:r>
            <a:r>
              <a:rPr lang="en-US" dirty="0" smtClean="0"/>
              <a:t>. </a:t>
            </a:r>
            <a:r>
              <a:rPr lang="en-US" dirty="0" err="1" smtClean="0"/>
              <a:t>Ce</a:t>
            </a:r>
            <a:r>
              <a:rPr lang="en-US" dirty="0" smtClean="0"/>
              <a:t> ne </a:t>
            </a:r>
            <a:r>
              <a:rPr lang="en-US" dirty="0" err="1" smtClean="0"/>
              <a:t>ofera</a:t>
            </a:r>
            <a:r>
              <a:rPr lang="en-US" dirty="0" smtClean="0"/>
              <a:t> </a:t>
            </a:r>
            <a:r>
              <a:rPr lang="en-US" dirty="0" err="1" smtClean="0"/>
              <a:t>natura</a:t>
            </a:r>
            <a:r>
              <a:rPr lang="en-US" dirty="0" smtClean="0"/>
              <a:t> in </a:t>
            </a:r>
            <a:r>
              <a:rPr lang="en-US" dirty="0" err="1" smtClean="0"/>
              <a:t>schimbul</a:t>
            </a:r>
            <a:r>
              <a:rPr lang="en-US" dirty="0" smtClean="0"/>
              <a:t> </a:t>
            </a:r>
            <a:r>
              <a:rPr lang="en-US" dirty="0" err="1" smtClean="0"/>
              <a:t>prieteniei</a:t>
            </a:r>
            <a:r>
              <a:rPr lang="en-US" dirty="0" smtClean="0"/>
              <a:t> </a:t>
            </a:r>
            <a:r>
              <a:rPr lang="en-US" dirty="0" err="1" smtClean="0"/>
              <a:t>noastre</a:t>
            </a:r>
            <a:r>
              <a:rPr lang="en-US" dirty="0" smtClean="0"/>
              <a:t>?</a:t>
            </a:r>
            <a:endParaRPr lang="en-US" dirty="0"/>
          </a:p>
        </p:txBody>
      </p:sp>
      <p:pic>
        <p:nvPicPr>
          <p:cNvPr id="5" name="Content Placeholder 4" descr="1387897_493714807393498_1093542073_n.jpg"/>
          <p:cNvPicPr>
            <a:picLocks noGrp="1" noChangeAspect="1"/>
          </p:cNvPicPr>
          <p:nvPr>
            <p:ph sz="half" idx="2"/>
          </p:nvPr>
        </p:nvPicPr>
        <p:blipFill>
          <a:blip r:embed="rId3" cstate="print"/>
          <a:stretch>
            <a:fillRect/>
          </a:stretch>
        </p:blipFill>
        <p:spPr>
          <a:xfrm>
            <a:off x="1219200" y="3276600"/>
            <a:ext cx="6477000" cy="2849708"/>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16 - ABBA - One Of Us.mp3">
            <a:hlinkClick r:id="" action="ppaction://media"/>
          </p:cNvPr>
          <p:cNvPicPr>
            <a:picLocks noRot="1" noChangeAspect="1"/>
          </p:cNvPicPr>
          <p:nvPr>
            <a:audioFile r:link="rId1"/>
          </p:nvPr>
        </p:nvPicPr>
        <p:blipFill>
          <a:blip r:embed="rId4"/>
          <a:srcRect/>
          <a:stretch>
            <a:fillRect/>
          </a:stretch>
        </p:blipFill>
        <p:spPr bwMode="auto">
          <a:xfrm>
            <a:off x="228600" y="228600"/>
            <a:ext cx="304800" cy="30480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038600" cy="5440363"/>
          </a:xfrm>
        </p:spPr>
        <p:txBody>
          <a:bodyPr/>
          <a:lstStyle/>
          <a:p>
            <a:r>
              <a:rPr lang="en-US" sz="1800" smtClean="0"/>
              <a:t>Pe langa bucuria clorofilei, fosnetul arborilor, cantecul pasarilor, susurul apei, atat de poetice si fara de care n-am putea trai, ne da cel mai prozaic, dar de nelipsit bun, hrana cea de toate zilele. Credeti ca acest lucru ar fi posibil daca ar disparea Soarele, circuitul apei in natur. Noi, cadrele didactice, parintii, politicienii , elevii, trebuie sa intelegem si sa acceptam ca, oricata matematica, fizica, chimie ar sti un absolvent, orice talent economic si spirit de initiativa ar avea, toate devin inoperabile si inutile daca traim o viata precara intr-un mediu alterat, sau daca ne sufocam progresiv intr-un mediu caruia nu mai avem ce-i face.</a:t>
            </a:r>
          </a:p>
        </p:txBody>
      </p:sp>
      <p:pic>
        <p:nvPicPr>
          <p:cNvPr id="5" name="Content Placeholder 4" descr="natura44.jpg"/>
          <p:cNvPicPr>
            <a:picLocks noGrp="1" noChangeAspect="1"/>
          </p:cNvPicPr>
          <p:nvPr>
            <p:ph sz="half" idx="2"/>
          </p:nvPr>
        </p:nvPicPr>
        <p:blipFill>
          <a:blip r:embed="rId2" cstate="print"/>
          <a:stretch>
            <a:fillRect/>
          </a:stretch>
        </p:blipFill>
        <p:spPr>
          <a:xfrm>
            <a:off x="4419600" y="990600"/>
            <a:ext cx="4343400" cy="50292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211763"/>
          </a:xfrm>
        </p:spPr>
        <p:txBody>
          <a:bodyPr>
            <a:normAutofit fontScale="92500" lnSpcReduction="20000"/>
          </a:bodyPr>
          <a:lstStyle/>
          <a:p>
            <a:pPr marL="274320" indent="-274320" fontAlgn="auto">
              <a:spcAft>
                <a:spcPts val="0"/>
              </a:spcAft>
              <a:buClr>
                <a:schemeClr val="accent3"/>
              </a:buClr>
              <a:buFont typeface="Wingdings 2"/>
              <a:buChar char=""/>
              <a:defRPr/>
            </a:pPr>
            <a:r>
              <a:rPr lang="vi-VN" dirty="0" smtClean="0"/>
              <a:t>Te-ai gândit vreodată că frunzele dintr-un copac pe care le privim zi de zi sunt îngrijite de către pom care-i oferă apa,sărurile minerale şi substanşele hrănitoare de care are nevoie în realizarea fotosintezei şi creşterii sale?Mulţi nu dăm atenţie acestui minuscul amănunt,dar el contează,pentru că rădăcinile pomului absorb toate aceste substanţe din sol pentru a se dezvolta.La fel şi celelalte plante.</a:t>
            </a:r>
            <a:endParaRPr lang="en-US" dirty="0"/>
          </a:p>
        </p:txBody>
      </p:sp>
      <p:pic>
        <p:nvPicPr>
          <p:cNvPr id="5" name="Content Placeholder 4" descr="1370401_493722650726047_839241593_n.jpg"/>
          <p:cNvPicPr>
            <a:picLocks noGrp="1" noChangeAspect="1"/>
          </p:cNvPicPr>
          <p:nvPr>
            <p:ph sz="half" idx="2"/>
          </p:nvPr>
        </p:nvPicPr>
        <p:blipFill>
          <a:blip r:embed="rId2" cstate="print"/>
          <a:stretch>
            <a:fillRect/>
          </a:stretch>
        </p:blipFill>
        <p:spPr>
          <a:xfrm>
            <a:off x="4495800" y="1143000"/>
            <a:ext cx="4343400" cy="47244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43000"/>
            <a:ext cx="7772400" cy="1981200"/>
          </a:xfrm>
        </p:spPr>
        <p:txBody>
          <a:bodyPr>
            <a:normAutofit fontScale="92500" lnSpcReduction="20000"/>
          </a:bodyPr>
          <a:lstStyle/>
          <a:p>
            <a:pPr marL="274320" indent="-274320" fontAlgn="auto">
              <a:spcAft>
                <a:spcPts val="0"/>
              </a:spcAft>
              <a:buClr>
                <a:schemeClr val="accent3"/>
              </a:buClr>
              <a:buFont typeface="Wingdings 2"/>
              <a:buChar char=""/>
              <a:defRPr/>
            </a:pPr>
            <a:r>
              <a:rPr lang="vi-VN" dirty="0" smtClean="0"/>
              <a:t>Acum vă veţi întreba de ce v-am relatat toate astea.Simplu!Dacă solul ar fi plin de reziduuri,n-ar mai fi fertil şi substanţele hrănitoare s-ar pierde,iar plantele care au nevoie eficientă de ele, nu şi-ar mai continua procesele ecologice. Aşadar,vedeţi că şi lucrurile pe care, de cele mai multe ori nu le luăm în seamă, au o importanţă majoră?</a:t>
            </a:r>
            <a:endParaRPr lang="en-US" dirty="0"/>
          </a:p>
        </p:txBody>
      </p:sp>
      <p:pic>
        <p:nvPicPr>
          <p:cNvPr id="5" name="Content Placeholder 4" descr="1373552_493723494059296_775479458_n.jpg"/>
          <p:cNvPicPr>
            <a:picLocks noGrp="1" noChangeAspect="1"/>
          </p:cNvPicPr>
          <p:nvPr>
            <p:ph sz="half" idx="2"/>
          </p:nvPr>
        </p:nvPicPr>
        <p:blipFill>
          <a:blip r:embed="rId2" cstate="print"/>
          <a:stretch>
            <a:fillRect/>
          </a:stretch>
        </p:blipFill>
        <p:spPr>
          <a:xfrm>
            <a:off x="1371600" y="3200400"/>
            <a:ext cx="6172200" cy="3138813"/>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166</TotalTime>
  <Words>604</Words>
  <Application>Microsoft Office PowerPoint</Application>
  <PresentationFormat>On-screen Show (4:3)</PresentationFormat>
  <Paragraphs>11</Paragraphs>
  <Slides>13</Slides>
  <Notes>0</Notes>
  <HiddenSlides>0</HiddenSlides>
  <MMClips>2</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13</vt:i4>
      </vt:variant>
    </vt:vector>
  </HeadingPairs>
  <TitlesOfParts>
    <vt:vector size="22" baseType="lpstr">
      <vt:lpstr>Constantia</vt:lpstr>
      <vt:lpstr>Arial</vt:lpstr>
      <vt:lpstr>Calibri</vt:lpstr>
      <vt:lpstr>Wingdings 2</vt:lpstr>
      <vt:lpstr>Times New Roman</vt:lpstr>
      <vt:lpstr>Flow</vt:lpstr>
      <vt:lpstr>Flow</vt:lpstr>
      <vt:lpstr>Flow</vt: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Acasa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 natura</dc:title>
  <dc:creator>Bogdan</dc:creator>
  <cp:lastModifiedBy>Home</cp:lastModifiedBy>
  <cp:revision>23</cp:revision>
  <dcterms:created xsi:type="dcterms:W3CDTF">2013-10-10T19:54:17Z</dcterms:created>
  <dcterms:modified xsi:type="dcterms:W3CDTF">2013-10-12T18:57:57Z</dcterms:modified>
</cp:coreProperties>
</file>