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o-R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o-RO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o-RO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A0395A-64F2-45AF-9A3C-3752B62BEF33}" type="slidenum">
              <a:rPr lang="ro-RO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836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o-RO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o-RO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o-RO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17F331-EB7D-4EB4-8EEB-DBAF4001E20A}" type="slidenum">
              <a:rPr lang="ro-RO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5504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1D7D1-5CB1-49CB-B0CC-050282AB60FB}" type="slidenum">
              <a:rPr lang="ro-RO"/>
              <a:pPr/>
              <a:t>1</a:t>
            </a:fld>
            <a:endParaRPr lang="ro-RO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171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3D511-F710-401E-B54C-F6C1AE16FC97}" type="slidenum">
              <a:rPr lang="ro-RO"/>
              <a:pPr/>
              <a:t>2</a:t>
            </a:fld>
            <a:endParaRPr lang="ro-RO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765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E654-1318-43E1-84F4-E70E78E5AAD8}" type="slidenum">
              <a:rPr lang="ro-RO"/>
              <a:pPr/>
              <a:t>3</a:t>
            </a:fld>
            <a:endParaRPr lang="ro-RO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774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6697F-E60E-4AE8-AA6C-37AFE9E4CAFB}" type="slidenum">
              <a:rPr lang="ro-RO"/>
              <a:pPr/>
              <a:t>4</a:t>
            </a:fld>
            <a:endParaRPr lang="ro-RO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04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809E1-2F1E-4E53-AF99-E4826D45E5C9}" type="slidenum">
              <a:rPr lang="ro-RO"/>
              <a:pPr/>
              <a:t>5</a:t>
            </a:fld>
            <a:endParaRPr lang="ro-RO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694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1BD9A-237C-4B33-AE7E-CBECFDA96B80}" type="slidenum">
              <a:rPr lang="ro-RO"/>
              <a:pPr/>
              <a:t>6</a:t>
            </a:fld>
            <a:endParaRPr lang="ro-RO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417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D20C7-6927-4FB7-871D-03331874D643}" type="slidenum">
              <a:rPr lang="ro-RO"/>
              <a:pPr/>
              <a:t>7</a:t>
            </a:fld>
            <a:endParaRPr lang="ro-RO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474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2E226-F7CF-497B-934B-291C4E3F9170}" type="slidenum">
              <a:rPr lang="ro-RO"/>
              <a:pPr/>
              <a:t>8</a:t>
            </a:fld>
            <a:endParaRPr lang="ro-RO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289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E827D-DCFF-4E32-9341-5A24C035F971}" type="slidenum">
              <a:rPr lang="ro-RO"/>
              <a:pPr/>
              <a:t>9</a:t>
            </a:fld>
            <a:endParaRPr lang="ro-RO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592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9E09-194A-493F-B30A-377521523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5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0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E126-24DD-45BC-A93C-B212257BB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738E-335E-4B53-BCB3-F5B6BB33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E89A-C8F3-4503-9531-6DA3A943B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8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CB32-5AD6-4177-84F3-4BAFB2D9E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0A76-7C52-47D8-96F6-0A3D15106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161D-FF06-403F-BFD2-DD2F6F55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B90C-6030-431C-89C1-8303CEB7C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CF28-6F03-42BF-92ED-7BD629AF4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9F07-AC05-4B85-B01E-939E5134E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AAF4-DEFB-48E8-8C19-1E4C8ED2E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5BA08C-FFBC-4318-B4FB-3D279A237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79914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o-RO" sz="3200" b="1" kern="10" spc="-320" dirty="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ill Sans Ultra Bold" panose="020B0A02020104020203" pitchFamily="34" charset="-18"/>
              </a:rPr>
              <a:t>IMPLICARE IN VIATA SOCIALA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Idei de viitor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	Pentru a ajuta atât liceul cât și elevii din această instituție ne  propunem organizarea unui bal cu strângere de fonduri.</a:t>
            </a:r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Scopul nostru principal este achiziționarea Manualelor pentru clasele a-XI şi a-Xii, şi donarea lor bibliotecii liceului.</a:t>
            </a:r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elevii nu vor mai fi nevoiți să-și cumpere manualele, ei le vor primi,  cu condiția să fie bine îngrijite.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039113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32" y="5279230"/>
            <a:ext cx="1184934" cy="1578770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88" y="65030"/>
            <a:ext cx="1343025" cy="1789406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62" y="3079395"/>
            <a:ext cx="1209675" cy="16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Tombolă de crăciun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	cu toții știm că cei ce iubesc </a:t>
            </a:r>
            <a:r>
              <a:rPr lang="ro-RO" dirty="0"/>
              <a:t>c</a:t>
            </a:r>
            <a:r>
              <a:rPr lang="ro-RO" dirty="0" smtClean="0"/>
              <a:t>el mai mult sărbătorile de crăciun sunt copii, şi ce mod mai bun de al îi face mai fericiți decât un mic dar.</a:t>
            </a:r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gândindu-ne la copii orfani din orfelinate sperăm să le aducem o rază de lumină în ziua de crăciun.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/>
          <a:stretch/>
        </p:blipFill>
        <p:spPr>
          <a:xfrm>
            <a:off x="6400800" y="3581400"/>
            <a:ext cx="2743200" cy="320633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996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	atât colectivul clasei a XI-f cât si alte clase din colegiul național Dragoș-vodă vor pregăti câte un cadou copiilor din orfelinate.</a:t>
            </a:r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frumusețea vine din mister; o acadea, o ciocolată, un glob, o păpușică sau chiar o mașinuță…orice va aduce zâmbetul pe fețele copilașilor.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4400"/>
            <a:ext cx="1524000" cy="152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3299"/>
            <a:ext cx="2143125" cy="21431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232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Proiect realizat de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800" dirty="0" smtClean="0"/>
              <a:t>	gînju mihaela</a:t>
            </a:r>
          </a:p>
          <a:p>
            <a:pPr marL="0" indent="0">
              <a:buNone/>
            </a:pPr>
            <a:r>
              <a:rPr lang="ro-RO" dirty="0" smtClean="0"/>
              <a:t>	</a:t>
            </a:r>
            <a:r>
              <a:rPr lang="ro-RO" sz="2800" dirty="0" smtClean="0"/>
              <a:t>Profesor coordonator: Anastasiu Gabriel</a:t>
            </a:r>
          </a:p>
          <a:p>
            <a:pPr marL="0" indent="0">
              <a:buNone/>
            </a:pPr>
            <a:r>
              <a:rPr lang="ro-RO" sz="2800" dirty="0"/>
              <a:t>	</a:t>
            </a:r>
            <a:r>
              <a:rPr lang="ro-RO" sz="2800" smtClean="0"/>
              <a:t>an școlar: </a:t>
            </a:r>
            <a:r>
              <a:rPr lang="ro-RO" sz="2800" dirty="0" smtClean="0"/>
              <a:t>2013/2014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5415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 este voluntariatul?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/>
              <a:t>	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3400" y="26543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o-RO" dirty="0"/>
              <a:t>"Voluntariatul este activitatea de interes public </a:t>
            </a:r>
            <a:r>
              <a:rPr lang="ro-RO" dirty="0" smtClean="0"/>
              <a:t>desfășurata </a:t>
            </a:r>
            <a:r>
              <a:rPr lang="ro-RO" dirty="0"/>
              <a:t>din proprie </a:t>
            </a:r>
            <a:r>
              <a:rPr lang="ro-RO" dirty="0" smtClean="0"/>
              <a:t>inițiativa </a:t>
            </a:r>
            <a:r>
              <a:rPr lang="ro-RO" dirty="0"/>
              <a:t>de orice persoana fizica, în folosul altora, </a:t>
            </a:r>
            <a:r>
              <a:rPr lang="ro-RO" dirty="0" smtClean="0"/>
              <a:t>fără </a:t>
            </a:r>
            <a:r>
              <a:rPr lang="ro-RO" dirty="0"/>
              <a:t>a primi o </a:t>
            </a:r>
            <a:r>
              <a:rPr lang="ro-RO" dirty="0" smtClean="0"/>
              <a:t>contraprestație </a:t>
            </a:r>
            <a:r>
              <a:rPr lang="ro-RO" dirty="0"/>
              <a:t>materiala; activitatea de interes public este activitatea </a:t>
            </a:r>
            <a:r>
              <a:rPr lang="ro-RO" dirty="0" smtClean="0"/>
              <a:t>desfășurata </a:t>
            </a:r>
            <a:r>
              <a:rPr lang="ro-RO" dirty="0"/>
              <a:t>în domenii cum sunt: asistenta si serviciile sociale, </a:t>
            </a:r>
            <a:r>
              <a:rPr lang="ro-RO" dirty="0" smtClean="0"/>
              <a:t>protecția </a:t>
            </a:r>
            <a:r>
              <a:rPr lang="ro-RO" dirty="0"/>
              <a:t>drepturilor omului, medico-sanitar, cultural, artistic, educativ, de </a:t>
            </a:r>
            <a:r>
              <a:rPr lang="ro-RO" dirty="0" smtClean="0"/>
              <a:t>învățământ, științific, </a:t>
            </a:r>
            <a:r>
              <a:rPr lang="ro-RO" dirty="0"/>
              <a:t>umanitar, religios, filantropic, sportiv, de </a:t>
            </a:r>
            <a:r>
              <a:rPr lang="ro-RO" dirty="0" smtClean="0"/>
              <a:t>protecție </a:t>
            </a:r>
            <a:r>
              <a:rPr lang="ro-RO" dirty="0"/>
              <a:t>a mediului, social si comunitar si altele asemenea." </a:t>
            </a:r>
            <a:r>
              <a:rPr lang="ro-RO" dirty="0" smtClean="0"/>
              <a:t>(definiția </a:t>
            </a:r>
            <a:r>
              <a:rPr lang="ro-RO" dirty="0"/>
              <a:t>din Legea Voluntariatului 2006) </a:t>
            </a:r>
          </a:p>
        </p:txBody>
      </p:sp>
      <p:pic>
        <p:nvPicPr>
          <p:cNvPr id="66566" name="Picture 6" descr="camp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37">
            <a:off x="7109290" y="1100198"/>
            <a:ext cx="18288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latera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6494">
            <a:off x="381000" y="4953000"/>
            <a:ext cx="19050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 descr="latera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1783" flipV="1">
            <a:off x="381000" y="2286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lateral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18415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lateral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4381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lateral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444">
            <a:off x="4953000" y="4953000"/>
            <a:ext cx="15224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snv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4648">
            <a:off x="7119143" y="5072857"/>
            <a:ext cx="14589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rgbClr val="7030A0"/>
                </a:solidFill>
              </a:rPr>
              <a:t>Ce spun voluntarii…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2438400"/>
            <a:ext cx="7772870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dirty="0"/>
              <a:t>		</a:t>
            </a:r>
            <a:r>
              <a:rPr lang="ro-RO" sz="1800" dirty="0">
                <a:latin typeface="Arial Narrow" panose="020B0606020202030204" pitchFamily="34" charset="0"/>
              </a:rPr>
              <a:t>"Prins </a:t>
            </a:r>
            <a:r>
              <a:rPr lang="ro-RO" sz="1800" dirty="0" smtClean="0">
                <a:latin typeface="Arial Narrow" panose="020B0606020202030204" pitchFamily="34" charset="0"/>
              </a:rPr>
              <a:t>într-o alergătura </a:t>
            </a:r>
            <a:r>
              <a:rPr lang="ro-RO" sz="1800" dirty="0">
                <a:latin typeface="Arial Narrow" panose="020B0606020202030204" pitchFamily="34" charset="0"/>
              </a:rPr>
              <a:t>continua si </a:t>
            </a:r>
            <a:r>
              <a:rPr lang="ro-RO" sz="1800" dirty="0" smtClean="0">
                <a:latin typeface="Arial Narrow" panose="020B0606020202030204" pitchFamily="34" charset="0"/>
              </a:rPr>
              <a:t>înecat </a:t>
            </a:r>
            <a:r>
              <a:rPr lang="ro-RO" sz="1800" dirty="0">
                <a:latin typeface="Arial Narrow" panose="020B0606020202030204" pitchFamily="34" charset="0"/>
              </a:rPr>
              <a:t>de rutina zilnica </a:t>
            </a:r>
            <a:r>
              <a:rPr lang="ro-RO" sz="1800" dirty="0" smtClean="0">
                <a:latin typeface="Arial Narrow" panose="020B0606020202030204" pitchFamily="34" charset="0"/>
              </a:rPr>
              <a:t>uiți </a:t>
            </a:r>
            <a:r>
              <a:rPr lang="ro-RO" sz="1800" dirty="0">
                <a:latin typeface="Arial Narrow" panose="020B0606020202030204" pitchFamily="34" charset="0"/>
              </a:rPr>
              <a:t>de lucrurile cu </a:t>
            </a:r>
            <a:r>
              <a:rPr lang="ro-RO" sz="1800" dirty="0" smtClean="0">
                <a:latin typeface="Arial Narrow" panose="020B0606020202030204" pitchFamily="34" charset="0"/>
              </a:rPr>
              <a:t>adevărat </a:t>
            </a:r>
            <a:r>
              <a:rPr lang="ro-RO" sz="1800" dirty="0">
                <a:latin typeface="Arial Narrow" panose="020B0606020202030204" pitchFamily="34" charset="0"/>
              </a:rPr>
              <a:t>importante, </a:t>
            </a:r>
            <a:r>
              <a:rPr lang="ro-RO" sz="1800" dirty="0" smtClean="0">
                <a:latin typeface="Arial Narrow" panose="020B0606020202030204" pitchFamily="34" charset="0"/>
              </a:rPr>
              <a:t>uiți </a:t>
            </a:r>
            <a:r>
              <a:rPr lang="ro-RO" sz="1800" dirty="0">
                <a:latin typeface="Arial Narrow" panose="020B0606020202030204" pitchFamily="34" charset="0"/>
              </a:rPr>
              <a:t>cat de </a:t>
            </a:r>
            <a:r>
              <a:rPr lang="ro-RO" sz="1800" dirty="0" smtClean="0">
                <a:latin typeface="Arial Narrow" panose="020B0606020202030204" pitchFamily="34" charset="0"/>
              </a:rPr>
              <a:t>puțin </a:t>
            </a:r>
            <a:r>
              <a:rPr lang="ro-RO" sz="1800" dirty="0">
                <a:latin typeface="Arial Narrow" panose="020B0606020202030204" pitchFamily="34" charset="0"/>
              </a:rPr>
              <a:t>te "costa" sa faci bine si ca nu te </a:t>
            </a:r>
            <a:r>
              <a:rPr lang="ro-RO" sz="1800" dirty="0" smtClean="0">
                <a:latin typeface="Arial Narrow" panose="020B0606020202030204" pitchFamily="34" charset="0"/>
              </a:rPr>
              <a:t>simți niciodată </a:t>
            </a:r>
            <a:r>
              <a:rPr lang="ro-RO" sz="1800" dirty="0">
                <a:latin typeface="Arial Narrow" panose="020B0606020202030204" pitchFamily="34" charset="0"/>
              </a:rPr>
              <a:t>mai </a:t>
            </a:r>
            <a:r>
              <a:rPr lang="ro-RO" sz="1800" dirty="0" smtClean="0">
                <a:latin typeface="Arial Narrow" panose="020B0606020202030204" pitchFamily="34" charset="0"/>
              </a:rPr>
              <a:t>împlinit, decât </a:t>
            </a:r>
            <a:r>
              <a:rPr lang="ro-RO" sz="1800" dirty="0">
                <a:latin typeface="Arial Narrow" panose="020B0606020202030204" pitchFamily="34" charset="0"/>
              </a:rPr>
              <a:t>atunci </a:t>
            </a:r>
            <a:r>
              <a:rPr lang="ro-RO" sz="1800" dirty="0" smtClean="0">
                <a:latin typeface="Arial Narrow" panose="020B0606020202030204" pitchFamily="34" charset="0"/>
              </a:rPr>
              <a:t>când poți </a:t>
            </a:r>
            <a:r>
              <a:rPr lang="ro-RO" sz="1800" dirty="0">
                <a:latin typeface="Arial Narrow" panose="020B0606020202030204" pitchFamily="34" charset="0"/>
              </a:rPr>
              <a:t>sa </a:t>
            </a:r>
            <a:r>
              <a:rPr lang="ro-RO" sz="1800" dirty="0" smtClean="0">
                <a:latin typeface="Arial Narrow" panose="020B0606020202030204" pitchFamily="34" charset="0"/>
              </a:rPr>
              <a:t>ajuți </a:t>
            </a:r>
            <a:r>
              <a:rPr lang="ro-RO" sz="1800" dirty="0">
                <a:latin typeface="Arial Narrow" panose="020B0606020202030204" pitchFamily="34" charset="0"/>
              </a:rPr>
              <a:t>pe cineva, total dezinteresat. Si, </a:t>
            </a:r>
            <a:r>
              <a:rPr lang="ro-RO" sz="1800" dirty="0" smtClean="0">
                <a:latin typeface="Arial Narrow" panose="020B0606020202030204" pitchFamily="34" charset="0"/>
              </a:rPr>
              <a:t>când </a:t>
            </a:r>
            <a:r>
              <a:rPr lang="ro-RO" sz="1800" dirty="0">
                <a:latin typeface="Arial Narrow" panose="020B0606020202030204" pitchFamily="34" charset="0"/>
              </a:rPr>
              <a:t>te </a:t>
            </a:r>
            <a:r>
              <a:rPr lang="ro-RO" sz="1800" dirty="0" smtClean="0">
                <a:latin typeface="Arial Narrow" panose="020B0606020202030204" pitchFamily="34" charset="0"/>
              </a:rPr>
              <a:t>gândești </a:t>
            </a:r>
            <a:r>
              <a:rPr lang="ro-RO" sz="1800" dirty="0">
                <a:latin typeface="Arial Narrow" panose="020B0606020202030204" pitchFamily="34" charset="0"/>
              </a:rPr>
              <a:t>ca de 2% din timpul </a:t>
            </a:r>
            <a:r>
              <a:rPr lang="ro-RO" sz="1800" dirty="0" smtClean="0">
                <a:latin typeface="Arial Narrow" panose="020B0606020202030204" pitchFamily="34" charset="0"/>
              </a:rPr>
              <a:t>tău </a:t>
            </a:r>
            <a:r>
              <a:rPr lang="ro-RO" sz="1800" dirty="0">
                <a:latin typeface="Arial Narrow" panose="020B0606020202030204" pitchFamily="34" charset="0"/>
              </a:rPr>
              <a:t>liber poate depinde viitorul unui copil, realizezi ca e </a:t>
            </a:r>
            <a:r>
              <a:rPr lang="ro-RO" sz="1800" dirty="0" smtClean="0">
                <a:latin typeface="Arial Narrow" panose="020B0606020202030204" pitchFamily="34" charset="0"/>
              </a:rPr>
              <a:t>atât </a:t>
            </a:r>
            <a:r>
              <a:rPr lang="ro-RO" sz="1800" dirty="0">
                <a:latin typeface="Arial Narrow" panose="020B0606020202030204" pitchFamily="34" charset="0"/>
              </a:rPr>
              <a:t>de </a:t>
            </a:r>
            <a:r>
              <a:rPr lang="ro-RO" sz="1800" dirty="0" smtClean="0">
                <a:latin typeface="Arial Narrow" panose="020B0606020202030204" pitchFamily="34" charset="0"/>
              </a:rPr>
              <a:t>puțin </a:t>
            </a:r>
            <a:r>
              <a:rPr lang="ro-RO" sz="1800" dirty="0">
                <a:latin typeface="Arial Narrow" panose="020B0606020202030204" pitchFamily="34" charset="0"/>
              </a:rPr>
              <a:t>efort pentru o cauza </a:t>
            </a:r>
            <a:r>
              <a:rPr lang="ro-RO" sz="1800" dirty="0" smtClean="0">
                <a:latin typeface="Arial Narrow" panose="020B0606020202030204" pitchFamily="34" charset="0"/>
              </a:rPr>
              <a:t>atât </a:t>
            </a:r>
            <a:r>
              <a:rPr lang="ro-RO" sz="1800" dirty="0">
                <a:latin typeface="Arial Narrow" panose="020B0606020202030204" pitchFamily="34" charset="0"/>
              </a:rPr>
              <a:t>de frumoasa. Cea mai mare bucurie a mea in campanie a fost ca am </a:t>
            </a:r>
            <a:r>
              <a:rPr lang="ro-RO" sz="1800" dirty="0" smtClean="0">
                <a:latin typeface="Arial Narrow" panose="020B0606020202030204" pitchFamily="34" charset="0"/>
              </a:rPr>
              <a:t>întâlnit </a:t>
            </a:r>
            <a:r>
              <a:rPr lang="ro-RO" sz="1800" dirty="0">
                <a:latin typeface="Arial Narrow" panose="020B0606020202030204" pitchFamily="34" charset="0"/>
              </a:rPr>
              <a:t>foarte </a:t>
            </a:r>
            <a:r>
              <a:rPr lang="ro-RO" sz="1800" dirty="0" smtClean="0">
                <a:latin typeface="Arial Narrow" panose="020B0606020202030204" pitchFamily="34" charset="0"/>
              </a:rPr>
              <a:t>mulți </a:t>
            </a:r>
            <a:r>
              <a:rPr lang="ro-RO" sz="1800" dirty="0">
                <a:latin typeface="Arial Narrow" panose="020B0606020202030204" pitchFamily="34" charset="0"/>
              </a:rPr>
              <a:t>tineri care </a:t>
            </a:r>
            <a:r>
              <a:rPr lang="ro-RO" sz="1800" dirty="0" smtClean="0">
                <a:latin typeface="Arial Narrow" panose="020B0606020202030204" pitchFamily="34" charset="0"/>
              </a:rPr>
              <a:t>gândesc așa. </a:t>
            </a:r>
            <a:r>
              <a:rPr lang="ro-RO" sz="1800" dirty="0">
                <a:latin typeface="Arial Narrow" panose="020B0606020202030204" pitchFamily="34" charset="0"/>
              </a:rPr>
              <a:t>Tineri </a:t>
            </a:r>
            <a:r>
              <a:rPr lang="ro-RO" sz="1800" dirty="0" smtClean="0">
                <a:latin typeface="Arial Narrow" panose="020B0606020202030204" pitchFamily="34" charset="0"/>
              </a:rPr>
              <a:t>deschiși, </a:t>
            </a:r>
            <a:r>
              <a:rPr lang="ro-RO" sz="1800" dirty="0">
                <a:latin typeface="Arial Narrow" panose="020B0606020202030204" pitchFamily="34" charset="0"/>
              </a:rPr>
              <a:t>responsabili, foarte </a:t>
            </a:r>
            <a:r>
              <a:rPr lang="ro-RO" sz="1800" dirty="0" smtClean="0">
                <a:latin typeface="Arial Narrow" panose="020B0606020202030204" pitchFamily="34" charset="0"/>
              </a:rPr>
              <a:t>implicați, </a:t>
            </a:r>
            <a:r>
              <a:rPr lang="ro-RO" sz="1800" dirty="0">
                <a:latin typeface="Arial Narrow" panose="020B0606020202030204" pitchFamily="34" charset="0"/>
              </a:rPr>
              <a:t>care au pus mult suflet in campanie si care pun suflet in tot ceea ce fac in general. Cu ei nu ai cum sa faci </a:t>
            </a:r>
            <a:r>
              <a:rPr lang="ro-RO" sz="1800" dirty="0" smtClean="0">
                <a:latin typeface="Arial Narrow" panose="020B0606020202030204" pitchFamily="34" charset="0"/>
              </a:rPr>
              <a:t>decât </a:t>
            </a:r>
            <a:r>
              <a:rPr lang="ro-RO" sz="1800" dirty="0">
                <a:latin typeface="Arial Narrow" panose="020B0606020202030204" pitchFamily="34" charset="0"/>
              </a:rPr>
              <a:t>o echipa foarte tare." (Andrei Chirtoc, Voluntar World Vision România)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dirty="0">
                <a:latin typeface="Arial Narrow" panose="020B0606020202030204" pitchFamily="34" charset="0"/>
              </a:rPr>
              <a:t>		</a:t>
            </a:r>
            <a:r>
              <a:rPr lang="ro-RO" sz="1800" dirty="0">
                <a:latin typeface="Arial Narrow" panose="020B0606020202030204" pitchFamily="34" charset="0"/>
              </a:rPr>
              <a:t>"Voluntariatul </a:t>
            </a:r>
            <a:r>
              <a:rPr lang="ro-RO" sz="1800" dirty="0" smtClean="0">
                <a:latin typeface="Arial Narrow" panose="020B0606020202030204" pitchFamily="34" charset="0"/>
              </a:rPr>
              <a:t>înseamnă </a:t>
            </a:r>
            <a:r>
              <a:rPr lang="ro-RO" sz="1800" dirty="0">
                <a:latin typeface="Arial Narrow" panose="020B0606020202030204" pitchFamily="34" charset="0"/>
              </a:rPr>
              <a:t>Responsabilitate. Iar simplul fapt ca nu </a:t>
            </a:r>
            <a:r>
              <a:rPr lang="ro-RO" sz="1800" dirty="0" smtClean="0">
                <a:latin typeface="Arial Narrow" panose="020B0606020202030204" pitchFamily="34" charset="0"/>
              </a:rPr>
              <a:t>ești </a:t>
            </a:r>
            <a:r>
              <a:rPr lang="ro-RO" sz="1800" dirty="0">
                <a:latin typeface="Arial Narrow" panose="020B0606020202030204" pitchFamily="34" charset="0"/>
              </a:rPr>
              <a:t>remunerat pentru </a:t>
            </a:r>
            <a:r>
              <a:rPr lang="ro-RO" sz="1800" dirty="0" smtClean="0">
                <a:latin typeface="Arial Narrow" panose="020B0606020202030204" pitchFamily="34" charset="0"/>
              </a:rPr>
              <a:t>activitățile </a:t>
            </a:r>
            <a:r>
              <a:rPr lang="ro-RO" sz="1800" dirty="0">
                <a:latin typeface="Arial Narrow" panose="020B0606020202030204" pitchFamily="34" charset="0"/>
              </a:rPr>
              <a:t>prestate nu-ti da dreptul sa fii iresponsabil." (Tiberiu Capudean, Voluntar ARAS)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dirty="0">
                <a:latin typeface="Arial Narrow" panose="020B0606020202030204" pitchFamily="34" charset="0"/>
              </a:rPr>
              <a:t>		</a:t>
            </a:r>
            <a:r>
              <a:rPr lang="ro-RO" sz="1800" dirty="0">
                <a:latin typeface="Arial Narrow" panose="020B0606020202030204" pitchFamily="34" charset="0"/>
              </a:rPr>
              <a:t>"Voluntariatul se </a:t>
            </a:r>
            <a:r>
              <a:rPr lang="ro-RO" sz="1800" dirty="0" smtClean="0">
                <a:latin typeface="Arial Narrow" panose="020B0606020202030204" pitchFamily="34" charset="0"/>
              </a:rPr>
              <a:t>naște </a:t>
            </a:r>
            <a:r>
              <a:rPr lang="ro-RO" sz="1800" dirty="0">
                <a:latin typeface="Arial Narrow" panose="020B0606020202030204" pitchFamily="34" charset="0"/>
              </a:rPr>
              <a:t>în inima, a </a:t>
            </a:r>
            <a:r>
              <a:rPr lang="ro-RO" sz="1800" dirty="0" smtClean="0">
                <a:latin typeface="Arial Narrow" panose="020B0606020202030204" pitchFamily="34" charset="0"/>
              </a:rPr>
              <a:t>fiecăruia. </a:t>
            </a:r>
            <a:r>
              <a:rPr lang="ro-RO" sz="1800" dirty="0">
                <a:latin typeface="Arial Narrow" panose="020B0606020202030204" pitchFamily="34" charset="0"/>
              </a:rPr>
              <a:t>nu în vreun statut de ONG sau în </a:t>
            </a:r>
            <a:r>
              <a:rPr lang="ro-RO" sz="1800" dirty="0" smtClean="0">
                <a:latin typeface="Arial Narrow" panose="020B0606020202030204" pitchFamily="34" charset="0"/>
              </a:rPr>
              <a:t>discuții </a:t>
            </a:r>
            <a:r>
              <a:rPr lang="ro-RO" sz="1800" dirty="0">
                <a:latin typeface="Arial Narrow" panose="020B0606020202030204" pitchFamily="34" charset="0"/>
              </a:rPr>
              <a:t>elaborate si mediatizate. Daca se </a:t>
            </a:r>
            <a:r>
              <a:rPr lang="ro-RO" sz="1800" dirty="0" smtClean="0">
                <a:latin typeface="Arial Narrow" panose="020B0606020202030204" pitchFamily="34" charset="0"/>
              </a:rPr>
              <a:t>naște </a:t>
            </a:r>
            <a:r>
              <a:rPr lang="ro-RO" sz="1800" dirty="0">
                <a:latin typeface="Arial Narrow" panose="020B0606020202030204" pitchFamily="34" charset="0"/>
              </a:rPr>
              <a:t>acolo, cu </a:t>
            </a:r>
            <a:r>
              <a:rPr lang="ro-RO" sz="1800" dirty="0" smtClean="0">
                <a:latin typeface="Arial Narrow" panose="020B0606020202030204" pitchFamily="34" charset="0"/>
              </a:rPr>
              <a:t>siguranța </a:t>
            </a:r>
            <a:r>
              <a:rPr lang="ro-RO" sz="1800" dirty="0">
                <a:latin typeface="Arial Narrow" panose="020B0606020202030204" pitchFamily="34" charset="0"/>
              </a:rPr>
              <a:t>se va dezvolta si se va traduce si sub aspectele cele mai pragmatice si necesare </a:t>
            </a:r>
            <a:r>
              <a:rPr lang="ro-RO" sz="1800" dirty="0" smtClean="0">
                <a:latin typeface="Arial Narrow" panose="020B0606020202030204" pitchFamily="34" charset="0"/>
              </a:rPr>
              <a:t>până </a:t>
            </a:r>
            <a:r>
              <a:rPr lang="ro-RO" sz="1800" dirty="0">
                <a:latin typeface="Arial Narrow" panose="020B0606020202030204" pitchFamily="34" charset="0"/>
              </a:rPr>
              <a:t>la urma." (Ana Gogan, Voluntar Centrul de Voluntariat Cluj-Napoca)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magical-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22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4000" b="1" dirty="0">
                <a:solidFill>
                  <a:schemeClr val="bg1"/>
                </a:solidFill>
              </a:rPr>
              <a:t>Un </a:t>
            </a:r>
            <a:r>
              <a:rPr lang="ro-RO" sz="4000" b="1" dirty="0" smtClean="0">
                <a:solidFill>
                  <a:schemeClr val="bg1"/>
                </a:solidFill>
              </a:rPr>
              <a:t>bănuț </a:t>
            </a:r>
            <a:r>
              <a:rPr lang="ro-RO" sz="4000" b="1" dirty="0">
                <a:solidFill>
                  <a:schemeClr val="bg1"/>
                </a:solidFill>
              </a:rPr>
              <a:t>pentru un </a:t>
            </a:r>
            <a:r>
              <a:rPr lang="ro-RO" sz="4000" b="1" dirty="0" smtClean="0">
                <a:solidFill>
                  <a:schemeClr val="bg1"/>
                </a:solidFill>
              </a:rPr>
              <a:t>brăduț</a:t>
            </a:r>
            <a:endParaRPr lang="ro-RO" sz="40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o-RO" sz="4000" b="1" dirty="0">
              <a:solidFill>
                <a:schemeClr val="bg1"/>
              </a:solidFill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4676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	</a:t>
            </a:r>
            <a:r>
              <a:rPr lang="ro-RO" sz="2800" dirty="0">
                <a:solidFill>
                  <a:schemeClr val="bg1"/>
                </a:solidFill>
              </a:rPr>
              <a:t>O problema serioasa a </a:t>
            </a:r>
            <a:r>
              <a:rPr lang="ro-RO" sz="2800" dirty="0" smtClean="0">
                <a:solidFill>
                  <a:schemeClr val="bg1"/>
                </a:solidFill>
              </a:rPr>
              <a:t>comunității </a:t>
            </a:r>
            <a:r>
              <a:rPr lang="ro-RO" sz="2800" dirty="0">
                <a:solidFill>
                  <a:schemeClr val="bg1"/>
                </a:solidFill>
              </a:rPr>
              <a:t>locale in care </a:t>
            </a:r>
            <a:r>
              <a:rPr lang="ro-RO" sz="2800" dirty="0" smtClean="0">
                <a:solidFill>
                  <a:schemeClr val="bg1"/>
                </a:solidFill>
              </a:rPr>
              <a:t>trăim, </a:t>
            </a:r>
            <a:r>
              <a:rPr lang="ro-RO" sz="2800" dirty="0">
                <a:solidFill>
                  <a:schemeClr val="bg1"/>
                </a:solidFill>
              </a:rPr>
              <a:t>dar si a </a:t>
            </a:r>
            <a:r>
              <a:rPr lang="ro-RO" sz="2800" dirty="0" smtClean="0">
                <a:solidFill>
                  <a:schemeClr val="bg1"/>
                </a:solidFill>
              </a:rPr>
              <a:t>întregii </a:t>
            </a:r>
            <a:r>
              <a:rPr lang="ro-RO" sz="2800" dirty="0">
                <a:solidFill>
                  <a:schemeClr val="bg1"/>
                </a:solidFill>
              </a:rPr>
              <a:t>tari o </a:t>
            </a:r>
            <a:r>
              <a:rPr lang="ro-RO" sz="2800" dirty="0" smtClean="0">
                <a:solidFill>
                  <a:schemeClr val="bg1"/>
                </a:solidFill>
              </a:rPr>
              <a:t>reprezintă </a:t>
            </a:r>
            <a:r>
              <a:rPr lang="ro-RO" sz="2800" dirty="0">
                <a:solidFill>
                  <a:schemeClr val="bg1"/>
                </a:solidFill>
              </a:rPr>
              <a:t>procentul ridicat </a:t>
            </a:r>
            <a:r>
              <a:rPr lang="ro-RO" sz="2800" dirty="0" smtClean="0">
                <a:solidFill>
                  <a:schemeClr val="bg1"/>
                </a:solidFill>
              </a:rPr>
              <a:t>al defrișărilor. 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  <a:endParaRPr lang="ro-RO" sz="2800" dirty="0" smtClean="0">
              <a:solidFill>
                <a:schemeClr val="bg1"/>
              </a:solidFill>
            </a:endParaRPr>
          </a:p>
          <a:p>
            <a:r>
              <a:rPr lang="ro-RO" sz="2800" dirty="0" smtClean="0">
                <a:solidFill>
                  <a:schemeClr val="bg1"/>
                </a:solidFill>
              </a:rPr>
              <a:t>	Fiind </a:t>
            </a:r>
            <a:r>
              <a:rPr lang="ro-RO" sz="2800" dirty="0">
                <a:solidFill>
                  <a:schemeClr val="bg1"/>
                </a:solidFill>
              </a:rPr>
              <a:t>una dintre tarile europene care </a:t>
            </a:r>
            <a:r>
              <a:rPr lang="ro-RO" sz="2800" dirty="0" smtClean="0">
                <a:solidFill>
                  <a:schemeClr val="bg1"/>
                </a:solidFill>
              </a:rPr>
              <a:t>încă </a:t>
            </a:r>
            <a:r>
              <a:rPr lang="ro-RO" sz="2800" dirty="0">
                <a:solidFill>
                  <a:schemeClr val="bg1"/>
                </a:solidFill>
              </a:rPr>
              <a:t>se poate lauda cu peisajele ei naturale, Romania </a:t>
            </a:r>
            <a:r>
              <a:rPr lang="ro-RO" sz="2800" dirty="0" smtClean="0">
                <a:solidFill>
                  <a:schemeClr val="bg1"/>
                </a:solidFill>
              </a:rPr>
              <a:t>își </a:t>
            </a:r>
            <a:r>
              <a:rPr lang="ro-RO" sz="2800" dirty="0">
                <a:solidFill>
                  <a:schemeClr val="bg1"/>
                </a:solidFill>
              </a:rPr>
              <a:t>pierde </a:t>
            </a:r>
            <a:r>
              <a:rPr lang="ro-RO" sz="2800" dirty="0" smtClean="0">
                <a:solidFill>
                  <a:schemeClr val="bg1"/>
                </a:solidFill>
              </a:rPr>
              <a:t>încetul </a:t>
            </a:r>
            <a:r>
              <a:rPr lang="ro-RO" sz="2800" dirty="0">
                <a:solidFill>
                  <a:schemeClr val="bg1"/>
                </a:solidFill>
              </a:rPr>
              <a:t>cu </a:t>
            </a:r>
            <a:r>
              <a:rPr lang="ro-RO" sz="2800" dirty="0" smtClean="0">
                <a:solidFill>
                  <a:schemeClr val="bg1"/>
                </a:solidFill>
              </a:rPr>
              <a:t>încetul </a:t>
            </a:r>
            <a:r>
              <a:rPr lang="ro-RO" sz="2800" dirty="0">
                <a:solidFill>
                  <a:schemeClr val="bg1"/>
                </a:solidFill>
              </a:rPr>
              <a:t>prestigiul</a:t>
            </a:r>
            <a:r>
              <a:rPr lang="ro-RO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endParaRPr lang="ro-R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066800"/>
            <a:ext cx="82296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		</a:t>
            </a:r>
            <a:r>
              <a:rPr lang="ro-RO" dirty="0"/>
              <a:t>Activitatea de voluntariat la care dorim </a:t>
            </a:r>
            <a:r>
              <a:rPr lang="ro-RO" dirty="0" smtClean="0"/>
              <a:t>s</a:t>
            </a:r>
            <a:r>
              <a:rPr lang="ro-RO" dirty="0"/>
              <a:t>ă</a:t>
            </a:r>
            <a:r>
              <a:rPr lang="ro-RO" dirty="0" smtClean="0"/>
              <a:t> participăm </a:t>
            </a:r>
            <a:r>
              <a:rPr lang="ro-RO" dirty="0"/>
              <a:t>este </a:t>
            </a:r>
            <a:r>
              <a:rPr lang="ro-RO" dirty="0" smtClean="0"/>
              <a:t>strângerea </a:t>
            </a:r>
            <a:r>
              <a:rPr lang="ro-RO" dirty="0"/>
              <a:t>unei anumite sume de bani cu care vom </a:t>
            </a:r>
            <a:r>
              <a:rPr lang="ro-RO" dirty="0" smtClean="0"/>
              <a:t>cumpăra puieți, </a:t>
            </a:r>
            <a:r>
              <a:rPr lang="ro-RO" dirty="0"/>
              <a:t>pe care </a:t>
            </a:r>
            <a:r>
              <a:rPr lang="ro-RO" dirty="0" smtClean="0"/>
              <a:t>îi </a:t>
            </a:r>
            <a:r>
              <a:rPr lang="ro-RO" dirty="0"/>
              <a:t>vom planta </a:t>
            </a:r>
            <a:r>
              <a:rPr lang="ro-RO" dirty="0" smtClean="0"/>
              <a:t>în </a:t>
            </a:r>
            <a:r>
              <a:rPr lang="en-US" dirty="0"/>
              <a:t>z</a:t>
            </a:r>
            <a:r>
              <a:rPr lang="ro-RO" dirty="0"/>
              <a:t>onele </a:t>
            </a:r>
            <a:r>
              <a:rPr lang="ro-RO" dirty="0" smtClean="0"/>
              <a:t>despădurite</a:t>
            </a:r>
            <a:r>
              <a:rPr lang="ro-RO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dirty="0"/>
              <a:t>		</a:t>
            </a:r>
            <a:r>
              <a:rPr lang="ro-RO" dirty="0" smtClean="0"/>
              <a:t>Intenția noastă </a:t>
            </a:r>
            <a:r>
              <a:rPr lang="ro-RO" dirty="0"/>
              <a:t>este </a:t>
            </a:r>
            <a:r>
              <a:rPr lang="ro-RO" dirty="0" smtClean="0"/>
              <a:t>să </a:t>
            </a:r>
            <a:r>
              <a:rPr lang="ro-RO" dirty="0"/>
              <a:t>cerem ajutorul </a:t>
            </a:r>
            <a:r>
              <a:rPr lang="ro-RO" dirty="0" smtClean="0"/>
              <a:t>comunității </a:t>
            </a:r>
            <a:r>
              <a:rPr lang="ro-RO" dirty="0"/>
              <a:t>din care facem parte. 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dirty="0"/>
              <a:t>		Clasa XI-F va apela de data aceasta la o metoda </a:t>
            </a:r>
            <a:r>
              <a:rPr lang="ro-RO" dirty="0" smtClean="0"/>
              <a:t>tradițională, și </a:t>
            </a:r>
            <a:r>
              <a:rPr lang="ro-RO" dirty="0"/>
              <a:t>anume </a:t>
            </a:r>
            <a:r>
              <a:rPr lang="ro-RO" dirty="0" smtClean="0"/>
              <a:t>confecționarea </a:t>
            </a:r>
            <a:r>
              <a:rPr lang="ro-RO" dirty="0"/>
              <a:t>ornamentelor din </a:t>
            </a:r>
            <a:r>
              <a:rPr lang="ro-RO" dirty="0" smtClean="0"/>
              <a:t>hârtie.</a:t>
            </a:r>
            <a:endParaRPr lang="ro-R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389731"/>
            <a:ext cx="8229600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b="1" dirty="0"/>
              <a:t>		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Campania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“Cumpăra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brăduț, salvează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brăduț”</a:t>
            </a:r>
            <a:endParaRPr lang="ro-R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2948" name="Picture 4" descr="smiling_christmas_tree_coloring_book_colouring_black_white_line_art_bw_xmas-555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12102"/>
            <a:ext cx="28194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FZ68QQSFOVWMA4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91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descăr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229100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Cartoon_Smiling_Pine_Tree_Giving_the_Thumbs_Up_110415-123994-3570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447800"/>
            <a:ext cx="2414587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180847741256199817_IAJOYl6b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paper christmas tree s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3528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images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5" name="Picture 11" descr="imag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O </a:t>
            </a:r>
            <a:r>
              <a:rPr lang="ro-RO" dirty="0" smtClean="0"/>
              <a:t>brățara </a:t>
            </a:r>
            <a:r>
              <a:rPr lang="ro-RO" dirty="0"/>
              <a:t>pentru un suflet pustiu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		</a:t>
            </a:r>
            <a:r>
              <a:rPr lang="ro-RO" dirty="0"/>
              <a:t>Colectivul clasei XI-F spera sa </a:t>
            </a:r>
            <a:r>
              <a:rPr lang="ro-RO" dirty="0" smtClean="0"/>
              <a:t>convingă atât </a:t>
            </a:r>
            <a:r>
              <a:rPr lang="ro-RO" dirty="0"/>
              <a:t>elevii si </a:t>
            </a:r>
            <a:r>
              <a:rPr lang="ro-RO" dirty="0" smtClean="0"/>
              <a:t>studenții, </a:t>
            </a:r>
            <a:r>
              <a:rPr lang="ro-RO" dirty="0"/>
              <a:t>cat si persoanele adulte, ca undeva acolo, un copil neajutorat, abandonat si marginalizat se va bucura de hainita sau ciocolata pe care a primit-o.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		</a:t>
            </a:r>
            <a:r>
              <a:rPr lang="ro-RO" dirty="0"/>
              <a:t>Centrul pe care am ales sa </a:t>
            </a:r>
            <a:r>
              <a:rPr lang="ro-RO" dirty="0" smtClean="0"/>
              <a:t>îl </a:t>
            </a:r>
            <a:r>
              <a:rPr lang="ro-RO" dirty="0"/>
              <a:t>reprezentam este Centrul de plasament Sf. Maria din </a:t>
            </a:r>
            <a:r>
              <a:rPr lang="ro-RO" dirty="0" smtClean="0"/>
              <a:t>județul </a:t>
            </a:r>
            <a:r>
              <a:rPr lang="ro-RO" dirty="0"/>
              <a:t>Suceava.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IMG_79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friendshi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rainbow-neon-friendship-brace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friendship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352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1iunie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91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752600"/>
            <a:ext cx="8229600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		</a:t>
            </a:r>
            <a:r>
              <a:rPr lang="ro-RO" dirty="0"/>
              <a:t>Oferim posibilitatea oamenilor de a </a:t>
            </a:r>
            <a:r>
              <a:rPr lang="ro-RO" dirty="0" smtClean="0"/>
              <a:t>își cumpăra </a:t>
            </a:r>
            <a:r>
              <a:rPr lang="ro-RO" dirty="0"/>
              <a:t>o </a:t>
            </a:r>
            <a:r>
              <a:rPr lang="ro-RO" dirty="0" smtClean="0"/>
              <a:t>brățara, după preferințe, </a:t>
            </a:r>
            <a:r>
              <a:rPr lang="ro-RO" dirty="0"/>
              <a:t>din gama larga pe care o oferim. 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dirty="0"/>
              <a:t>		</a:t>
            </a:r>
            <a:r>
              <a:rPr lang="ro-RO" dirty="0" smtClean="0"/>
              <a:t>Brățările </a:t>
            </a:r>
            <a:r>
              <a:rPr lang="ro-RO" dirty="0"/>
              <a:t>sunt </a:t>
            </a:r>
            <a:r>
              <a:rPr lang="ro-RO" dirty="0" smtClean="0"/>
              <a:t>confecționate </a:t>
            </a:r>
            <a:r>
              <a:rPr lang="ro-RO" dirty="0"/>
              <a:t>manual de colectivul clasei din materiale textile (fire de </a:t>
            </a:r>
            <a:r>
              <a:rPr lang="ro-RO" dirty="0" smtClean="0"/>
              <a:t>ață), mărgele </a:t>
            </a:r>
            <a:r>
              <a:rPr lang="ro-RO" dirty="0"/>
              <a:t>sau </a:t>
            </a:r>
            <a:r>
              <a:rPr lang="ro-RO" dirty="0" smtClean="0"/>
              <a:t>combinații.</a:t>
            </a:r>
            <a:endParaRPr lang="ro-RO" dirty="0"/>
          </a:p>
          <a:p>
            <a:pPr>
              <a:buFont typeface="Wingdings" panose="05000000000000000000" pitchFamily="2" charset="2"/>
              <a:buNone/>
            </a:pPr>
            <a:r>
              <a:rPr lang="ro-RO" dirty="0"/>
              <a:t>		Prin aceasta activitate dorim sa oferim copiilor de la centrul de plasament articole de </a:t>
            </a:r>
            <a:r>
              <a:rPr lang="ro-RO" dirty="0" smtClean="0"/>
              <a:t>îmbrăcăminte, </a:t>
            </a:r>
            <a:r>
              <a:rPr lang="ro-RO" dirty="0"/>
              <a:t>rechizite, </a:t>
            </a:r>
            <a:r>
              <a:rPr lang="ro-RO" dirty="0" smtClean="0"/>
              <a:t>jucării </a:t>
            </a:r>
            <a:r>
              <a:rPr lang="ro-RO" dirty="0"/>
              <a:t>si alimente.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theme/theme1.xml><?xml version="1.0" encoding="utf-8"?>
<a:theme xmlns:a="http://schemas.openxmlformats.org/drawingml/2006/main" name="Picătură">
  <a:themeElements>
    <a:clrScheme name="Picătură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cătură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cătură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TC104033925[[fn=Picătură]]</Template>
  <TotalTime>218</TotalTime>
  <Words>129</Words>
  <Application>Microsoft Office PowerPoint</Application>
  <PresentationFormat>Expunere pe ecran (4:3)</PresentationFormat>
  <Paragraphs>44</Paragraphs>
  <Slides>13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Gill Sans Ultra Bold</vt:lpstr>
      <vt:lpstr>Tw Cen MT</vt:lpstr>
      <vt:lpstr>Wingdings</vt:lpstr>
      <vt:lpstr>Picătură</vt:lpstr>
      <vt:lpstr>Prezentare PowerPoint</vt:lpstr>
      <vt:lpstr>Ce este voluntariatul?</vt:lpstr>
      <vt:lpstr>Ce spun voluntarii…</vt:lpstr>
      <vt:lpstr>Prezentare PowerPoint</vt:lpstr>
      <vt:lpstr>Prezentare PowerPoint</vt:lpstr>
      <vt:lpstr>Prezentare PowerPoint</vt:lpstr>
      <vt:lpstr>O brățara pentru un suflet pustiu</vt:lpstr>
      <vt:lpstr>Prezentare PowerPoint</vt:lpstr>
      <vt:lpstr>Prezentare PowerPoint</vt:lpstr>
      <vt:lpstr>Idei de viitor</vt:lpstr>
      <vt:lpstr>Tombolă de crăciun</vt:lpstr>
      <vt:lpstr>Prezentare PowerPoint</vt:lpstr>
      <vt:lpstr>Proiect realizat 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</dc:creator>
  <cp:lastModifiedBy>Elev</cp:lastModifiedBy>
  <cp:revision>12</cp:revision>
  <cp:lastPrinted>1601-01-01T00:00:00Z</cp:lastPrinted>
  <dcterms:created xsi:type="dcterms:W3CDTF">1601-01-01T00:00:00Z</dcterms:created>
  <dcterms:modified xsi:type="dcterms:W3CDTF">2013-11-29T09:26:07Z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