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7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7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7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 advTm="7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7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7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7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7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7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7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7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Tm="7000">
    <p:dissolv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o.wikipedia.org/wiki/Ordinul_teutonic" TargetMode="External"/><Relationship Id="rId7" Type="http://schemas.openxmlformats.org/officeDocument/2006/relationships/hyperlink" Target="https://ro.wikipedia.org/wiki/Crac_des_Chevaliers" TargetMode="External"/><Relationship Id="rId2" Type="http://schemas.openxmlformats.org/officeDocument/2006/relationships/hyperlink" Target="https://ro.wikipedia.org/wiki/R%C3%A2ul_Homoro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o.wikipedia.org/wiki/Tyr" TargetMode="External"/><Relationship Id="rId5" Type="http://schemas.openxmlformats.org/officeDocument/2006/relationships/hyperlink" Target="https://ro.wikipedia.org/wiki/Asia_Mic%C4%83" TargetMode="External"/><Relationship Id="rId4" Type="http://schemas.openxmlformats.org/officeDocument/2006/relationships/hyperlink" Target="https://ro.wikipedia.org/wiki/%C8%9Aara_Sf%C3%A2nt%C4%8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ste posibil ca imaginea sÄ conÅ£inÄ: unul sau mai mulÅ£i oameni, cer Åi Ã®n aer lib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7772400" cy="1143000"/>
          </a:xfrm>
        </p:spPr>
        <p:txBody>
          <a:bodyPr>
            <a:noAutofit/>
          </a:bodyPr>
          <a:lstStyle/>
          <a:p>
            <a:r>
              <a:rPr lang="ro-RO" sz="3200" dirty="0" smtClean="0">
                <a:solidFill>
                  <a:srgbClr val="FFFF00"/>
                </a:solidFill>
              </a:rPr>
              <a:t/>
            </a:r>
            <a:br>
              <a:rPr lang="ro-RO" sz="3200" dirty="0" smtClean="0">
                <a:solidFill>
                  <a:srgbClr val="FFFF00"/>
                </a:solidFill>
              </a:rPr>
            </a:br>
            <a:r>
              <a:rPr lang="ro-RO" sz="3200" dirty="0" smtClean="0">
                <a:solidFill>
                  <a:srgbClr val="FFFF00"/>
                </a:solidFill>
              </a:rPr>
              <a:t/>
            </a:r>
            <a:br>
              <a:rPr lang="ro-RO" sz="3200" dirty="0" smtClean="0">
                <a:solidFill>
                  <a:srgbClr val="FFFF00"/>
                </a:solidFill>
              </a:rPr>
            </a:br>
            <a:r>
              <a:rPr lang="en-US" sz="3200" dirty="0" err="1" smtClean="0">
                <a:solidFill>
                  <a:srgbClr val="FFFF00"/>
                </a:solidFill>
              </a:rPr>
              <a:t>Activitatea</a:t>
            </a:r>
            <a:r>
              <a:rPr lang="en-US" sz="3200" dirty="0" smtClean="0">
                <a:solidFill>
                  <a:srgbClr val="FFFF00"/>
                </a:solidFill>
              </a:rPr>
              <a:t> 3- PE-UN PICIOR DE PLAI...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905000"/>
            <a:ext cx="6400800" cy="1752600"/>
          </a:xfrm>
        </p:spPr>
        <p:txBody>
          <a:bodyPr/>
          <a:lstStyle/>
          <a:p>
            <a:r>
              <a:rPr lang="es-ES" b="1" dirty="0" smtClean="0">
                <a:solidFill>
                  <a:srgbClr val="FFFF00"/>
                </a:solidFill>
              </a:rPr>
              <a:t>NESTEMATE DIN TEZAURUL LOCAL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5257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Liceul</a:t>
            </a:r>
            <a:r>
              <a:rPr lang="en-US" b="1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o-RO" b="1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„Petru Rareș” Feldioara</a:t>
            </a:r>
          </a:p>
          <a:p>
            <a:pPr algn="ctr"/>
            <a:r>
              <a:rPr lang="ro-RO" b="1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CLASA  a IV-a B</a:t>
            </a:r>
          </a:p>
          <a:p>
            <a:pPr algn="ctr"/>
            <a:r>
              <a:rPr lang="ro-RO" b="1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Prof.  Ivan Iuliana</a:t>
            </a:r>
            <a:endParaRPr lang="en-US" b="1" dirty="0">
              <a:solidFill>
                <a:srgbClr val="002060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700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Este posibil ca imaginea sÄ conÅ£inÄ: 5 persoane, persoane zÃ¢mbind, cer Åi Ã®n aer lib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43000"/>
            <a:ext cx="9144000" cy="830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1981200"/>
            <a:ext cx="7162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FFC000"/>
                </a:solidFill>
              </a:rPr>
              <a:t>Cetatea</a:t>
            </a:r>
            <a:r>
              <a:rPr lang="en-US" sz="4000" b="1" dirty="0" smtClean="0">
                <a:solidFill>
                  <a:srgbClr val="FFC000"/>
                </a:solidFill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</a:rPr>
              <a:t>Feldioara</a:t>
            </a:r>
            <a:r>
              <a:rPr lang="en-US" sz="4000" b="1" dirty="0" smtClean="0">
                <a:solidFill>
                  <a:srgbClr val="FFC000"/>
                </a:solidFill>
              </a:rPr>
              <a:t> - </a:t>
            </a:r>
            <a:r>
              <a:rPr lang="en-US" sz="4000" b="1" dirty="0" err="1" smtClean="0">
                <a:solidFill>
                  <a:srgbClr val="FFC000"/>
                </a:solidFill>
              </a:rPr>
              <a:t>Marienburg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=</a:t>
            </a:r>
            <a:endParaRPr lang="en-US" dirty="0"/>
          </a:p>
        </p:txBody>
      </p:sp>
    </p:spTree>
  </p:cSld>
  <p:clrMapOvr>
    <a:masterClrMapping/>
  </p:clrMapOvr>
  <p:transition spd="slow" advTm="7000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ste posibil ca imaginea sÄ conÅ£inÄ: Ã®n aer lib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5726"/>
            <a:ext cx="9144000" cy="6943726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029200"/>
          </a:xfrm>
        </p:spPr>
        <p:txBody>
          <a:bodyPr>
            <a:normAutofit/>
          </a:bodyPr>
          <a:lstStyle/>
          <a:p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	</a:t>
            </a:r>
            <a:r>
              <a:rPr lang="vi-VN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Cetatea </a:t>
            </a:r>
            <a:r>
              <a:rPr lang="vi-VN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din Feldioara a fost construită în secolul al XIII-lea, fiind cea mai importantă fortificaţie ridicată de cavalerii teutoni în Transilvania - Ţara Bârsei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04800" y="838200"/>
            <a:ext cx="8153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vi-VN" sz="28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vi-VN" sz="14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vi-VN" sz="14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Tm="7000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dirty="0" smtClean="0"/>
              <a:t>Una din cetățile construite de teutoni, după plecarea lor avea numele de "</a:t>
            </a:r>
            <a:r>
              <a:rPr lang="vi-VN" i="1" dirty="0" smtClean="0"/>
              <a:t>Sanctae Mariae</a:t>
            </a:r>
            <a:r>
              <a:rPr lang="vi-VN" dirty="0" smtClean="0"/>
              <a:t>" și era construită pe colină la Feldioara, fiind înconjurată pe trei laturi de </a:t>
            </a:r>
            <a:r>
              <a:rPr lang="vi-VN" dirty="0" smtClean="0">
                <a:hlinkClick r:id="rId2" tooltip="Râul Homorod"/>
              </a:rPr>
              <a:t>râul Homorod</a:t>
            </a:r>
            <a:r>
              <a:rPr lang="vi-VN" dirty="0" smtClean="0"/>
              <a:t>. Experiența de constructori a </a:t>
            </a:r>
            <a:r>
              <a:rPr lang="vi-VN" dirty="0" smtClean="0">
                <a:hlinkClick r:id="rId3" tooltip="Ordinul teutonic"/>
              </a:rPr>
              <a:t>teutonilor</a:t>
            </a:r>
            <a:r>
              <a:rPr lang="vi-VN" dirty="0" smtClean="0"/>
              <a:t> acumulată în </a:t>
            </a:r>
            <a:r>
              <a:rPr lang="vi-VN" dirty="0" smtClean="0">
                <a:hlinkClick r:id="rId4" tooltip="Țara Sfântă"/>
              </a:rPr>
              <a:t>Țara Sfântă</a:t>
            </a:r>
            <a:r>
              <a:rPr lang="vi-VN" dirty="0" smtClean="0"/>
              <a:t> și în </a:t>
            </a:r>
            <a:r>
              <a:rPr lang="vi-VN" dirty="0" smtClean="0">
                <a:hlinkClick r:id="rId5" tooltip="Asia Mică"/>
              </a:rPr>
              <a:t>Asia Mică</a:t>
            </a:r>
            <a:r>
              <a:rPr lang="vi-VN" dirty="0" smtClean="0"/>
              <a:t> a adus pe meleagurile transilvănene tehnici și soluții de construcție întâlnite la marile castele cruciate de la </a:t>
            </a:r>
            <a:r>
              <a:rPr lang="vi-VN" dirty="0" smtClean="0">
                <a:hlinkClick r:id="rId6" tooltip="Tyr"/>
              </a:rPr>
              <a:t>Tyr</a:t>
            </a:r>
            <a:r>
              <a:rPr lang="vi-VN" dirty="0" smtClean="0"/>
              <a:t>, </a:t>
            </a:r>
            <a:r>
              <a:rPr lang="vi-VN" dirty="0" smtClean="0">
                <a:hlinkClick r:id="rId7" tooltip="Crac des Chevaliers"/>
              </a:rPr>
              <a:t>Crac des Chevaliers</a:t>
            </a:r>
            <a:r>
              <a:rPr lang="vi-VN" dirty="0" smtClean="0"/>
              <a:t> și Ascalon. 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Tm="7000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Vei </a:t>
            </a:r>
            <a:r>
              <a:rPr lang="vi-VN" dirty="0" smtClean="0"/>
              <a:t>putea admira, în toată splendoarea lor, turnurile de Nord, Sud, Est, Vest şi zidul de protecție „Zwinger”. A fost păstrat farmecul construcțiilor din lemn și tencuiala specifică acelor timpuri.</a:t>
            </a:r>
          </a:p>
          <a:p>
            <a:r>
              <a:rPr lang="vi-VN" dirty="0" smtClean="0"/>
              <a:t>În interiorul curții era o fântână adâncă de aproximativ 70 de metri. S-a ținut cont și de acest lucru; astfel, fântâna a fost reconstruită. Tot în curte, vei vedea două marcaje așezate pe niște resturi. Acolo au existat odată o capelă și o mănăstire cistercienă.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 smtClean="0"/>
              <a:t>Ce vei vedea la Cetatea Feldioarei</a:t>
            </a:r>
            <a:br>
              <a:rPr lang="vi-VN" dirty="0" smtClean="0"/>
            </a:br>
            <a:endParaRPr lang="en-US" dirty="0"/>
          </a:p>
        </p:txBody>
      </p:sp>
    </p:spTree>
  </p:cSld>
  <p:clrMapOvr>
    <a:masterClrMapping/>
  </p:clrMapOvr>
  <p:transition spd="slow" advTm="7000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Proiecţie</a:t>
            </a:r>
            <a:r>
              <a:rPr lang="en-US" dirty="0" smtClean="0"/>
              <a:t> film </a:t>
            </a:r>
            <a:r>
              <a:rPr lang="en-US" dirty="0" err="1" smtClean="0"/>
              <a:t>documentar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Festivalul</a:t>
            </a:r>
            <a:r>
              <a:rPr lang="en-US" dirty="0" smtClean="0"/>
              <a:t> </a:t>
            </a:r>
            <a:r>
              <a:rPr lang="en-US" dirty="0" err="1" smtClean="0"/>
              <a:t>Cavalerii</a:t>
            </a:r>
            <a:r>
              <a:rPr lang="en-US" dirty="0" smtClean="0"/>
              <a:t> </a:t>
            </a:r>
            <a:r>
              <a:rPr lang="en-US" dirty="0" err="1" smtClean="0"/>
              <a:t>Teutoni</a:t>
            </a:r>
            <a:r>
              <a:rPr lang="en-US" dirty="0" smtClean="0"/>
              <a:t> se </a:t>
            </a:r>
            <a:r>
              <a:rPr lang="en-US" dirty="0" err="1" smtClean="0"/>
              <a:t>întorc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Cetatea</a:t>
            </a:r>
            <a:r>
              <a:rPr lang="en-US" dirty="0" smtClean="0"/>
              <a:t> </a:t>
            </a:r>
            <a:r>
              <a:rPr lang="en-US" dirty="0" err="1" smtClean="0"/>
              <a:t>Feldioara</a:t>
            </a:r>
            <a:endParaRPr lang="en-US" dirty="0" smtClean="0"/>
          </a:p>
          <a:p>
            <a:r>
              <a:rPr lang="en-US" dirty="0" err="1" smtClean="0"/>
              <a:t>Festivalul</a:t>
            </a:r>
            <a:r>
              <a:rPr lang="en-US" dirty="0" smtClean="0"/>
              <a:t> "</a:t>
            </a:r>
            <a:r>
              <a:rPr lang="en-US" dirty="0" err="1" smtClean="0"/>
              <a:t>Trandafirul</a:t>
            </a:r>
            <a:r>
              <a:rPr lang="en-US" dirty="0" smtClean="0"/>
              <a:t> din </a:t>
            </a:r>
            <a:r>
              <a:rPr lang="en-US" dirty="0" err="1" smtClean="0"/>
              <a:t>Cetate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Evenimente care au loc în Cetate</a:t>
            </a:r>
            <a:endParaRPr lang="en-US" dirty="0"/>
          </a:p>
        </p:txBody>
      </p:sp>
      <p:pic>
        <p:nvPicPr>
          <p:cNvPr id="31746" name="Picture 2" descr="Este posibil ca imaginea sÄ conÅ£inÄ: unul sau mai mulÅ£i oameni"/>
          <p:cNvPicPr>
            <a:picLocks noChangeAspect="1" noChangeArrowheads="1"/>
          </p:cNvPicPr>
          <p:nvPr/>
        </p:nvPicPr>
        <p:blipFill>
          <a:blip r:embed="rId2"/>
          <a:srcRect l="9023" r="13641" b="31257"/>
          <a:stretch>
            <a:fillRect/>
          </a:stretch>
        </p:blipFill>
        <p:spPr bwMode="auto">
          <a:xfrm>
            <a:off x="1371600" y="3657600"/>
            <a:ext cx="4038600" cy="2692400"/>
          </a:xfrm>
          <a:prstGeom prst="rect">
            <a:avLst/>
          </a:prstGeom>
          <a:noFill/>
        </p:spPr>
      </p:pic>
      <p:pic>
        <p:nvPicPr>
          <p:cNvPr id="31748" name="Picture 4" descr="Este posibil ca imaginea sÄ conÅ£inÄ: 2 persoane, oameni cÄlÄrind Åi Ã®n aer lib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124200"/>
            <a:ext cx="2337392" cy="351708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7000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</a:t>
            </a:r>
            <a:r>
              <a:rPr lang="ro-RO" dirty="0" smtClean="0"/>
              <a:t>ă așteptăm să vizitați Cetatea Feldioara</a:t>
            </a:r>
            <a:endParaRPr lang="en-US" dirty="0"/>
          </a:p>
        </p:txBody>
      </p:sp>
      <p:pic>
        <p:nvPicPr>
          <p:cNvPr id="16386" name="Picture 2" descr="Este posibil ca imaginea sÄ conÅ£inÄ: 2 persoane, persoane zÃ¢mbind, Ã®n aer lib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76400"/>
            <a:ext cx="5689599" cy="42672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7000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180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  Activitatea 3- PE-UN PICIOR DE PLAI... </vt:lpstr>
      <vt:lpstr>Slide 2</vt:lpstr>
      <vt:lpstr> Cetatea din Feldioara a fost construită în secolul al XIII-lea, fiind cea mai importantă fortificaţie ridicată de cavalerii teutoni în Transilvania - Ţara Bârsei </vt:lpstr>
      <vt:lpstr>Slide 4</vt:lpstr>
      <vt:lpstr>Ce vei vedea la Cetatea Feldioarei </vt:lpstr>
      <vt:lpstr>Evenimente care au loc în Cetate</vt:lpstr>
      <vt:lpstr>Vă așteptăm să vizitați Cetatea Feldioara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Activitatea 3- PE-UN PICIOR DE PLAI... </dc:title>
  <dc:creator>My</dc:creator>
  <cp:lastModifiedBy>My</cp:lastModifiedBy>
  <cp:revision>6</cp:revision>
  <dcterms:created xsi:type="dcterms:W3CDTF">2006-08-16T00:00:00Z</dcterms:created>
  <dcterms:modified xsi:type="dcterms:W3CDTF">2019-04-14T12:10:59Z</dcterms:modified>
</cp:coreProperties>
</file>