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01C4-6168-4667-8E3B-500FDE8B53D7}" type="datetimeFigureOut">
              <a:rPr lang="ro-RO" smtClean="0"/>
              <a:pPr/>
              <a:t>18.01.2015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D0EC-E3B4-4C72-A1C3-EB5B1FEE66AC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o-RO" dirty="0" smtClean="0"/>
              <a:t>De ce să alegi auxilarele INTUITEXT?</a:t>
            </a: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334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Comunicare în limba română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412776"/>
            <a:ext cx="328812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1. INTUITEXT\Auxiliare noi\CLR II\Sem II_TIPAR\U8\02CLRU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220215" cy="4083106"/>
          </a:xfrm>
          <a:prstGeom prst="rect">
            <a:avLst/>
          </a:prstGeom>
          <a:noFill/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79512" y="5445224"/>
            <a:ext cx="8517632" cy="141277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500" dirty="0" smtClean="0"/>
              <a:t>Auxiliarul </a:t>
            </a:r>
            <a:r>
              <a:rPr lang="ro-RO" sz="1400" dirty="0" smtClean="0"/>
              <a:t>respectă aceeași ordine a conținuturilor  învățării ca și manualele INTUITEXT.</a:t>
            </a:r>
            <a:endParaRPr lang="ro-RO" sz="15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500" dirty="0" smtClean="0"/>
              <a:t>Oferă suport de lucru în plus față de manual. Sarcinile </a:t>
            </a:r>
            <a:r>
              <a:rPr lang="ro-RO" sz="1500" dirty="0"/>
              <a:t>din auxiliar sunt </a:t>
            </a:r>
            <a:r>
              <a:rPr lang="ro-RO" sz="1500" dirty="0" smtClean="0"/>
              <a:t>altele, </a:t>
            </a:r>
            <a:r>
              <a:rPr lang="ro-RO" sz="1500" dirty="0"/>
              <a:t>dar vizează aceleași </a:t>
            </a:r>
            <a:r>
              <a:rPr lang="ro-RO" sz="1500" dirty="0" smtClean="0"/>
              <a:t>competențe.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500" dirty="0" smtClean="0"/>
              <a:t> Pe fiecare pagină sunt prevăzute sarcini care au în vedere pregătirea pentru EN II (Exemplu: ex. 3, pag. 9) 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500" dirty="0" smtClean="0"/>
              <a:t>Sarcinile au rol </a:t>
            </a:r>
            <a:r>
              <a:rPr lang="ro-RO" sz="1500" dirty="0"/>
              <a:t>de consolidare a </a:t>
            </a:r>
            <a:r>
              <a:rPr lang="ro-RO" sz="1500" dirty="0" smtClean="0"/>
              <a:t>achizițiilor </a:t>
            </a:r>
            <a:r>
              <a:rPr lang="ro-RO" sz="1500" dirty="0"/>
              <a:t>elevilor, de aplicare a acestora </a:t>
            </a:r>
            <a:r>
              <a:rPr lang="ro-RO" sz="1500" dirty="0" smtClean="0"/>
              <a:t>în </a:t>
            </a:r>
            <a:r>
              <a:rPr lang="ro-RO" sz="1500" dirty="0"/>
              <a:t>contexte </a:t>
            </a:r>
            <a:r>
              <a:rPr lang="ro-RO" sz="1500" dirty="0" smtClean="0"/>
              <a:t>cunoscute, dar și contexte </a:t>
            </a:r>
            <a:r>
              <a:rPr lang="ro-RO" sz="1500" dirty="0" smtClean="0"/>
              <a:t>noi</a:t>
            </a:r>
            <a:r>
              <a:rPr lang="ro-RO" sz="1500" dirty="0" smtClean="0"/>
              <a:t>,  de dezvoltare a gândirii și creativității.</a:t>
            </a:r>
            <a:endParaRPr kumimoji="0" lang="ro-RO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o-RO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Comunicare în limba română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Manual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4020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Auxiliar</a:t>
            </a:r>
            <a:endParaRPr lang="ro-RO" dirty="0">
              <a:solidFill>
                <a:srgbClr val="002060"/>
              </a:solidFill>
            </a:endParaRPr>
          </a:p>
        </p:txBody>
      </p:sp>
      <p:pic>
        <p:nvPicPr>
          <p:cNvPr id="9" name="Picture 2" descr="H:\1. INTUITEXT\Auxiliare noi\CLR II\Sem II_TIPAR\U8\02CLRU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2319415" cy="306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H:\1. INTUITEXT\Auxiliare noi\CLR II\Sem II_TIPAR\U8\02CLRU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43110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240360" cy="38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467544" y="5805264"/>
            <a:ext cx="8229600" cy="105273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Probele de evaluare de la finalul unei unități de învățare vizează </a:t>
            </a:r>
            <a:r>
              <a:rPr lang="ro-RO" sz="1600" dirty="0"/>
              <a:t>aceleași </a:t>
            </a:r>
            <a:r>
              <a:rPr lang="ro-RO" sz="1600" dirty="0" smtClean="0"/>
              <a:t>competențe, </a:t>
            </a:r>
            <a:r>
              <a:rPr lang="ro-RO" sz="1600" dirty="0" smtClean="0"/>
              <a:t>atât în auxiliar cât și în manual.</a:t>
            </a:r>
            <a:endParaRPr lang="ro-RO" sz="1600" dirty="0" smtClean="0"/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Una dintre probele de evaluare poate fi aplicată în ora planificată pentru evaluare, iar cealaltă, în lecția următoare, care vizează ameliorarea rezultatelor.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solidFill>
                  <a:srgbClr val="002060"/>
                </a:solidFill>
              </a:rPr>
              <a:t>CLASA a II-a</a:t>
            </a:r>
            <a:endParaRPr lang="ro-RO" sz="1400" b="1" dirty="0">
              <a:solidFill>
                <a:srgbClr val="002060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67544" y="6021288"/>
            <a:ext cx="8229600" cy="83671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o-RO" sz="1600" dirty="0" smtClean="0"/>
              <a:t>Auxiliarele </a:t>
            </a:r>
            <a:r>
              <a:rPr lang="ro-RO" sz="1600" dirty="0" smtClean="0">
                <a:cs typeface="Arial" pitchFamily="34" charset="0"/>
              </a:rPr>
              <a:t>asigură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abordarea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ro-RO" sz="1600" dirty="0" smtClean="0">
                <a:cs typeface="Arial" pitchFamily="34" charset="0"/>
              </a:rPr>
              <a:t>tematică a învățării, temele unităților fiind aceleași atât la </a:t>
            </a:r>
            <a:r>
              <a:rPr lang="ro-RO" sz="1600" i="1" dirty="0" smtClean="0">
                <a:cs typeface="Arial" pitchFamily="34" charset="0"/>
              </a:rPr>
              <a:t>Comunicarea în limba română </a:t>
            </a:r>
            <a:r>
              <a:rPr lang="ro-RO" sz="1600" dirty="0" smtClean="0">
                <a:cs typeface="Arial" pitchFamily="34" charset="0"/>
              </a:rPr>
              <a:t>cât și la </a:t>
            </a:r>
            <a:r>
              <a:rPr lang="ro-RO" sz="1600" i="1" dirty="0" smtClean="0">
                <a:cs typeface="Arial" pitchFamily="34" charset="0"/>
              </a:rPr>
              <a:t>Matematică și </a:t>
            </a:r>
            <a:r>
              <a:rPr lang="ro-RO" sz="1600" i="1" smtClean="0">
                <a:cs typeface="Arial" pitchFamily="34" charset="0"/>
              </a:rPr>
              <a:t>explorarea mediului.</a:t>
            </a:r>
            <a:endParaRPr kumimoji="0" lang="ro-RO" sz="1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Text Placeholder 4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040188" cy="40205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>
                <a:solidFill>
                  <a:srgbClr val="002060"/>
                </a:solidFill>
              </a:rPr>
              <a:t>Comunicare în limba română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4499992" y="1052736"/>
            <a:ext cx="4041775" cy="402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o-RO" sz="2400" b="1" dirty="0" smtClean="0">
                <a:solidFill>
                  <a:srgbClr val="002060"/>
                </a:solidFill>
              </a:rPr>
              <a:t>Matematică și explorarea mediului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 descr="H:\1. INTUITEXT\Auxiliare noi\CLR II\Sem II_TIPAR\U11\02CLRU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600400" cy="4149080"/>
          </a:xfrm>
          <a:prstGeom prst="rect">
            <a:avLst/>
          </a:prstGeom>
          <a:noFill/>
        </p:spPr>
      </p:pic>
      <p:pic>
        <p:nvPicPr>
          <p:cNvPr id="3" name="Picture 5" descr="C:\Users\Crenguta\Desktop\U11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54692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191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 ce să alegi auxilarele INTUITEXT?</vt:lpstr>
      <vt:lpstr>Comunicare în limba română CLASA a II-a</vt:lpstr>
      <vt:lpstr>Comunicare în limba română CLASA a II-a</vt:lpstr>
      <vt:lpstr>CLASA a II-a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Matematică și explorarea mediului CLASA I</dc:title>
  <dc:creator>Crenguta</dc:creator>
  <cp:lastModifiedBy>Crenguta</cp:lastModifiedBy>
  <cp:revision>17</cp:revision>
  <dcterms:created xsi:type="dcterms:W3CDTF">2015-01-16T17:44:08Z</dcterms:created>
  <dcterms:modified xsi:type="dcterms:W3CDTF">2015-01-18T18:55:26Z</dcterms:modified>
</cp:coreProperties>
</file>