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o-RO" dirty="0" smtClean="0"/>
              <a:t>De ce să alegi auxilarele INTUITEXT?</a:t>
            </a:r>
            <a:endParaRPr lang="ro-RO" dirty="0"/>
          </a:p>
        </p:txBody>
      </p:sp>
      <p:pic>
        <p:nvPicPr>
          <p:cNvPr id="6" name="Content Placeholder 5" descr="tot MEM 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8030099" cy="436009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ro-RO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Matematică și explorarea mediului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1400" b="1" dirty="0" smtClean="0">
                <a:solidFill>
                  <a:srgbClr val="002060"/>
                </a:solidFill>
              </a:rPr>
              <a:t>CLASA I</a:t>
            </a:r>
            <a:endParaRPr lang="ro-RO" sz="1400" b="1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40205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</a:rPr>
              <a:t>Manual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40205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</a:rPr>
              <a:t>Auxiliar</a:t>
            </a:r>
            <a:endParaRPr lang="ro-RO" dirty="0">
              <a:solidFill>
                <a:srgbClr val="002060"/>
              </a:solidFill>
            </a:endParaRPr>
          </a:p>
        </p:txBody>
      </p:sp>
      <p:pic>
        <p:nvPicPr>
          <p:cNvPr id="17" name="Content Placeholder 16" descr="U8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412776"/>
            <a:ext cx="3586894" cy="4330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Content Placeholder 15" descr="MEM I_Fin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3672408" cy="4287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79512" y="5661248"/>
            <a:ext cx="8517632" cy="1196752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Auxiliarul r</a:t>
            </a:r>
            <a:r>
              <a:rPr lang="ro-RO" sz="1600" dirty="0" smtClean="0"/>
              <a:t>espectă </a:t>
            </a:r>
            <a:r>
              <a:rPr lang="ro-RO" sz="1600" dirty="0" smtClean="0"/>
              <a:t>aceeași ordine a conținuturilor  învățării ca și manualele </a:t>
            </a:r>
            <a:r>
              <a:rPr lang="ro-RO" sz="1600" dirty="0" smtClean="0"/>
              <a:t>INTUITEXT.</a:t>
            </a:r>
            <a:endParaRPr lang="ro-RO" sz="1600" dirty="0" smtClean="0"/>
          </a:p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Oferă </a:t>
            </a:r>
            <a:r>
              <a:rPr lang="ro-RO" sz="1600" dirty="0" smtClean="0"/>
              <a:t>suport de lucru în plus față de manual. Sarcinile </a:t>
            </a:r>
            <a:r>
              <a:rPr lang="ro-RO" sz="1600" dirty="0"/>
              <a:t>din auxiliar sunt </a:t>
            </a:r>
            <a:r>
              <a:rPr lang="ro-RO" sz="1600" dirty="0" smtClean="0"/>
              <a:t>altele, </a:t>
            </a:r>
            <a:r>
              <a:rPr lang="ro-RO" sz="1600" dirty="0"/>
              <a:t>dar vizează aceleași </a:t>
            </a:r>
            <a:r>
              <a:rPr lang="ro-RO" sz="1600" dirty="0" smtClean="0"/>
              <a:t>competențe.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Sarcinile au rol </a:t>
            </a:r>
            <a:r>
              <a:rPr lang="ro-RO" sz="1600" dirty="0"/>
              <a:t>de consolidare a </a:t>
            </a:r>
            <a:r>
              <a:rPr lang="ro-RO" sz="1600" dirty="0" smtClean="0"/>
              <a:t>achizițiilor </a:t>
            </a:r>
            <a:r>
              <a:rPr lang="ro-RO" sz="1600" dirty="0"/>
              <a:t>elevilor, de aplicare a acestora </a:t>
            </a:r>
            <a:r>
              <a:rPr lang="ro-RO" sz="1600" dirty="0" smtClean="0"/>
              <a:t>în </a:t>
            </a:r>
            <a:r>
              <a:rPr lang="ro-RO" sz="1600" dirty="0"/>
              <a:t>contexte </a:t>
            </a:r>
            <a:r>
              <a:rPr lang="ro-RO" sz="1600" dirty="0" smtClean="0"/>
              <a:t>cunoscute, dar și contexte noi</a:t>
            </a:r>
            <a:r>
              <a:rPr lang="ro-RO" sz="1600" dirty="0" smtClean="0"/>
              <a:t>., de dezvoltare a gândirii și creativității elevilor.</a:t>
            </a:r>
            <a:endParaRPr kumimoji="0" lang="ro-RO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o-RO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Matematică și explorarea mediului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1400" b="1" dirty="0" smtClean="0">
                <a:solidFill>
                  <a:srgbClr val="002060"/>
                </a:solidFill>
              </a:rPr>
              <a:t>CLASA I</a:t>
            </a:r>
            <a:endParaRPr lang="ro-RO" sz="1400" b="1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40205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</a:rPr>
              <a:t>Manual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40205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</a:rPr>
              <a:t>Auxiliar</a:t>
            </a:r>
            <a:endParaRPr lang="ro-RO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54" y="1484313"/>
            <a:ext cx="3568818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1. INTUITEXT\Auxiliare noi\MEM I\Tipar\Final de tipar_Sem II\U9\U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600400" cy="4320481"/>
          </a:xfrm>
          <a:prstGeom prst="rect">
            <a:avLst/>
          </a:prstGeom>
          <a:noFill/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67544" y="5877272"/>
            <a:ext cx="8229600" cy="980728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Probele de evaluare de la finalul unei unități de învățare vizează </a:t>
            </a:r>
            <a:r>
              <a:rPr lang="ro-RO" sz="1600" dirty="0"/>
              <a:t>aceleași </a:t>
            </a:r>
            <a:r>
              <a:rPr lang="ro-RO" sz="1600" dirty="0" smtClean="0"/>
              <a:t>competențe, atât în auxiliar cât și în manual.</a:t>
            </a:r>
            <a:endParaRPr lang="ro-RO" sz="1600" dirty="0" smtClean="0"/>
          </a:p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Una dintre probele de evaluare poate fi aplicată în ora planificată pentru evaluare, iar cealaltă, în lecția următoare, care vizează ameliorarea rezultatelor.</a:t>
            </a:r>
            <a:endParaRPr kumimoji="0" lang="ro-RO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o-RO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Matematică și explorarea mediului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1400" b="1" dirty="0" smtClean="0">
                <a:solidFill>
                  <a:srgbClr val="002060"/>
                </a:solidFill>
              </a:rPr>
              <a:t>CLASA I</a:t>
            </a:r>
            <a:endParaRPr lang="ro-RO" sz="1400" b="1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40205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B050"/>
                </a:solidFill>
              </a:rPr>
              <a:t>Explorarea mediului</a:t>
            </a:r>
            <a:endParaRPr lang="ro-RO" dirty="0">
              <a:solidFill>
                <a:srgbClr val="00B05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40205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>Matematică</a:t>
            </a:r>
            <a:endParaRPr lang="ro-RO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32575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2766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0" y="1628800"/>
            <a:ext cx="899592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b="1" dirty="0" smtClean="0">
                <a:solidFill>
                  <a:srgbClr val="00B050"/>
                </a:solidFill>
              </a:rPr>
              <a:t>Explorarea mediului</a:t>
            </a:r>
            <a:endParaRPr lang="ro-RO" sz="1200" b="1" dirty="0">
              <a:solidFill>
                <a:srgbClr val="00B05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99592" y="1772816"/>
            <a:ext cx="648072" cy="7200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Rounded Rectangle 18"/>
          <p:cNvSpPr/>
          <p:nvPr/>
        </p:nvSpPr>
        <p:spPr>
          <a:xfrm>
            <a:off x="0" y="5157192"/>
            <a:ext cx="97160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50" b="1" dirty="0" smtClean="0">
                <a:solidFill>
                  <a:srgbClr val="FF0000"/>
                </a:solidFill>
              </a:rPr>
              <a:t>Matematică</a:t>
            </a:r>
            <a:endParaRPr lang="ro-RO" sz="1150" b="1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971600" y="5301208"/>
            <a:ext cx="144016" cy="7200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Rounded Rectangle 20"/>
          <p:cNvSpPr/>
          <p:nvPr/>
        </p:nvSpPr>
        <p:spPr>
          <a:xfrm>
            <a:off x="8244408" y="3717032"/>
            <a:ext cx="899592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b="1" dirty="0" smtClean="0">
                <a:solidFill>
                  <a:srgbClr val="00B050"/>
                </a:solidFill>
              </a:rPr>
              <a:t>Explorarea mediului</a:t>
            </a:r>
            <a:endParaRPr lang="ro-RO" sz="1200" b="1" dirty="0">
              <a:solidFill>
                <a:srgbClr val="00B05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flipH="1">
            <a:off x="7524328" y="1772816"/>
            <a:ext cx="648072" cy="7200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4" name="Right Arrow 23"/>
          <p:cNvSpPr/>
          <p:nvPr/>
        </p:nvSpPr>
        <p:spPr>
          <a:xfrm flipH="1">
            <a:off x="7956376" y="3861048"/>
            <a:ext cx="288032" cy="7200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467544" y="5877272"/>
            <a:ext cx="8229600" cy="980728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Abordarea integrată a învățării se regăsește și în auxiliar, ca și în manual. 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Paginile în care sunt tratate conținuturi specifice explorării mediului conțin și sarcini de matematică, la fel cum paginile în care sunt tratate conținuturi specifice matematicii conțin și sarcini de explorare a mediului.</a:t>
            </a:r>
            <a:endParaRPr kumimoji="0" lang="ro-RO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172400" y="1628800"/>
            <a:ext cx="97160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50" b="1" dirty="0" smtClean="0">
                <a:solidFill>
                  <a:srgbClr val="FF0000"/>
                </a:solidFill>
              </a:rPr>
              <a:t>Matematică</a:t>
            </a:r>
            <a:endParaRPr lang="ro-RO" sz="11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192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De ce să alegi auxilarele INTUITEXT?</vt:lpstr>
      <vt:lpstr>Matematică și explorarea mediului CLASA I</vt:lpstr>
      <vt:lpstr>Matematică și explorarea mediului CLASA I</vt:lpstr>
      <vt:lpstr>Matematică și explorarea mediului CLASA 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Matematică și explorarea mediului CLASA I</dc:title>
  <dc:creator>Crenguta</dc:creator>
  <cp:lastModifiedBy>Crenguta</cp:lastModifiedBy>
  <cp:revision>12</cp:revision>
  <dcterms:created xsi:type="dcterms:W3CDTF">2015-01-16T17:44:08Z</dcterms:created>
  <dcterms:modified xsi:type="dcterms:W3CDTF">2015-01-18T18:56:05Z</dcterms:modified>
</cp:coreProperties>
</file>