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o-RO" dirty="0" smtClean="0"/>
              <a:t>De ce să alegi auxilarele INTUITEXT?</a:t>
            </a:r>
            <a:endParaRPr lang="ro-R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462" y="2120106"/>
            <a:ext cx="72961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78098"/>
          </a:xfrm>
        </p:spPr>
        <p:txBody>
          <a:bodyPr>
            <a:normAutofit/>
          </a:bodyPr>
          <a:lstStyle/>
          <a:p>
            <a:r>
              <a:rPr lang="ro-RO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Matematică și explorarea mediului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sz="1400" b="1" dirty="0" smtClean="0">
                <a:solidFill>
                  <a:srgbClr val="002060"/>
                </a:solidFill>
              </a:rPr>
              <a:t>CLASA a II-a</a:t>
            </a:r>
            <a:endParaRPr lang="ro-RO" sz="1400" b="1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4040188" cy="402059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ro-RO" dirty="0" smtClean="0">
                <a:solidFill>
                  <a:srgbClr val="002060"/>
                </a:solidFill>
              </a:rPr>
              <a:t>Manual</a:t>
            </a:r>
            <a:endParaRPr lang="ro-RO" dirty="0">
              <a:solidFill>
                <a:srgbClr val="00206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4008" y="836712"/>
            <a:ext cx="4041775" cy="402058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ro-RO" dirty="0" smtClean="0">
                <a:solidFill>
                  <a:srgbClr val="002060"/>
                </a:solidFill>
              </a:rPr>
              <a:t>Auxiliar</a:t>
            </a:r>
            <a:endParaRPr lang="ro-RO" dirty="0">
              <a:solidFill>
                <a:srgbClr val="002060"/>
              </a:solidFill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179512" y="5661248"/>
            <a:ext cx="8517632" cy="1196752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ro-RO" sz="1600" dirty="0" smtClean="0"/>
              <a:t>Auxiliarul r</a:t>
            </a:r>
            <a:r>
              <a:rPr lang="ro-RO" sz="1600" dirty="0" smtClean="0"/>
              <a:t>espectă </a:t>
            </a:r>
            <a:r>
              <a:rPr lang="ro-RO" sz="1600" dirty="0" smtClean="0"/>
              <a:t>aceeași ordine a conținuturilor  învățării ca și manualele </a:t>
            </a:r>
            <a:r>
              <a:rPr lang="ro-RO" sz="1600" dirty="0" smtClean="0"/>
              <a:t>INTUITEXT.</a:t>
            </a:r>
            <a:endParaRPr lang="ro-RO" sz="1600" dirty="0" smtClean="0"/>
          </a:p>
          <a:p>
            <a:pPr lvl="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o-RO" sz="1600" dirty="0" smtClean="0"/>
              <a:t>Oferă </a:t>
            </a:r>
            <a:r>
              <a:rPr lang="ro-RO" sz="1600" dirty="0" smtClean="0"/>
              <a:t>suport de lucru în plus față de manual. Sarcinile </a:t>
            </a:r>
            <a:r>
              <a:rPr lang="ro-RO" sz="1600" dirty="0"/>
              <a:t>din auxiliar sunt </a:t>
            </a:r>
            <a:r>
              <a:rPr lang="ro-RO" sz="1600" dirty="0" smtClean="0"/>
              <a:t>altele, </a:t>
            </a:r>
            <a:r>
              <a:rPr lang="ro-RO" sz="1600" dirty="0"/>
              <a:t>dar vizează aceleași </a:t>
            </a:r>
            <a:r>
              <a:rPr lang="ro-RO" sz="1600" dirty="0" smtClean="0"/>
              <a:t>competențe.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o-RO" sz="1600" dirty="0" smtClean="0"/>
              <a:t>Sarcinile au rol </a:t>
            </a:r>
            <a:r>
              <a:rPr lang="ro-RO" sz="1600" dirty="0"/>
              <a:t>de consolidare a </a:t>
            </a:r>
            <a:r>
              <a:rPr lang="ro-RO" sz="1600" dirty="0" smtClean="0"/>
              <a:t>achizițiilor </a:t>
            </a:r>
            <a:r>
              <a:rPr lang="ro-RO" sz="1600" dirty="0"/>
              <a:t>elevilor, de aplicare a acestora </a:t>
            </a:r>
            <a:r>
              <a:rPr lang="ro-RO" sz="1600" dirty="0" smtClean="0"/>
              <a:t>în </a:t>
            </a:r>
            <a:r>
              <a:rPr lang="ro-RO" sz="1600" dirty="0"/>
              <a:t>contexte </a:t>
            </a:r>
            <a:r>
              <a:rPr lang="ro-RO" sz="1600" dirty="0" smtClean="0"/>
              <a:t>cunoscute, dar și contexte noi</a:t>
            </a:r>
            <a:r>
              <a:rPr lang="ro-RO" sz="1600" dirty="0" smtClean="0"/>
              <a:t>., de dezvoltare a gândirii și creativității elevilor.</a:t>
            </a:r>
            <a:endParaRPr kumimoji="0" lang="ro-RO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Content Placeholder 11" descr="MEM II.....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3370983" cy="4227353"/>
          </a:xfrm>
        </p:spPr>
      </p:pic>
      <p:pic>
        <p:nvPicPr>
          <p:cNvPr id="11" name="Content Placeholder 10" descr="U9_Page_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412776"/>
            <a:ext cx="3292342" cy="41759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ro-RO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Matematică și explorarea mediului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sz="1400" b="1" dirty="0" smtClean="0">
                <a:solidFill>
                  <a:srgbClr val="002060"/>
                </a:solidFill>
              </a:rPr>
              <a:t>CLASA a II-a</a:t>
            </a:r>
            <a:endParaRPr lang="ro-RO" sz="1400" b="1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402059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ro-RO" dirty="0" smtClean="0">
                <a:solidFill>
                  <a:srgbClr val="002060"/>
                </a:solidFill>
              </a:rPr>
              <a:t>Manual</a:t>
            </a:r>
            <a:endParaRPr lang="ro-RO" dirty="0">
              <a:solidFill>
                <a:srgbClr val="00206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402058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ro-RO" dirty="0" smtClean="0">
                <a:solidFill>
                  <a:srgbClr val="002060"/>
                </a:solidFill>
              </a:rPr>
              <a:t>Auxiliar</a:t>
            </a:r>
            <a:endParaRPr lang="ro-RO" dirty="0">
              <a:solidFill>
                <a:srgbClr val="002060"/>
              </a:solidFill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467544" y="5877272"/>
            <a:ext cx="8229600" cy="980728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o-RO" sz="1600" dirty="0" smtClean="0"/>
              <a:t>Probele de evaluare de la finalul unei unități de învățare vizează </a:t>
            </a:r>
            <a:r>
              <a:rPr lang="ro-RO" sz="1600" dirty="0"/>
              <a:t>aceleași </a:t>
            </a:r>
            <a:r>
              <a:rPr lang="ro-RO" sz="1600" dirty="0" smtClean="0"/>
              <a:t>competențe, </a:t>
            </a:r>
            <a:r>
              <a:rPr lang="ro-RO" sz="1600" dirty="0" smtClean="0"/>
              <a:t>atât în auxiliar cât și în manual.</a:t>
            </a:r>
            <a:endParaRPr lang="ro-RO" sz="1600" dirty="0" smtClean="0"/>
          </a:p>
          <a:p>
            <a:pPr lvl="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o-RO" sz="1600" dirty="0" smtClean="0"/>
              <a:t>Una dintre probele de evaluare poate fi aplicată în ora planificată pentru evaluare, iar cealaltă, în lecția următoare, care vizează ameliorarea rezultatelor.</a:t>
            </a:r>
            <a:endParaRPr kumimoji="0" lang="ro-RO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C:\Users\Crenguta\Desktop\U9_Page_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3406279" cy="432048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3672408" cy="424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3456384" cy="420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3312368" cy="425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ro-RO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Matematică și explorarea mediului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sz="1400" b="1" dirty="0" smtClean="0">
                <a:solidFill>
                  <a:srgbClr val="002060"/>
                </a:solidFill>
              </a:rPr>
              <a:t>CLASA a II-a</a:t>
            </a:r>
            <a:endParaRPr lang="ro-RO" sz="1400" b="1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402059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ro-RO" dirty="0" smtClean="0">
                <a:solidFill>
                  <a:srgbClr val="00B050"/>
                </a:solidFill>
              </a:rPr>
              <a:t>Explorarea mediului</a:t>
            </a:r>
            <a:endParaRPr lang="ro-RO" dirty="0">
              <a:solidFill>
                <a:srgbClr val="00B05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402058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ro-RO" dirty="0" smtClean="0">
                <a:solidFill>
                  <a:srgbClr val="FF0000"/>
                </a:solidFill>
              </a:rPr>
              <a:t>Matematică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467544" y="5877272"/>
            <a:ext cx="8229600" cy="980728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o-RO" sz="1600" dirty="0" smtClean="0"/>
              <a:t>Abordarea integrată a învățării se regăsește și în auxiliar, ca și în manual. 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o-RO" sz="1600" dirty="0" smtClean="0"/>
              <a:t>Paginile în care sunt tratate conținuturi specifice explorării mediului conțin și sarcini de matematică, la fel cum paginile în care sunt tratate conținuturi specifice matematicii conțin și sarcini de explorare a mediului.</a:t>
            </a:r>
            <a:endParaRPr kumimoji="0" lang="ro-RO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1628800"/>
            <a:ext cx="899592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b="1" dirty="0" smtClean="0">
                <a:solidFill>
                  <a:srgbClr val="00B050"/>
                </a:solidFill>
              </a:rPr>
              <a:t>Explorarea mediului</a:t>
            </a:r>
            <a:endParaRPr lang="ro-RO" sz="1200" b="1" dirty="0">
              <a:solidFill>
                <a:srgbClr val="00B05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899592" y="1772816"/>
            <a:ext cx="648072" cy="7200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9" name="Rounded Rectangle 18"/>
          <p:cNvSpPr/>
          <p:nvPr/>
        </p:nvSpPr>
        <p:spPr>
          <a:xfrm>
            <a:off x="0" y="2492896"/>
            <a:ext cx="971600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50" b="1" dirty="0" smtClean="0">
                <a:solidFill>
                  <a:srgbClr val="FF0000"/>
                </a:solidFill>
              </a:rPr>
              <a:t>Matematică</a:t>
            </a:r>
            <a:endParaRPr lang="ro-RO" sz="1150" b="1" dirty="0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971600" y="2636912"/>
            <a:ext cx="144016" cy="7200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1" name="Rounded Rectangle 20"/>
          <p:cNvSpPr/>
          <p:nvPr/>
        </p:nvSpPr>
        <p:spPr>
          <a:xfrm>
            <a:off x="8244408" y="5013176"/>
            <a:ext cx="899592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b="1" dirty="0" smtClean="0">
                <a:solidFill>
                  <a:srgbClr val="00B050"/>
                </a:solidFill>
              </a:rPr>
              <a:t>Explorarea mediului</a:t>
            </a:r>
            <a:endParaRPr lang="ro-RO" sz="1200" b="1" dirty="0">
              <a:solidFill>
                <a:srgbClr val="00B05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flipH="1">
            <a:off x="7524328" y="1700808"/>
            <a:ext cx="648072" cy="7200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24" name="Right Arrow 23"/>
          <p:cNvSpPr/>
          <p:nvPr/>
        </p:nvSpPr>
        <p:spPr>
          <a:xfrm flipH="1">
            <a:off x="7740352" y="5157192"/>
            <a:ext cx="504056" cy="7200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7" name="Rounded Rectangle 26"/>
          <p:cNvSpPr/>
          <p:nvPr/>
        </p:nvSpPr>
        <p:spPr>
          <a:xfrm>
            <a:off x="8172400" y="1556792"/>
            <a:ext cx="971600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50" b="1" dirty="0" smtClean="0">
                <a:solidFill>
                  <a:srgbClr val="FF0000"/>
                </a:solidFill>
              </a:rPr>
              <a:t>Matematică</a:t>
            </a:r>
            <a:endParaRPr lang="ro-RO" sz="11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192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De ce să alegi auxilarele INTUITEXT?</vt:lpstr>
      <vt:lpstr>Matematică și explorarea mediului CLASA a II-a</vt:lpstr>
      <vt:lpstr>Matematică și explorarea mediului CLASA a II-a</vt:lpstr>
      <vt:lpstr>Matematică și explorarea mediului CLASA a II-a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Matematică și explorarea mediului CLASA I</dc:title>
  <dc:creator>Crenguta</dc:creator>
  <cp:lastModifiedBy>Crenguta</cp:lastModifiedBy>
  <cp:revision>18</cp:revision>
  <dcterms:created xsi:type="dcterms:W3CDTF">2015-01-16T17:44:08Z</dcterms:created>
  <dcterms:modified xsi:type="dcterms:W3CDTF">2015-01-18T18:56:42Z</dcterms:modified>
</cp:coreProperties>
</file>